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352" r:id="rId2"/>
    <p:sldId id="1695" r:id="rId3"/>
    <p:sldId id="1808" r:id="rId4"/>
    <p:sldId id="1875" r:id="rId5"/>
    <p:sldId id="1876" r:id="rId6"/>
    <p:sldId id="1877" r:id="rId7"/>
    <p:sldId id="1670" r:id="rId8"/>
    <p:sldId id="1671" r:id="rId9"/>
    <p:sldId id="1878" r:id="rId10"/>
    <p:sldId id="1879" r:id="rId11"/>
    <p:sldId id="1915" r:id="rId12"/>
    <p:sldId id="1880" r:id="rId13"/>
    <p:sldId id="1916" r:id="rId14"/>
    <p:sldId id="1881" r:id="rId15"/>
    <p:sldId id="1917" r:id="rId16"/>
    <p:sldId id="1673" r:id="rId17"/>
    <p:sldId id="1882" r:id="rId18"/>
    <p:sldId id="1883" r:id="rId19"/>
    <p:sldId id="1886" r:id="rId20"/>
    <p:sldId id="1918" r:id="rId21"/>
    <p:sldId id="1885" r:id="rId22"/>
    <p:sldId id="1887" r:id="rId23"/>
    <p:sldId id="1884" r:id="rId24"/>
    <p:sldId id="1888" r:id="rId25"/>
    <p:sldId id="1896" r:id="rId26"/>
    <p:sldId id="1895" r:id="rId27"/>
    <p:sldId id="1897" r:id="rId28"/>
    <p:sldId id="1889" r:id="rId29"/>
    <p:sldId id="1830" r:id="rId30"/>
    <p:sldId id="1898" r:id="rId31"/>
    <p:sldId id="1900" r:id="rId32"/>
    <p:sldId id="1901" r:id="rId33"/>
    <p:sldId id="1903" r:id="rId34"/>
    <p:sldId id="1904" r:id="rId35"/>
    <p:sldId id="1905" r:id="rId36"/>
    <p:sldId id="1906" r:id="rId37"/>
    <p:sldId id="1868" r:id="rId38"/>
    <p:sldId id="1932" r:id="rId39"/>
    <p:sldId id="1933" r:id="rId40"/>
    <p:sldId id="1890" r:id="rId41"/>
    <p:sldId id="1892" r:id="rId42"/>
    <p:sldId id="1907" r:id="rId43"/>
    <p:sldId id="1909" r:id="rId44"/>
    <p:sldId id="1908" r:id="rId45"/>
    <p:sldId id="1910" r:id="rId46"/>
    <p:sldId id="1699" r:id="rId47"/>
    <p:sldId id="1934" r:id="rId48"/>
    <p:sldId id="1919" r:id="rId49"/>
    <p:sldId id="1893" r:id="rId50"/>
    <p:sldId id="1935" r:id="rId51"/>
    <p:sldId id="1936" r:id="rId52"/>
    <p:sldId id="1937" r:id="rId53"/>
    <p:sldId id="1938" r:id="rId54"/>
    <p:sldId id="1633" r:id="rId55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208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summary recorded on L1 chain as </a:t>
            </a:r>
            <a:r>
              <a:rPr lang="en-US" dirty="0" err="1"/>
              <a:t>calldata</a:t>
            </a:r>
            <a:r>
              <a:rPr lang="en-US" dirty="0"/>
              <a:t> into Rollup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between L3’s is done without touching L1.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summary recorded on L1 chain as </a:t>
            </a:r>
            <a:r>
              <a:rPr lang="en-US" dirty="0" err="1"/>
              <a:t>calldata</a:t>
            </a:r>
            <a:r>
              <a:rPr lang="en-US" dirty="0"/>
              <a:t> into Rollup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tomorrow:  Scroll, 4:15pm, on zoom  (</a:t>
            </a:r>
            <a:r>
              <a:rPr lang="en-US" dirty="0" err="1"/>
              <a:t>cbr.stanford.edu</a:t>
            </a:r>
            <a:r>
              <a:rPr lang="en-US" dirty="0"/>
              <a:t>/</a:t>
            </a:r>
            <a:r>
              <a:rPr lang="en-US" dirty="0" err="1"/>
              <a:t>seminar.html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starkscan.co</a:t>
            </a:r>
            <a:r>
              <a:rPr lang="en-US" dirty="0"/>
              <a:t>/blocks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5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Batches posted more frequently to L1. </a:t>
            </a:r>
          </a:p>
          <a:p>
            <a:r>
              <a:rPr lang="en-US" dirty="0"/>
              <a:t>https://</a:t>
            </a:r>
            <a:r>
              <a:rPr lang="en-US" dirty="0" err="1"/>
              <a:t>optimistic.etherscan.io</a:t>
            </a:r>
            <a:r>
              <a:rPr lang="en-US" dirty="0"/>
              <a:t>/batches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EIP-4444:  history expiry makes it possible to remove user signatures from chain after the dispute window elapses.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to Eth is taken from EIP-4488.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pro.nansen.ai</a:t>
            </a:r>
            <a:r>
              <a:rPr lang="en-US" dirty="0"/>
              <a:t>/multichain/eth-vs-optimism</a:t>
            </a:r>
          </a:p>
          <a:p>
            <a:r>
              <a:rPr lang="en-US" dirty="0"/>
              <a:t>https://</a:t>
            </a:r>
            <a:r>
              <a:rPr lang="en-US" dirty="0" err="1"/>
              <a:t>viewblock.io</a:t>
            </a:r>
            <a:r>
              <a:rPr lang="en-US" dirty="0"/>
              <a:t>/</a:t>
            </a:r>
            <a:r>
              <a:rPr lang="en-US" dirty="0" err="1"/>
              <a:t>starknet</a:t>
            </a:r>
            <a:r>
              <a:rPr lang="en-US" dirty="0"/>
              <a:t>/stat/</a:t>
            </a:r>
            <a:r>
              <a:rPr lang="en-US" dirty="0" err="1"/>
              <a:t>avgTxFee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level:  proving knowledge of a proof of knowledge of a proof.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12/13/22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1" y="-4680"/>
            <a:ext cx="9141122" cy="666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4396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tiff"/><Relationship Id="rId7" Type="http://schemas.openxmlformats.org/officeDocument/2006/relationships/image" Target="../media/image1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tiff"/><Relationship Id="rId7" Type="http://schemas.openxmlformats.org/officeDocument/2006/relationships/image" Target="../media/image1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tiff"/><Relationship Id="rId7" Type="http://schemas.openxmlformats.org/officeDocument/2006/relationships/image" Target="../media/image19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tiff"/><Relationship Id="rId7" Type="http://schemas.openxmlformats.org/officeDocument/2006/relationships/image" Target="../media/image2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tiff"/><Relationship Id="rId7" Type="http://schemas.openxmlformats.org/officeDocument/2006/relationships/image" Target="../media/image2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1.png"/><Relationship Id="rId3" Type="http://schemas.openxmlformats.org/officeDocument/2006/relationships/image" Target="../media/image230.png"/><Relationship Id="rId7" Type="http://schemas.openxmlformats.org/officeDocument/2006/relationships/image" Target="../media/image110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21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240.png"/><Relationship Id="rId9" Type="http://schemas.openxmlformats.org/officeDocument/2006/relationships/image" Target="../media/image28.png"/><Relationship Id="rId1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4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1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20.png"/><Relationship Id="rId5" Type="http://schemas.openxmlformats.org/officeDocument/2006/relationships/image" Target="../media/image35.png"/><Relationship Id="rId10" Type="http://schemas.openxmlformats.org/officeDocument/2006/relationships/image" Target="../media/image111.png"/><Relationship Id="rId4" Type="http://schemas.openxmlformats.org/officeDocument/2006/relationships/image" Target="../media/image12.png"/><Relationship Id="rId9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2" y="1482413"/>
            <a:ext cx="8823178" cy="1223505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Scaling the blockchain part II:</a:t>
            </a:r>
            <a:br>
              <a:rPr lang="en-US" sz="4800" dirty="0"/>
            </a:br>
            <a:r>
              <a:rPr lang="en-US" sz="4800" dirty="0"/>
              <a:t>Rollups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385775" y="19538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511683" y="3528681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Transfers inside Rollup are easy (L2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ED741-FDDD-616C-ED19-3423FFE12707}"/>
              </a:ext>
            </a:extLst>
          </p:cNvPr>
          <p:cNvGrpSpPr/>
          <p:nvPr/>
        </p:nvGrpSpPr>
        <p:grpSpPr>
          <a:xfrm>
            <a:off x="0" y="1749000"/>
            <a:ext cx="3590755" cy="904993"/>
            <a:chOff x="0" y="1749000"/>
            <a:chExt cx="3590755" cy="90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71BFB-E244-DA80-3BA8-E08ABF2C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3495B7-39BD-B3E5-7855-3945996E632B}"/>
                </a:ext>
              </a:extLst>
            </p:cNvPr>
            <p:cNvGrpSpPr/>
            <p:nvPr/>
          </p:nvGrpSpPr>
          <p:grpSpPr>
            <a:xfrm>
              <a:off x="720194" y="1784408"/>
              <a:ext cx="2628686" cy="400110"/>
              <a:chOff x="828705" y="1246057"/>
              <a:chExt cx="2628686" cy="40010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A88244-CCA8-DFBC-FFB7-87C59B044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[A⇾B:  2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66BBA-A653-08DE-C0D1-C1DEC6B5FDBD}"/>
                </a:ext>
              </a:extLst>
            </p:cNvPr>
            <p:cNvSpPr txBox="1"/>
            <p:nvPr/>
          </p:nvSpPr>
          <p:spPr>
            <a:xfrm>
              <a:off x="745040" y="2192328"/>
              <a:ext cx="2845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(with hundreds of Tx)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58C5C-7FC6-9313-3677-71C925C6C68D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7DB14-AD7A-888B-3290-94D973039A4D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12168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Transfers inside Rollup are easy (L2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ED741-FDDD-616C-ED19-3423FFE12707}"/>
              </a:ext>
            </a:extLst>
          </p:cNvPr>
          <p:cNvGrpSpPr/>
          <p:nvPr/>
        </p:nvGrpSpPr>
        <p:grpSpPr>
          <a:xfrm>
            <a:off x="0" y="1749000"/>
            <a:ext cx="3590755" cy="904993"/>
            <a:chOff x="0" y="1749000"/>
            <a:chExt cx="3590755" cy="90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71BFB-E244-DA80-3BA8-E08ABF2C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3495B7-39BD-B3E5-7855-3945996E632B}"/>
                </a:ext>
              </a:extLst>
            </p:cNvPr>
            <p:cNvGrpSpPr/>
            <p:nvPr/>
          </p:nvGrpSpPr>
          <p:grpSpPr>
            <a:xfrm>
              <a:off x="720194" y="1784408"/>
              <a:ext cx="2628686" cy="400110"/>
              <a:chOff x="828705" y="1246057"/>
              <a:chExt cx="2628686" cy="40010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A88244-CCA8-DFBC-FFB7-87C59B044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[A⇾B:  2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66BBA-A653-08DE-C0D1-C1DEC6B5FDBD}"/>
                </a:ext>
              </a:extLst>
            </p:cNvPr>
            <p:cNvSpPr txBox="1"/>
            <p:nvPr/>
          </p:nvSpPr>
          <p:spPr>
            <a:xfrm>
              <a:off x="745040" y="2192328"/>
              <a:ext cx="2845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(with hundreds of Tx)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63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Coordinator updates root on Rollup contract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58C5C-7FC6-9313-3677-71C925C6C68D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7DB14-AD7A-888B-3290-94D973039A4D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17098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into Rollup (L1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</a:t>
            </a:r>
            <a:r>
              <a:rPr lang="en-US" dirty="0">
                <a:latin typeface="+mn-lt"/>
              </a:rPr>
              <a:t>3 DAI,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71BFB-E244-DA80-3BA8-E08ABF2C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00"/>
            <a:ext cx="584280" cy="8643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495B7-39BD-B3E5-7855-3945996E632B}"/>
              </a:ext>
            </a:extLst>
          </p:cNvPr>
          <p:cNvGrpSpPr/>
          <p:nvPr/>
        </p:nvGrpSpPr>
        <p:grpSpPr>
          <a:xfrm rot="2310270">
            <a:off x="678771" y="2081811"/>
            <a:ext cx="1711031" cy="1333684"/>
            <a:chOff x="941202" y="989897"/>
            <a:chExt cx="1711031" cy="13336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A88244-CCA8-DFBC-FFB7-87C59B04494C}"/>
                </a:ext>
              </a:extLst>
            </p:cNvPr>
            <p:cNvCxnSpPr>
              <a:cxnSpLocks/>
            </p:cNvCxnSpPr>
            <p:nvPr/>
          </p:nvCxnSpPr>
          <p:spPr>
            <a:xfrm rot="19289730">
              <a:off x="1072069" y="989897"/>
              <a:ext cx="1580164" cy="133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/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blipFill>
                  <a:blip r:embed="rId3"/>
                  <a:stretch>
                    <a:fillRect l="-6250" t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177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Alice issues an L1 Tx:  slow and expensive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 ETH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CAE5A5-349C-2155-AF23-179F1EB9823B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1364C-D48E-09C9-7E36-0F8A56280DD6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7530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into Rollup (L1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9 ETH, </a:t>
            </a:r>
            <a:r>
              <a:rPr lang="en-US" dirty="0">
                <a:latin typeface="+mn-lt"/>
              </a:rPr>
              <a:t>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E71BFB-E244-DA80-3BA8-E08ABF2C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00"/>
            <a:ext cx="584280" cy="8643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495B7-39BD-B3E5-7855-3945996E632B}"/>
              </a:ext>
            </a:extLst>
          </p:cNvPr>
          <p:cNvGrpSpPr/>
          <p:nvPr/>
        </p:nvGrpSpPr>
        <p:grpSpPr>
          <a:xfrm rot="2310270">
            <a:off x="678771" y="2081811"/>
            <a:ext cx="1711031" cy="1333684"/>
            <a:chOff x="941202" y="989897"/>
            <a:chExt cx="1711031" cy="13336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A88244-CCA8-DFBC-FFB7-87C59B04494C}"/>
                </a:ext>
              </a:extLst>
            </p:cNvPr>
            <p:cNvCxnSpPr>
              <a:cxnSpLocks/>
            </p:cNvCxnSpPr>
            <p:nvPr/>
          </p:nvCxnSpPr>
          <p:spPr>
            <a:xfrm rot="19289730">
              <a:off x="1072069" y="989897"/>
              <a:ext cx="1580164" cy="133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/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blipFill>
                  <a:blip r:embed="rId3"/>
                  <a:stretch>
                    <a:fillRect l="-6250" t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177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Alice issues an L1 Tx:  slow and expensive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 ETH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CAE5A5-349C-2155-AF23-179F1EB9823B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1364C-D48E-09C9-7E36-0F8A56280DD6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5991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out of Rollup (L2 ⇾ L1)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7270101" y="1238605"/>
            <a:ext cx="165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9 ETH, </a:t>
            </a:r>
            <a:r>
              <a:rPr lang="en-US" dirty="0">
                <a:latin typeface="+mn-lt"/>
              </a:rPr>
              <a:t>3 DAI,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50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Requires extra gas on L1 to process transfer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D1C4B8-E5C1-C8FC-32AE-2B3A541983BD}"/>
              </a:ext>
            </a:extLst>
          </p:cNvPr>
          <p:cNvGrpSpPr/>
          <p:nvPr/>
        </p:nvGrpSpPr>
        <p:grpSpPr>
          <a:xfrm>
            <a:off x="0" y="1749000"/>
            <a:ext cx="3550680" cy="904993"/>
            <a:chOff x="0" y="1749000"/>
            <a:chExt cx="3550680" cy="9049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E4B382-CD3C-1A09-0597-4DD7F99D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1D76D-E68F-CFA5-695E-D416B101365F}"/>
                </a:ext>
              </a:extLst>
            </p:cNvPr>
            <p:cNvGrpSpPr/>
            <p:nvPr/>
          </p:nvGrpSpPr>
          <p:grpSpPr>
            <a:xfrm>
              <a:off x="720194" y="1784408"/>
              <a:ext cx="2760914" cy="400110"/>
              <a:chOff x="828705" y="1246057"/>
              <a:chExt cx="2760914" cy="40010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7BD16DE-065A-725D-DBF8-78DBCE63B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[withdraw 4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302F70-B78A-28EC-A1BD-76EA2E39E2A3}"/>
                </a:ext>
              </a:extLst>
            </p:cNvPr>
            <p:cNvSpPr txBox="1"/>
            <p:nvPr/>
          </p:nvSpPr>
          <p:spPr>
            <a:xfrm>
              <a:off x="745040" y="2192328"/>
              <a:ext cx="2805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(plus hundreds of Tx)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E828B3-2855-74A8-6901-29174A4A3531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30451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out of Rollup (L2 ⇾ L1)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7270101" y="1238605"/>
            <a:ext cx="165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0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5 ETH, </a:t>
            </a:r>
            <a:r>
              <a:rPr lang="en-US" dirty="0">
                <a:latin typeface="+mn-lt"/>
              </a:rPr>
              <a:t>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50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Requires extra gas on L1 to process transfer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4 ETH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D1C4B8-E5C1-C8FC-32AE-2B3A541983BD}"/>
              </a:ext>
            </a:extLst>
          </p:cNvPr>
          <p:cNvGrpSpPr/>
          <p:nvPr/>
        </p:nvGrpSpPr>
        <p:grpSpPr>
          <a:xfrm>
            <a:off x="0" y="1749000"/>
            <a:ext cx="3550680" cy="904993"/>
            <a:chOff x="0" y="1749000"/>
            <a:chExt cx="3550680" cy="9049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E4B382-CD3C-1A09-0597-4DD7F99D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1D76D-E68F-CFA5-695E-D416B101365F}"/>
                </a:ext>
              </a:extLst>
            </p:cNvPr>
            <p:cNvGrpSpPr/>
            <p:nvPr/>
          </p:nvGrpSpPr>
          <p:grpSpPr>
            <a:xfrm>
              <a:off x="720194" y="1784408"/>
              <a:ext cx="2760914" cy="400110"/>
              <a:chOff x="828705" y="1246057"/>
              <a:chExt cx="2760914" cy="40010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7BD16DE-065A-725D-DBF8-78DBCE63B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[withdraw 4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302F70-B78A-28EC-A1BD-76EA2E39E2A3}"/>
                </a:ext>
              </a:extLst>
            </p:cNvPr>
            <p:cNvSpPr txBox="1"/>
            <p:nvPr/>
          </p:nvSpPr>
          <p:spPr>
            <a:xfrm>
              <a:off x="745040" y="2192328"/>
              <a:ext cx="2805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(plus hundreds of Tx)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E828B3-2855-74A8-6901-29174A4A3531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26682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5469-2CC9-2E44-B8DD-119BDF5B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transferring Rollup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D680-648F-964A-BA1A-4060032C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8671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Transactions within a Rollup are easy:</a:t>
            </a:r>
          </a:p>
          <a:p>
            <a:pPr marL="514350" indent="-457200"/>
            <a:r>
              <a:rPr lang="en-US" dirty="0"/>
              <a:t>Batch settlement on L1 network  (e.g., Ethereum)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Moving funds into or out of Rollup system (L1 ⟺ L2) is expensive:</a:t>
            </a:r>
          </a:p>
          <a:p>
            <a:r>
              <a:rPr lang="en-US" dirty="0"/>
              <a:t>Requires posting more data on L1 network  ⟹   higher Tx fees.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Moving funds from one Rollup system to another (L2 ⟺ L2) </a:t>
            </a:r>
          </a:p>
          <a:p>
            <a:r>
              <a:rPr lang="en-US" dirty="0"/>
              <a:t>Either via L1 network (expensive), </a:t>
            </a:r>
            <a:br>
              <a:rPr lang="en-US" dirty="0"/>
            </a:br>
            <a:r>
              <a:rPr lang="en-US" dirty="0"/>
              <a:t>				or via a direct L2 ⟺ L2 bridge (cheap)</a:t>
            </a:r>
          </a:p>
        </p:txBody>
      </p:sp>
    </p:spTree>
    <p:extLst>
      <p:ext uri="{BB962C8B-B14F-4D97-AF65-F5344CB8AC3E}">
        <p14:creationId xmlns:p14="http://schemas.microsoft.com/office/powerpoint/2010/main" val="13376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ED7F4-C12B-EAF2-40EF-800914513042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516B0-ECA4-8ADB-58DD-213AF20AAFF3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D674D-D284-9DB6-F559-15420BF3B5DF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2D881-EE87-DB3A-FB74-ADF3B7EF1E96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A67A7-EC7C-D887-5771-BA153CABA58B}"/>
              </a:ext>
            </a:extLst>
          </p:cNvPr>
          <p:cNvSpPr txBox="1"/>
          <p:nvPr/>
        </p:nvSpPr>
        <p:spPr>
          <a:xfrm>
            <a:off x="5160266" y="3703555"/>
            <a:ext cx="26435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</a:t>
            </a:r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C1537-AFFB-A30C-8A68-B26710162944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5C3F0-9D4C-CB83-E6B7-86B410992821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3258387" y="3702106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EEE97-4D6F-8B23-50A2-85EAB74616E1}"/>
              </a:ext>
            </a:extLst>
          </p:cNvPr>
          <p:cNvSpPr txBox="1"/>
          <p:nvPr/>
        </p:nvSpPr>
        <p:spPr>
          <a:xfrm>
            <a:off x="224480" y="944381"/>
            <a:ext cx="303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Two copies of </a:t>
            </a:r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25B88E-963A-A04B-A7A5-436E1B87CDFB}"/>
              </a:ext>
            </a:extLst>
          </p:cNvPr>
          <p:cNvSpPr txBox="1"/>
          <p:nvPr/>
        </p:nvSpPr>
        <p:spPr>
          <a:xfrm>
            <a:off x="224479" y="2938353"/>
            <a:ext cx="775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Rollup users can cheaply interact with </a:t>
            </a:r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 on Rollup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8E6F1C-2D93-3FBA-1F74-C562BA8A39FE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A915B-90ED-D0C9-C7A0-AFCA2589C7AF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677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3642 L -0.18941 -0.380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1643261" y="1740753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6DB-4EA9-58D7-0FC8-2E5F5171CE40}"/>
              </a:ext>
            </a:extLst>
          </p:cNvPr>
          <p:cNvSpPr txBox="1"/>
          <p:nvPr/>
        </p:nvSpPr>
        <p:spPr>
          <a:xfrm>
            <a:off x="658270" y="3128966"/>
            <a:ext cx="814588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maintains state of all contracts on Rollup system: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updates the </a:t>
            </a:r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 Merkle leaf after every Tx to </a:t>
            </a:r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Writes updated Rollup state Merkle root to L1 chain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4C4F6-96DD-83E0-3BAE-008C4D6F5EF4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</p:spTree>
    <p:extLst>
      <p:ext uri="{BB962C8B-B14F-4D97-AF65-F5344CB8AC3E}">
        <p14:creationId xmlns:p14="http://schemas.microsoft.com/office/powerpoint/2010/main" val="140121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1643261" y="1740753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6DB-4EA9-58D7-0FC8-2E5F5171CE40}"/>
              </a:ext>
            </a:extLst>
          </p:cNvPr>
          <p:cNvSpPr txBox="1"/>
          <p:nvPr/>
        </p:nvSpPr>
        <p:spPr>
          <a:xfrm>
            <a:off x="545951" y="3412452"/>
            <a:ext cx="7939802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Rollup functions as Ethereum, but w/o a consensus protocol !!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relies on the L1 chain to attest to the current Rollup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4C4F6-96DD-83E0-3BAE-008C4D6F5EF4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</p:spTree>
    <p:extLst>
      <p:ext uri="{BB962C8B-B14F-4D97-AF65-F5344CB8AC3E}">
        <p14:creationId xmlns:p14="http://schemas.microsoft.com/office/powerpoint/2010/main" val="35822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052375-81DF-6740-8830-AFB7AEED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the blockchain: 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8735-17B0-3840-A65F-F7824C28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124199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Transaction rates  </a:t>
            </a:r>
            <a:r>
              <a:rPr lang="en-US" sz="2100" dirty="0"/>
              <a:t>(Tx/sec):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Bitcoin:    can process about  </a:t>
            </a:r>
            <a:r>
              <a:rPr lang="en-US" sz="2100" b="1" dirty="0"/>
              <a:t>7   (Tx/sec)</a:t>
            </a:r>
          </a:p>
          <a:p>
            <a:endParaRPr lang="en-US" sz="2100" dirty="0"/>
          </a:p>
          <a:p>
            <a:r>
              <a:rPr lang="en-US" sz="2100" dirty="0"/>
              <a:t>Ethereum:   can process about  </a:t>
            </a:r>
            <a:r>
              <a:rPr lang="en-US" sz="2100" b="1" dirty="0"/>
              <a:t>15  (Tx/sec)</a:t>
            </a:r>
          </a:p>
          <a:p>
            <a:endParaRPr lang="en-US" sz="2100" dirty="0"/>
          </a:p>
          <a:p>
            <a:r>
              <a:rPr lang="en-US" sz="2100" dirty="0"/>
              <a:t>The visa network:   can process up to  </a:t>
            </a:r>
            <a:r>
              <a:rPr lang="en-US" sz="2100" b="1" dirty="0"/>
              <a:t>24,000  (Tx/sec)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3D931-9538-874C-A5C7-B154DF7C7DC2}"/>
              </a:ext>
            </a:extLst>
          </p:cNvPr>
          <p:cNvSpPr txBox="1"/>
          <p:nvPr/>
        </p:nvSpPr>
        <p:spPr>
          <a:xfrm>
            <a:off x="596097" y="4221555"/>
            <a:ext cx="82397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Can we scale blockchains to visa speeds?   … with low Tx fees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0067C55-FD3A-DA46-9F8F-26F9567D9BA3}"/>
              </a:ext>
            </a:extLst>
          </p:cNvPr>
          <p:cNvSpPr/>
          <p:nvPr/>
        </p:nvSpPr>
        <p:spPr>
          <a:xfrm>
            <a:off x="5372100" y="1762141"/>
            <a:ext cx="285750" cy="12096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49DA5-7CE7-ED49-A667-2859EB66B0F3}"/>
              </a:ext>
            </a:extLst>
          </p:cNvPr>
          <p:cNvSpPr txBox="1"/>
          <p:nvPr/>
        </p:nvSpPr>
        <p:spPr>
          <a:xfrm>
            <a:off x="5600700" y="2007954"/>
            <a:ext cx="3489097" cy="73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Tx Fees fluctuate:   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        2$  to  60$     for simple Tx</a:t>
            </a:r>
          </a:p>
        </p:txBody>
      </p:sp>
    </p:spTree>
    <p:extLst>
      <p:ext uri="{BB962C8B-B14F-4D97-AF65-F5344CB8AC3E}">
        <p14:creationId xmlns:p14="http://schemas.microsoft.com/office/powerpoint/2010/main" val="13367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49A-37A5-31EB-7A78-6749134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send Tx to the coordinator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94BD42-887E-496B-D19D-4C308D14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77" y="972959"/>
            <a:ext cx="4312520" cy="36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0F1060-97E2-6177-ADBA-04C464FE2065}"/>
              </a:ext>
            </a:extLst>
          </p:cNvPr>
          <p:cNvSpPr/>
          <p:nvPr/>
        </p:nvSpPr>
        <p:spPr>
          <a:xfrm>
            <a:off x="7364361" y="2753032"/>
            <a:ext cx="393291" cy="255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4F679-E4FD-9AC8-1DAE-514A09FF601F}"/>
              </a:ext>
            </a:extLst>
          </p:cNvPr>
          <p:cNvSpPr txBox="1"/>
          <p:nvPr/>
        </p:nvSpPr>
        <p:spPr>
          <a:xfrm>
            <a:off x="191729" y="1552703"/>
            <a:ext cx="381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Enduser</a:t>
            </a:r>
            <a:r>
              <a:rPr lang="en-US" dirty="0">
                <a:latin typeface="+mn-lt"/>
              </a:rPr>
              <a:t> configures its</a:t>
            </a:r>
          </a:p>
          <a:p>
            <a:pPr algn="l"/>
            <a:r>
              <a:rPr lang="en-US" dirty="0">
                <a:latin typeface="+mn-lt"/>
              </a:rPr>
              <a:t>wallet to send Tx to the RPC</a:t>
            </a:r>
          </a:p>
          <a:p>
            <a:pPr algn="l"/>
            <a:r>
              <a:rPr lang="en-US" dirty="0">
                <a:latin typeface="+mn-lt"/>
              </a:rPr>
              <a:t>points of the selected Rollup.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1915E-3463-6A91-8E3F-FAEC0F16451B}"/>
              </a:ext>
            </a:extLst>
          </p:cNvPr>
          <p:cNvSpPr txBox="1"/>
          <p:nvPr/>
        </p:nvSpPr>
        <p:spPr>
          <a:xfrm>
            <a:off x="104479" y="3944000"/>
            <a:ext cx="424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(by default </a:t>
            </a:r>
            <a:r>
              <a:rPr lang="en-US" sz="2000" dirty="0" err="1">
                <a:latin typeface="+mn-lt"/>
              </a:rPr>
              <a:t>Metamask</a:t>
            </a:r>
            <a:r>
              <a:rPr lang="en-US" sz="2000" dirty="0">
                <a:latin typeface="+mn-lt"/>
              </a:rPr>
              <a:t> sends Tx to the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Ethereum </a:t>
            </a:r>
            <a:r>
              <a:rPr lang="en-US" sz="2000" dirty="0" err="1">
                <a:latin typeface="+mn-lt"/>
              </a:rPr>
              <a:t>Mainnet</a:t>
            </a:r>
            <a:r>
              <a:rPr lang="en-US" sz="2000" dirty="0">
                <a:latin typeface="+mn-lt"/>
              </a:rPr>
              <a:t> RPC points)</a:t>
            </a:r>
          </a:p>
        </p:txBody>
      </p:sp>
    </p:spTree>
    <p:extLst>
      <p:ext uri="{BB962C8B-B14F-4D97-AF65-F5344CB8AC3E}">
        <p14:creationId xmlns:p14="http://schemas.microsoft.com/office/powerpoint/2010/main" val="54010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8338E83-021A-0605-A1CA-CB61335D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4FA8C4-0961-839D-A2CD-9A812DBD4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so simple …</a:t>
            </a:r>
          </a:p>
        </p:txBody>
      </p:sp>
    </p:spTree>
    <p:extLst>
      <p:ext uri="{BB962C8B-B14F-4D97-AF65-F5344CB8AC3E}">
        <p14:creationId xmlns:p14="http://schemas.microsoft.com/office/powerpoint/2010/main" val="230553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3D3E-6674-B931-438A-4E31FE0E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6201-A13A-C109-D5A6-DBD75F21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72488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 1</a:t>
            </a:r>
            <a:r>
              <a:rPr lang="en-US" dirty="0"/>
              <a:t>:   what if coordinator is dishonest?</a:t>
            </a:r>
          </a:p>
          <a:p>
            <a:r>
              <a:rPr lang="en-US" dirty="0"/>
              <a:t>It could steal funds from the Rollup contract</a:t>
            </a:r>
          </a:p>
          <a:p>
            <a:r>
              <a:rPr lang="en-US" dirty="0"/>
              <a:t>It could issue fake Tx on behalf of users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Problem 2</a:t>
            </a:r>
            <a:r>
              <a:rPr lang="en-US" dirty="0"/>
              <a:t>:  what if coordinator stops providing service?</a:t>
            </a:r>
          </a:p>
          <a:p>
            <a:r>
              <a:rPr lang="en-US" dirty="0"/>
              <a:t>If Rollup state is lost, how can we initialize a new coordinator?</a:t>
            </a:r>
          </a:p>
        </p:txBody>
      </p:sp>
    </p:spTree>
    <p:extLst>
      <p:ext uri="{BB962C8B-B14F-4D97-AF65-F5344CB8AC3E}">
        <p14:creationId xmlns:p14="http://schemas.microsoft.com/office/powerpoint/2010/main" val="109475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FB3-B9B6-A9B8-0486-7AACA2B1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 1:  what if coordinator is dishonest?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B664-437F-7E9C-CDE9-30F4416B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15" y="1035883"/>
            <a:ext cx="8691285" cy="232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coordinator steal funds from Rollup users?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dirty="0"/>
              <a:t>No!    L1 chain verifies that Rollup state updates are valid.</a:t>
            </a:r>
          </a:p>
          <a:p>
            <a:pPr marL="0" indent="0">
              <a:buNone/>
            </a:pPr>
            <a:r>
              <a:rPr lang="en-US" sz="2400" dirty="0"/>
              <a:t>	⇒   </a:t>
            </a:r>
            <a:r>
              <a:rPr lang="en-US" sz="2400" u="sng" dirty="0"/>
              <a:t>all</a:t>
            </a:r>
            <a:r>
              <a:rPr lang="en-US" sz="2400" dirty="0"/>
              <a:t> Tx are valid and properly signed by the Rollup users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b="1" dirty="0"/>
              <a:t>Challenge: how to do this cheaply ??</a:t>
            </a:r>
            <a:r>
              <a:rPr lang="en-US" sz="2400" dirty="0"/>
              <a:t>      (with little gas on L1)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5EB0C-8CE4-B3CA-99AF-AAB3601446B6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5618-9DD3-DC7A-0C07-5D68AD0D1F8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D9BB6-83F9-275F-BC42-FD173B349A5E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48C36-F7EB-4F0D-AA74-58BFE108CE1C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7D763-A93D-1A60-FB85-61C234409D7F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8BC32-A78A-6FA2-D9C4-F1450FC1D02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B8E89-D6FA-9662-39C0-9070F04E4115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501FC-A413-A687-968E-D9B68906CCF5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27145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9-7CD8-F3DD-9F78-42CC364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Rollup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4E05-0B95-A7E8-3DB9-3A01EB1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Approach 1</a:t>
            </a:r>
            <a:r>
              <a:rPr lang="en-US" dirty="0"/>
              <a:t>:   </a:t>
            </a:r>
            <a:r>
              <a:rPr lang="en-US" b="1" dirty="0"/>
              <a:t>validity proofs   </a:t>
            </a:r>
            <a:r>
              <a:rPr lang="en-US" dirty="0"/>
              <a:t>(called a </a:t>
            </a:r>
            <a:r>
              <a:rPr lang="en-US" b="1" dirty="0" err="1"/>
              <a:t>zk</a:t>
            </a:r>
            <a:r>
              <a:rPr lang="en-US" b="1" dirty="0"/>
              <a:t>-Rollup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8190F-6A68-E95B-8DF3-EA0615085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7" y="3819172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212DE-A03C-024B-89F6-A757E4944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60" y="2675302"/>
            <a:ext cx="584280" cy="8643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B0738F-0530-7372-530F-76391B52F9F5}"/>
              </a:ext>
            </a:extLst>
          </p:cNvPr>
          <p:cNvGrpSpPr/>
          <p:nvPr/>
        </p:nvGrpSpPr>
        <p:grpSpPr>
          <a:xfrm>
            <a:off x="866005" y="2790132"/>
            <a:ext cx="1129943" cy="461665"/>
            <a:chOff x="1143030" y="2129535"/>
            <a:chExt cx="5212990" cy="46166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C3872F9-44C3-7484-C0C4-5692E3CC4625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45B7F5-2C1A-AD7F-18BC-CE4D88E00B77}"/>
                </a:ext>
              </a:extLst>
            </p:cNvPr>
            <p:cNvSpPr txBox="1"/>
            <p:nvPr/>
          </p:nvSpPr>
          <p:spPr>
            <a:xfrm>
              <a:off x="2057891" y="2129535"/>
              <a:ext cx="320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</a:t>
              </a:r>
              <a:r>
                <a:rPr lang="en-US" baseline="-25000" dirty="0" err="1">
                  <a:latin typeface="+mn-lt"/>
                </a:rPr>
                <a:t>A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1A434A-0D54-0EEA-7140-B89DDA6FA5CC}"/>
              </a:ext>
            </a:extLst>
          </p:cNvPr>
          <p:cNvGrpSpPr/>
          <p:nvPr/>
        </p:nvGrpSpPr>
        <p:grpSpPr>
          <a:xfrm>
            <a:off x="866005" y="3802511"/>
            <a:ext cx="1129943" cy="461880"/>
            <a:chOff x="1143030" y="2109870"/>
            <a:chExt cx="5212990" cy="46188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4FCC84-AB98-B569-6DCE-3D531B11A19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2C05AD-21BC-647F-E251-53EA7968576D}"/>
                </a:ext>
              </a:extLst>
            </p:cNvPr>
            <p:cNvSpPr txBox="1"/>
            <p:nvPr/>
          </p:nvSpPr>
          <p:spPr>
            <a:xfrm>
              <a:off x="2110707" y="2109870"/>
              <a:ext cx="320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</a:t>
              </a:r>
              <a:r>
                <a:rPr lang="en-US" baseline="-25000" dirty="0" err="1">
                  <a:latin typeface="+mn-lt"/>
                </a:rPr>
                <a:t>B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DFA11-50EA-A994-4BB6-ACB5D6678052}"/>
              </a:ext>
            </a:extLst>
          </p:cNvPr>
          <p:cNvGrpSpPr/>
          <p:nvPr/>
        </p:nvGrpSpPr>
        <p:grpSpPr>
          <a:xfrm>
            <a:off x="2073323" y="2532119"/>
            <a:ext cx="1721929" cy="2388665"/>
            <a:chOff x="2073323" y="2389239"/>
            <a:chExt cx="1721929" cy="2388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CC817-3AEC-5112-D560-E2CEDEE262C8}"/>
                </a:ext>
              </a:extLst>
            </p:cNvPr>
            <p:cNvSpPr/>
            <p:nvPr/>
          </p:nvSpPr>
          <p:spPr>
            <a:xfrm>
              <a:off x="2112613" y="2389239"/>
              <a:ext cx="1682639" cy="2388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2A0BC8-DDD4-5C36-741F-8292F3C0DFE3}"/>
                </a:ext>
              </a:extLst>
            </p:cNvPr>
            <p:cNvGrpSpPr/>
            <p:nvPr/>
          </p:nvGrpSpPr>
          <p:grpSpPr>
            <a:xfrm>
              <a:off x="2073323" y="2571750"/>
              <a:ext cx="1646733" cy="2075746"/>
              <a:chOff x="2999745" y="2483082"/>
              <a:chExt cx="1646733" cy="207574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A3EE8D-7F9D-FD48-BF2F-1002C65AF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86" y="3381241"/>
                <a:ext cx="902816" cy="117758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F957F6-C2F5-88F3-E214-65479E9E33CA}"/>
                  </a:ext>
                </a:extLst>
              </p:cNvPr>
              <p:cNvSpPr txBox="1"/>
              <p:nvPr/>
            </p:nvSpPr>
            <p:spPr>
              <a:xfrm>
                <a:off x="2999745" y="2483082"/>
                <a:ext cx="1646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Rollup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26A5D0-D641-8423-D1A8-69FA5B046B46}"/>
              </a:ext>
            </a:extLst>
          </p:cNvPr>
          <p:cNvGrpSpPr/>
          <p:nvPr/>
        </p:nvGrpSpPr>
        <p:grpSpPr>
          <a:xfrm>
            <a:off x="6584553" y="2372413"/>
            <a:ext cx="2344455" cy="2548371"/>
            <a:chOff x="6469936" y="1235239"/>
            <a:chExt cx="2344455" cy="254837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BCC206-C747-9AAB-3B15-C970BD963BE2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60C3A5-3345-7555-D720-90B7F6C88BDE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80C5C1-FA15-5C39-7EFC-389D3E299CB7}"/>
              </a:ext>
            </a:extLst>
          </p:cNvPr>
          <p:cNvSpPr/>
          <p:nvPr/>
        </p:nvSpPr>
        <p:spPr>
          <a:xfrm>
            <a:off x="6734111" y="3589012"/>
            <a:ext cx="2045338" cy="12013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Rollup contract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3A0264-AFFE-FBDA-F92B-A63D29E5707F}"/>
              </a:ext>
            </a:extLst>
          </p:cNvPr>
          <p:cNvGrpSpPr/>
          <p:nvPr/>
        </p:nvGrpSpPr>
        <p:grpSpPr>
          <a:xfrm>
            <a:off x="3863118" y="3260077"/>
            <a:ext cx="2842329" cy="1765277"/>
            <a:chOff x="3863118" y="3117197"/>
            <a:chExt cx="2842329" cy="176527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993AC7-365C-F579-8D52-3FB9FC73BCF4}"/>
                </a:ext>
              </a:extLst>
            </p:cNvPr>
            <p:cNvCxnSpPr>
              <a:cxnSpLocks/>
            </p:cNvCxnSpPr>
            <p:nvPr/>
          </p:nvCxnSpPr>
          <p:spPr>
            <a:xfrm>
              <a:off x="3863118" y="4370188"/>
              <a:ext cx="2842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A9294A-CB64-B1CB-BB3D-1683F214A57B}"/>
                </a:ext>
              </a:extLst>
            </p:cNvPr>
            <p:cNvSpPr txBox="1"/>
            <p:nvPr/>
          </p:nvSpPr>
          <p:spPr>
            <a:xfrm rot="21588853">
              <a:off x="4025307" y="3209529"/>
              <a:ext cx="1056378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updated</a:t>
              </a:r>
            </a:p>
            <a:p>
              <a:pPr algn="ctr"/>
              <a:r>
                <a:rPr lang="en-US" sz="2000" dirty="0">
                  <a:latin typeface="+mn-lt"/>
                </a:rPr>
                <a:t>state </a:t>
              </a:r>
            </a:p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9B7209-2517-44F9-0D46-8C813C18CA6E}"/>
                </a:ext>
              </a:extLst>
            </p:cNvPr>
            <p:cNvSpPr txBox="1"/>
            <p:nvPr/>
          </p:nvSpPr>
          <p:spPr>
            <a:xfrm rot="21588853">
              <a:off x="5184846" y="3117197"/>
              <a:ext cx="1214821" cy="120032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SNARK</a:t>
              </a:r>
            </a:p>
            <a:p>
              <a:pPr algn="ctr"/>
              <a:r>
                <a:rPr lang="en-US" b="1" dirty="0">
                  <a:latin typeface="+mn-lt"/>
                </a:rPr>
                <a:t>proof of</a:t>
              </a:r>
            </a:p>
            <a:p>
              <a:pPr algn="ctr"/>
              <a:r>
                <a:rPr lang="en-US" b="1" dirty="0">
                  <a:latin typeface="+mn-lt"/>
                </a:rPr>
                <a:t>valid Tx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5D9C9B-880D-260B-1D25-BAF1904C08E2}"/>
                </a:ext>
              </a:extLst>
            </p:cNvPr>
            <p:cNvSpPr txBox="1"/>
            <p:nvPr/>
          </p:nvSpPr>
          <p:spPr>
            <a:xfrm>
              <a:off x="4802859" y="4482364"/>
              <a:ext cx="770019" cy="4001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 list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DBDBB97-7A54-7B9F-4DBF-6F208D0C6422}"/>
              </a:ext>
            </a:extLst>
          </p:cNvPr>
          <p:cNvSpPr txBox="1"/>
          <p:nvPr/>
        </p:nvSpPr>
        <p:spPr>
          <a:xfrm>
            <a:off x="6776975" y="4054299"/>
            <a:ext cx="1996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accept new root</a:t>
            </a:r>
          </a:p>
          <a:p>
            <a:pPr algn="ctr"/>
            <a:r>
              <a:rPr lang="en-US" sz="2000" dirty="0">
                <a:latin typeface="+mn-lt"/>
              </a:rPr>
              <a:t>only if valid proof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AC7D4A2-027B-0AB9-57F9-C84E364E7080}"/>
              </a:ext>
            </a:extLst>
          </p:cNvPr>
          <p:cNvSpPr/>
          <p:nvPr/>
        </p:nvSpPr>
        <p:spPr>
          <a:xfrm>
            <a:off x="2409082" y="1604299"/>
            <a:ext cx="4175471" cy="763462"/>
          </a:xfrm>
          <a:prstGeom prst="wedgeRoundRectCallout">
            <a:avLst>
              <a:gd name="adj1" fmla="val 30594"/>
              <a:gd name="adj2" fmla="val 1598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proof proves that a batch of hundreds of Tx is valid</a:t>
            </a:r>
          </a:p>
        </p:txBody>
      </p:sp>
    </p:spTree>
    <p:extLst>
      <p:ext uri="{BB962C8B-B14F-4D97-AF65-F5344CB8AC3E}">
        <p14:creationId xmlns:p14="http://schemas.microsoft.com/office/powerpoint/2010/main" val="36874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0CBF-6C00-9F93-56B3-F181FB10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 SNARK proof proves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80FC-3E5D-6A1D-443F-39736A8A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2330"/>
            <a:ext cx="8558213" cy="129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SNARK proof is </a:t>
            </a:r>
            <a:r>
              <a:rPr lang="en-US" sz="2400" b="1" dirty="0"/>
              <a:t>short</a:t>
            </a:r>
            <a:r>
              <a:rPr lang="en-US" sz="2400" dirty="0"/>
              <a:t> and </a:t>
            </a:r>
            <a:r>
              <a:rPr lang="en-US" sz="2400" b="1" dirty="0"/>
              <a:t>fast</a:t>
            </a:r>
            <a:r>
              <a:rPr lang="en-US" sz="2400" dirty="0"/>
              <a:t> to verify:</a:t>
            </a:r>
          </a:p>
          <a:p>
            <a:pPr marL="0" indent="0">
              <a:buNone/>
            </a:pPr>
            <a:r>
              <a:rPr lang="en-US" sz="2400" dirty="0"/>
              <a:t>	⇒   Cheap to verify proof on the slow L1 chain  </a:t>
            </a:r>
            <a:r>
              <a:rPr lang="en-US" sz="2000" dirty="0"/>
              <a:t>(with EVM support)</a:t>
            </a:r>
          </a:p>
          <a:p>
            <a:pPr marL="0" indent="0">
              <a:buNone/>
            </a:pPr>
            <a:r>
              <a:rPr lang="en-US" sz="2000" dirty="0"/>
              <a:t>				(usually not a zero knowledge proof)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2F022-07BA-871C-B301-37D8E48D1697}"/>
              </a:ext>
            </a:extLst>
          </p:cNvPr>
          <p:cNvSpPr txBox="1"/>
          <p:nvPr/>
        </p:nvSpPr>
        <p:spPr>
          <a:xfrm>
            <a:off x="257174" y="2652410"/>
            <a:ext cx="881016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Public statement</a:t>
            </a:r>
            <a:r>
              <a:rPr lang="en-US" sz="2400" dirty="0">
                <a:latin typeface="+mn-lt"/>
              </a:rPr>
              <a:t>:   (old state root,  new state root,  Tx list)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Witness</a:t>
            </a:r>
            <a:r>
              <a:rPr lang="en-US" sz="2400" dirty="0">
                <a:latin typeface="+mn-lt"/>
              </a:rPr>
              <a:t>:  (state of each touched account pre- and post- batch,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				</a:t>
            </a:r>
            <a:r>
              <a:rPr lang="en-US" sz="2400" dirty="0">
                <a:latin typeface="+mn-lt"/>
              </a:rPr>
              <a:t>Merkle proofs for touched accounts, user sigs)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SNARK proof proves that: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</a:t>
            </a:r>
            <a:r>
              <a:rPr lang="en-US" sz="2400" dirty="0">
                <a:latin typeface="+mn-lt"/>
              </a:rPr>
              <a:t>(1) all user sigs on Tx are valid,   (2) all Merkle proofs are valid,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</a:t>
            </a:r>
            <a:r>
              <a:rPr lang="en-US" sz="2400" dirty="0">
                <a:latin typeface="+mn-lt"/>
              </a:rPr>
              <a:t>(3) post-state is the result of applying Tx list to pre-state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3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7709-813D-586E-FD15-AE1DE237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zkEVM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F17F-01D6-8491-F8F2-1292BE2E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672"/>
            <a:ext cx="8608142" cy="2182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a contract (e.g. </a:t>
            </a:r>
            <a:r>
              <a:rPr lang="en-US" sz="2400" dirty="0" err="1"/>
              <a:t>Uniswap</a:t>
            </a:r>
            <a:r>
              <a:rPr lang="en-US" sz="2400" dirty="0"/>
              <a:t>) runs on a Rollup:</a:t>
            </a:r>
          </a:p>
          <a:p>
            <a:r>
              <a:rPr lang="en-US" sz="2400" dirty="0"/>
              <a:t>coordinator builds a SNARK proof of correct execution of </a:t>
            </a:r>
            <a:br>
              <a:rPr lang="en-US" sz="2400" dirty="0"/>
            </a:br>
            <a:r>
              <a:rPr lang="en-US" sz="2400" dirty="0"/>
              <a:t>an EVM program  ⇒  called a </a:t>
            </a:r>
            <a:r>
              <a:rPr lang="en-US" sz="2400" b="1" dirty="0" err="1"/>
              <a:t>zkEVM</a:t>
            </a:r>
            <a:r>
              <a:rPr lang="en-US" sz="2400" b="1" dirty="0"/>
              <a:t>  </a:t>
            </a:r>
          </a:p>
          <a:p>
            <a:r>
              <a:rPr lang="en-US" sz="2400" dirty="0"/>
              <a:t>Generating proof is a heavyweight computation</a:t>
            </a:r>
          </a:p>
          <a:p>
            <a:pPr marL="0" indent="0">
              <a:buNone/>
            </a:pPr>
            <a:r>
              <a:rPr lang="en-US" sz="2400" dirty="0"/>
              <a:t>			…  verifying proof is fast</a:t>
            </a:r>
          </a:p>
          <a:p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8A9C5E-0EA5-6911-299D-5418747EED95}"/>
              </a:ext>
            </a:extLst>
          </p:cNvPr>
          <p:cNvGrpSpPr/>
          <p:nvPr/>
        </p:nvGrpSpPr>
        <p:grpSpPr>
          <a:xfrm>
            <a:off x="7195929" y="2276783"/>
            <a:ext cx="1721929" cy="2796687"/>
            <a:chOff x="7195929" y="2276783"/>
            <a:chExt cx="1721929" cy="27966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3AE84D-F506-8383-36C5-C8488BCC50BF}"/>
                </a:ext>
              </a:extLst>
            </p:cNvPr>
            <p:cNvGrpSpPr/>
            <p:nvPr/>
          </p:nvGrpSpPr>
          <p:grpSpPr>
            <a:xfrm>
              <a:off x="7195929" y="2276783"/>
              <a:ext cx="1721929" cy="2388665"/>
              <a:chOff x="2073323" y="2389239"/>
              <a:chExt cx="1721929" cy="23886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9675BA-F2BE-6A24-035A-5148D534C10E}"/>
                  </a:ext>
                </a:extLst>
              </p:cNvPr>
              <p:cNvSpPr/>
              <p:nvPr/>
            </p:nvSpPr>
            <p:spPr>
              <a:xfrm>
                <a:off x="2112613" y="2389239"/>
                <a:ext cx="1682639" cy="2388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467AF7-CFBC-F201-A00A-FE24A437F140}"/>
                  </a:ext>
                </a:extLst>
              </p:cNvPr>
              <p:cNvSpPr txBox="1"/>
              <p:nvPr/>
            </p:nvSpPr>
            <p:spPr>
              <a:xfrm>
                <a:off x="2073323" y="2571750"/>
                <a:ext cx="1646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Rollup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2340DB-7D81-2DDE-0729-119A82D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195" y="3400068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2FC39AD-6BAD-24E9-59A6-1C35BCAF3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57" y="3400068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06D4403-28AB-5BC5-99C5-5C09514A7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194" y="4006473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A97D7B09-62CB-C67F-652E-F6EE17964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56" y="4006473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9B2429-0E69-F313-32D0-EC53765A2BC2}"/>
                </a:ext>
              </a:extLst>
            </p:cNvPr>
            <p:cNvSpPr txBox="1"/>
            <p:nvPr/>
          </p:nvSpPr>
          <p:spPr>
            <a:xfrm>
              <a:off x="7301312" y="4673360"/>
              <a:ext cx="161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(lots of GPUs)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E0E5CC-6317-6DC8-833C-DFA5940CB954}"/>
              </a:ext>
            </a:extLst>
          </p:cNvPr>
          <p:cNvSpPr txBox="1">
            <a:spLocks/>
          </p:cNvSpPr>
          <p:nvPr/>
        </p:nvSpPr>
        <p:spPr bwMode="auto">
          <a:xfrm>
            <a:off x="442451" y="3335789"/>
            <a:ext cx="6528619" cy="17376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Two flavors of </a:t>
            </a:r>
            <a:r>
              <a:rPr lang="en-US" sz="2400" dirty="0" err="1"/>
              <a:t>zkEVM</a:t>
            </a:r>
            <a:r>
              <a:rPr lang="en-US" sz="2400" dirty="0"/>
              <a:t>:</a:t>
            </a:r>
          </a:p>
          <a:p>
            <a:r>
              <a:rPr lang="en-US" sz="2400" dirty="0"/>
              <a:t>Prove that EVM bytecode ran correctly  </a:t>
            </a:r>
            <a:br>
              <a:rPr lang="en-US" sz="2400" dirty="0"/>
            </a:br>
            <a:r>
              <a:rPr lang="en-US" sz="1800" dirty="0"/>
              <a:t>(Polygon </a:t>
            </a:r>
            <a:r>
              <a:rPr lang="en-US" sz="1800" dirty="0" err="1"/>
              <a:t>zkEVM</a:t>
            </a:r>
            <a:r>
              <a:rPr lang="en-US" sz="1800" dirty="0"/>
              <a:t>,   Scroll)</a:t>
            </a:r>
          </a:p>
          <a:p>
            <a:r>
              <a:rPr lang="en-US" sz="2400" dirty="0"/>
              <a:t>Compile Solidity to a SNARK-friendly circuit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dirty="0" err="1"/>
              <a:t>MatterLabs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49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29B-56AC-71E6-E9B2-0B965A4F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911A-3364-8E4D-700C-3EECD1F7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88477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Rollup contract on L1 ensures coordinator cannot cheat: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all submitted Tx must have been properly signed by users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all state updates are valid </a:t>
            </a:r>
          </a:p>
          <a:p>
            <a:pPr marL="0" indent="0">
              <a:spcBef>
                <a:spcPts val="1776"/>
              </a:spcBef>
              <a:buNone/>
            </a:pP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⇒  Rollup contract on L1 will accept any update with a valid proof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⇒  Anyone can act as a coordinator  </a:t>
            </a:r>
            <a:r>
              <a:rPr lang="en-US" sz="2000" dirty="0"/>
              <a:t>(with enough compute power)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207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9-7CD8-F3DD-9F78-42CC364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Rollup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4E05-0B95-A7E8-3DB9-3A01EB1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5" y="1200150"/>
            <a:ext cx="8794952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Approach 2</a:t>
            </a:r>
            <a:r>
              <a:rPr lang="en-US" sz="2400" dirty="0"/>
              <a:t>:   </a:t>
            </a:r>
            <a:r>
              <a:rPr lang="en-US" sz="2400" b="1" dirty="0"/>
              <a:t>fraud proofs </a:t>
            </a:r>
            <a:r>
              <a:rPr lang="en-US" sz="2400" dirty="0"/>
              <a:t>(called an </a:t>
            </a:r>
            <a:r>
              <a:rPr lang="en-US" sz="2400" b="1" dirty="0"/>
              <a:t>optimistic Rollup</a:t>
            </a:r>
            <a:r>
              <a:rPr lang="en-US" sz="2400" dirty="0"/>
              <a:t>)</a:t>
            </a:r>
          </a:p>
          <a:p>
            <a:r>
              <a:rPr lang="en-US" sz="2400" dirty="0"/>
              <a:t>Coordinator deposits stake in escrow on L1 Rollup contract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Operation:  Coordinator submits state updates to L1 w/o a proof</a:t>
            </a:r>
          </a:p>
          <a:p>
            <a:r>
              <a:rPr lang="en-US" sz="2400" dirty="0"/>
              <a:t>If update is invalid:  anyone has seven days to submit a fraud proof</a:t>
            </a:r>
          </a:p>
          <a:p>
            <a:pPr lvl="1"/>
            <a:r>
              <a:rPr lang="en-US" sz="2400" dirty="0"/>
              <a:t>Successful fraud proof means coordinator gets </a:t>
            </a:r>
            <a:r>
              <a:rPr lang="en-US" sz="2400" i="1" dirty="0"/>
              <a:t>slashed</a:t>
            </a:r>
            <a:r>
              <a:rPr lang="en-US" sz="2400" dirty="0"/>
              <a:t> on L1</a:t>
            </a:r>
          </a:p>
          <a:p>
            <a:pPr lvl="1"/>
            <a:r>
              <a:rPr lang="en-US" sz="2400" dirty="0"/>
              <a:t>Unsuccessful fraud proof costs complainer a fee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400" b="1" dirty="0"/>
              <a:t>Challenge:  how to prove fraud to Rollup contract on L1 ??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/>
              <a:t>	Naively:  L1 can re-execute all Tx in batch  ⇒  expensive and slow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8DAA8-A817-880D-240B-408E97667266}"/>
              </a:ext>
            </a:extLst>
          </p:cNvPr>
          <p:cNvSpPr/>
          <p:nvPr/>
        </p:nvSpPr>
        <p:spPr>
          <a:xfrm>
            <a:off x="167148" y="2271252"/>
            <a:ext cx="8878529" cy="17698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fraud claim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79FCB-A6EA-F593-D29C-702AB504C37C}"/>
              </a:ext>
            </a:extLst>
          </p:cNvPr>
          <p:cNvSpPr txBox="1"/>
          <p:nvPr/>
        </p:nvSpPr>
        <p:spPr>
          <a:xfrm>
            <a:off x="340231" y="27996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claimed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post-root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01FA4-11EF-7302-BDE3-22F83861D3C6}"/>
              </a:ext>
            </a:extLst>
          </p:cNvPr>
          <p:cNvSpPr txBox="1"/>
          <p:nvPr/>
        </p:nvSpPr>
        <p:spPr>
          <a:xfrm>
            <a:off x="7414021" y="2610935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different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post-root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1C93F2-0B3F-6FF8-6599-4AB8DDC609C2}"/>
              </a:ext>
            </a:extLst>
          </p:cNvPr>
          <p:cNvSpPr txBox="1"/>
          <p:nvPr/>
        </p:nvSpPr>
        <p:spPr>
          <a:xfrm>
            <a:off x="2643438" y="2571750"/>
            <a:ext cx="394050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computes Merkle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tree of all states.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Sends Merkle root to L1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7BCC35-3D55-D516-2F69-579C49FE2F9D}"/>
              </a:ext>
            </a:extLst>
          </p:cNvPr>
          <p:cNvGrpSpPr/>
          <p:nvPr/>
        </p:nvGrpSpPr>
        <p:grpSpPr>
          <a:xfrm>
            <a:off x="330583" y="4164818"/>
            <a:ext cx="8482833" cy="909088"/>
            <a:chOff x="59651" y="4195978"/>
            <a:chExt cx="8482833" cy="90908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F26F1C-3DC9-1864-84D5-C47EBB1C0CB4}"/>
                </a:ext>
              </a:extLst>
            </p:cNvPr>
            <p:cNvGrpSpPr/>
            <p:nvPr/>
          </p:nvGrpSpPr>
          <p:grpSpPr>
            <a:xfrm>
              <a:off x="885565" y="4195978"/>
              <a:ext cx="7656919" cy="909088"/>
              <a:chOff x="659422" y="4195978"/>
              <a:chExt cx="7656919" cy="909088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099E43F-2E29-6A3B-12A0-45C0070E2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422" y="4639384"/>
                <a:ext cx="65614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7C88BD-CFA7-6A5F-84F8-8D4C08D3C543}"/>
                  </a:ext>
                </a:extLst>
              </p:cNvPr>
              <p:cNvSpPr txBox="1"/>
              <p:nvPr/>
            </p:nvSpPr>
            <p:spPr>
              <a:xfrm>
                <a:off x="1617071" y="4643401"/>
                <a:ext cx="4801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break computation into small steps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F1D9C-CD63-8076-2806-6F2CF8537B53}"/>
                  </a:ext>
                </a:extLst>
              </p:cNvPr>
              <p:cNvSpPr txBox="1"/>
              <p:nvPr/>
            </p:nvSpPr>
            <p:spPr>
              <a:xfrm>
                <a:off x="7355080" y="4195978"/>
                <a:ext cx="961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post-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state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A37D9F9C-3A9B-6BA2-CDED-F04B2E9B02A2}"/>
                  </a:ext>
                </a:extLst>
              </p:cNvPr>
              <p:cNvSpPr/>
              <p:nvPr/>
            </p:nvSpPr>
            <p:spPr>
              <a:xfrm>
                <a:off x="659422" y="431182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33048955-4DB6-9FE7-9FBB-B86369C78BF1}"/>
                  </a:ext>
                </a:extLst>
              </p:cNvPr>
              <p:cNvSpPr/>
              <p:nvPr/>
            </p:nvSpPr>
            <p:spPr>
              <a:xfrm>
                <a:off x="1184490" y="431182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Down Arrow 21">
                <a:extLst>
                  <a:ext uri="{FF2B5EF4-FFF2-40B4-BE49-F238E27FC236}">
                    <a16:creationId xmlns:a16="http://schemas.microsoft.com/office/drawing/2014/main" id="{DC402152-3AE9-37BC-1A5A-56EC3ED1FE0D}"/>
                  </a:ext>
                </a:extLst>
              </p:cNvPr>
              <p:cNvSpPr/>
              <p:nvPr/>
            </p:nvSpPr>
            <p:spPr>
              <a:xfrm>
                <a:off x="1617071" y="4301976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urved Down Arrow 22">
                <a:extLst>
                  <a:ext uri="{FF2B5EF4-FFF2-40B4-BE49-F238E27FC236}">
                    <a16:creationId xmlns:a16="http://schemas.microsoft.com/office/drawing/2014/main" id="{91841160-0AE0-10EF-3BC1-8476C85B799E}"/>
                  </a:ext>
                </a:extLst>
              </p:cNvPr>
              <p:cNvSpPr/>
              <p:nvPr/>
            </p:nvSpPr>
            <p:spPr>
              <a:xfrm>
                <a:off x="2099951" y="4299510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urved Down Arrow 23">
                <a:extLst>
                  <a:ext uri="{FF2B5EF4-FFF2-40B4-BE49-F238E27FC236}">
                    <a16:creationId xmlns:a16="http://schemas.microsoft.com/office/drawing/2014/main" id="{DE6F73AA-D51E-23F6-3FD5-163ADE21027D}"/>
                  </a:ext>
                </a:extLst>
              </p:cNvPr>
              <p:cNvSpPr/>
              <p:nvPr/>
            </p:nvSpPr>
            <p:spPr>
              <a:xfrm>
                <a:off x="2625019" y="429468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rved Down Arrow 24">
                <a:extLst>
                  <a:ext uri="{FF2B5EF4-FFF2-40B4-BE49-F238E27FC236}">
                    <a16:creationId xmlns:a16="http://schemas.microsoft.com/office/drawing/2014/main" id="{BF5C050E-0815-3806-4BFB-F18398B6F1EC}"/>
                  </a:ext>
                </a:extLst>
              </p:cNvPr>
              <p:cNvSpPr/>
              <p:nvPr/>
            </p:nvSpPr>
            <p:spPr>
              <a:xfrm>
                <a:off x="3060500" y="4271143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rved Down Arrow 25">
                <a:extLst>
                  <a:ext uri="{FF2B5EF4-FFF2-40B4-BE49-F238E27FC236}">
                    <a16:creationId xmlns:a16="http://schemas.microsoft.com/office/drawing/2014/main" id="{1C260FFF-37DC-7738-F0B8-32ADA29A65A6}"/>
                  </a:ext>
                </a:extLst>
              </p:cNvPr>
              <p:cNvSpPr/>
              <p:nvPr/>
            </p:nvSpPr>
            <p:spPr>
              <a:xfrm>
                <a:off x="3585568" y="4271143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Down Arrow 26">
                <a:extLst>
                  <a:ext uri="{FF2B5EF4-FFF2-40B4-BE49-F238E27FC236}">
                    <a16:creationId xmlns:a16="http://schemas.microsoft.com/office/drawing/2014/main" id="{F8D14632-3D36-433A-5FA2-F8D711440825}"/>
                  </a:ext>
                </a:extLst>
              </p:cNvPr>
              <p:cNvSpPr/>
              <p:nvPr/>
            </p:nvSpPr>
            <p:spPr>
              <a:xfrm>
                <a:off x="4018149" y="4261297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urved Down Arrow 27">
                <a:extLst>
                  <a:ext uri="{FF2B5EF4-FFF2-40B4-BE49-F238E27FC236}">
                    <a16:creationId xmlns:a16="http://schemas.microsoft.com/office/drawing/2014/main" id="{199B4376-0D3E-321B-3A7C-DD18F0A29B14}"/>
                  </a:ext>
                </a:extLst>
              </p:cNvPr>
              <p:cNvSpPr/>
              <p:nvPr/>
            </p:nvSpPr>
            <p:spPr>
              <a:xfrm>
                <a:off x="4501029" y="425883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rved Down Arrow 28">
                <a:extLst>
                  <a:ext uri="{FF2B5EF4-FFF2-40B4-BE49-F238E27FC236}">
                    <a16:creationId xmlns:a16="http://schemas.microsoft.com/office/drawing/2014/main" id="{E0AE4943-E1BF-BBB3-2D9C-9719DF78E1D4}"/>
                  </a:ext>
                </a:extLst>
              </p:cNvPr>
              <p:cNvSpPr/>
              <p:nvPr/>
            </p:nvSpPr>
            <p:spPr>
              <a:xfrm>
                <a:off x="5026097" y="425400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urved Down Arrow 29">
                <a:extLst>
                  <a:ext uri="{FF2B5EF4-FFF2-40B4-BE49-F238E27FC236}">
                    <a16:creationId xmlns:a16="http://schemas.microsoft.com/office/drawing/2014/main" id="{EBB899F5-D439-4D78-A90B-BC00A7590347}"/>
                  </a:ext>
                </a:extLst>
              </p:cNvPr>
              <p:cNvSpPr/>
              <p:nvPr/>
            </p:nvSpPr>
            <p:spPr>
              <a:xfrm>
                <a:off x="5451036" y="425319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rved Down Arrow 30">
                <a:extLst>
                  <a:ext uri="{FF2B5EF4-FFF2-40B4-BE49-F238E27FC236}">
                    <a16:creationId xmlns:a16="http://schemas.microsoft.com/office/drawing/2014/main" id="{D5584CA5-713A-9583-9962-1EC3B261B2E6}"/>
                  </a:ext>
                </a:extLst>
              </p:cNvPr>
              <p:cNvSpPr/>
              <p:nvPr/>
            </p:nvSpPr>
            <p:spPr>
              <a:xfrm>
                <a:off x="5976104" y="425319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rved Down Arrow 31">
                <a:extLst>
                  <a:ext uri="{FF2B5EF4-FFF2-40B4-BE49-F238E27FC236}">
                    <a16:creationId xmlns:a16="http://schemas.microsoft.com/office/drawing/2014/main" id="{C0F1C0D8-2538-D790-1D82-BBBCDE0F8698}"/>
                  </a:ext>
                </a:extLst>
              </p:cNvPr>
              <p:cNvSpPr/>
              <p:nvPr/>
            </p:nvSpPr>
            <p:spPr>
              <a:xfrm>
                <a:off x="6408685" y="4243345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rved Down Arrow 32">
                <a:extLst>
                  <a:ext uri="{FF2B5EF4-FFF2-40B4-BE49-F238E27FC236}">
                    <a16:creationId xmlns:a16="http://schemas.microsoft.com/office/drawing/2014/main" id="{27EF9AED-8622-A410-11E8-9C214581CB47}"/>
                  </a:ext>
                </a:extLst>
              </p:cNvPr>
              <p:cNvSpPr/>
              <p:nvPr/>
            </p:nvSpPr>
            <p:spPr>
              <a:xfrm>
                <a:off x="6891565" y="4240879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1D18EF-A5B7-2121-1BEE-C5E515E90332}"/>
                </a:ext>
              </a:extLst>
            </p:cNvPr>
            <p:cNvSpPr txBox="1"/>
            <p:nvPr/>
          </p:nvSpPr>
          <p:spPr>
            <a:xfrm>
              <a:off x="59651" y="4195979"/>
              <a:ext cx="1538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pre-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state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32339D-2A3C-5291-F021-735FDAB0294C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384AE-002B-7965-D413-C04072D67CFB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</p:spTree>
    <p:extLst>
      <p:ext uri="{BB962C8B-B14F-4D97-AF65-F5344CB8AC3E}">
        <p14:creationId xmlns:p14="http://schemas.microsoft.com/office/powerpoint/2010/main" val="8670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B08994-CE74-E8E4-49A6-71044B55BAF0}"/>
              </a:ext>
            </a:extLst>
          </p:cNvPr>
          <p:cNvSpPr/>
          <p:nvPr/>
        </p:nvSpPr>
        <p:spPr>
          <a:xfrm>
            <a:off x="190500" y="3103304"/>
            <a:ext cx="8686800" cy="66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D60E0-0F52-25AF-0432-087902E3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process more Tx per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04EC-957C-DCF5-0560-099022D3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Many ideas</a:t>
            </a:r>
            <a:r>
              <a:rPr lang="en-US" sz="2400" dirty="0"/>
              <a:t>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Use a faster consensus protocol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Parallelize:  split the chain into independent </a:t>
            </a:r>
            <a:r>
              <a:rPr lang="en-US" sz="2400" b="1" dirty="0"/>
              <a:t>shards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Today:   Rollups, move the work somewhere else  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Payment channels: reduce the need to touch the chain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Requires locking up funds; mostly designed for payments.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B2D8D3C-DADF-8A41-EB6D-0C2D46510E37}"/>
              </a:ext>
            </a:extLst>
          </p:cNvPr>
          <p:cNvSpPr/>
          <p:nvPr/>
        </p:nvSpPr>
        <p:spPr>
          <a:xfrm>
            <a:off x="6267449" y="1504950"/>
            <a:ext cx="2076451" cy="790576"/>
          </a:xfrm>
          <a:prstGeom prst="wedgeRoundRectCallout">
            <a:avLst>
              <a:gd name="adj1" fmla="val -33218"/>
              <a:gd name="adj2" fmla="val 851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reduces</a:t>
            </a:r>
          </a:p>
          <a:p>
            <a:pPr algn="ctr"/>
            <a:r>
              <a:rPr lang="en-US" dirty="0"/>
              <a:t>composability</a:t>
            </a:r>
          </a:p>
        </p:txBody>
      </p:sp>
    </p:spTree>
    <p:extLst>
      <p:ext uri="{BB962C8B-B14F-4D97-AF65-F5344CB8AC3E}">
        <p14:creationId xmlns:p14="http://schemas.microsoft.com/office/powerpoint/2010/main" val="24449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fraud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6F1C-3DC9-1864-84D5-C47EBB1C0CB4}"/>
              </a:ext>
            </a:extLst>
          </p:cNvPr>
          <p:cNvGrpSpPr/>
          <p:nvPr/>
        </p:nvGrpSpPr>
        <p:grpSpPr>
          <a:xfrm>
            <a:off x="1156497" y="4209719"/>
            <a:ext cx="6613081" cy="398505"/>
            <a:chOff x="659422" y="4240879"/>
            <a:chExt cx="6613081" cy="39850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99E43F-2E29-6A3B-12A0-45C0070E25A0}"/>
                </a:ext>
              </a:extLst>
            </p:cNvPr>
            <p:cNvCxnSpPr>
              <a:cxnSpLocks/>
            </p:cNvCxnSpPr>
            <p:nvPr/>
          </p:nvCxnSpPr>
          <p:spPr>
            <a:xfrm>
              <a:off x="659422" y="4639384"/>
              <a:ext cx="656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37D9F9C-3A9B-6BA2-CDED-F04B2E9B02A2}"/>
                </a:ext>
              </a:extLst>
            </p:cNvPr>
            <p:cNvSpPr/>
            <p:nvPr/>
          </p:nvSpPr>
          <p:spPr>
            <a:xfrm>
              <a:off x="659422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33048955-4DB6-9FE7-9FBB-B86369C78BF1}"/>
                </a:ext>
              </a:extLst>
            </p:cNvPr>
            <p:cNvSpPr/>
            <p:nvPr/>
          </p:nvSpPr>
          <p:spPr>
            <a:xfrm>
              <a:off x="1184490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>
              <a:extLst>
                <a:ext uri="{FF2B5EF4-FFF2-40B4-BE49-F238E27FC236}">
                  <a16:creationId xmlns:a16="http://schemas.microsoft.com/office/drawing/2014/main" id="{DC402152-3AE9-37BC-1A5A-56EC3ED1FE0D}"/>
                </a:ext>
              </a:extLst>
            </p:cNvPr>
            <p:cNvSpPr/>
            <p:nvPr/>
          </p:nvSpPr>
          <p:spPr>
            <a:xfrm>
              <a:off x="1617071" y="4301976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>
              <a:extLst>
                <a:ext uri="{FF2B5EF4-FFF2-40B4-BE49-F238E27FC236}">
                  <a16:creationId xmlns:a16="http://schemas.microsoft.com/office/drawing/2014/main" id="{91841160-0AE0-10EF-3BC1-8476C85B799E}"/>
                </a:ext>
              </a:extLst>
            </p:cNvPr>
            <p:cNvSpPr/>
            <p:nvPr/>
          </p:nvSpPr>
          <p:spPr>
            <a:xfrm>
              <a:off x="2099951" y="4299510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>
              <a:extLst>
                <a:ext uri="{FF2B5EF4-FFF2-40B4-BE49-F238E27FC236}">
                  <a16:creationId xmlns:a16="http://schemas.microsoft.com/office/drawing/2014/main" id="{DE6F73AA-D51E-23F6-3FD5-163ADE21027D}"/>
                </a:ext>
              </a:extLst>
            </p:cNvPr>
            <p:cNvSpPr/>
            <p:nvPr/>
          </p:nvSpPr>
          <p:spPr>
            <a:xfrm>
              <a:off x="2625019" y="429468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24">
              <a:extLst>
                <a:ext uri="{FF2B5EF4-FFF2-40B4-BE49-F238E27FC236}">
                  <a16:creationId xmlns:a16="http://schemas.microsoft.com/office/drawing/2014/main" id="{BF5C050E-0815-3806-4BFB-F18398B6F1EC}"/>
                </a:ext>
              </a:extLst>
            </p:cNvPr>
            <p:cNvSpPr/>
            <p:nvPr/>
          </p:nvSpPr>
          <p:spPr>
            <a:xfrm>
              <a:off x="3060500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Down Arrow 25">
              <a:extLst>
                <a:ext uri="{FF2B5EF4-FFF2-40B4-BE49-F238E27FC236}">
                  <a16:creationId xmlns:a16="http://schemas.microsoft.com/office/drawing/2014/main" id="{1C260FFF-37DC-7738-F0B8-32ADA29A65A6}"/>
                </a:ext>
              </a:extLst>
            </p:cNvPr>
            <p:cNvSpPr/>
            <p:nvPr/>
          </p:nvSpPr>
          <p:spPr>
            <a:xfrm>
              <a:off x="3585568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>
              <a:extLst>
                <a:ext uri="{FF2B5EF4-FFF2-40B4-BE49-F238E27FC236}">
                  <a16:creationId xmlns:a16="http://schemas.microsoft.com/office/drawing/2014/main" id="{F8D14632-3D36-433A-5FA2-F8D711440825}"/>
                </a:ext>
              </a:extLst>
            </p:cNvPr>
            <p:cNvSpPr/>
            <p:nvPr/>
          </p:nvSpPr>
          <p:spPr>
            <a:xfrm>
              <a:off x="4018149" y="4261297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>
              <a:extLst>
                <a:ext uri="{FF2B5EF4-FFF2-40B4-BE49-F238E27FC236}">
                  <a16:creationId xmlns:a16="http://schemas.microsoft.com/office/drawing/2014/main" id="{199B4376-0D3E-321B-3A7C-DD18F0A29B14}"/>
                </a:ext>
              </a:extLst>
            </p:cNvPr>
            <p:cNvSpPr/>
            <p:nvPr/>
          </p:nvSpPr>
          <p:spPr>
            <a:xfrm>
              <a:off x="4501029" y="425883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>
              <a:extLst>
                <a:ext uri="{FF2B5EF4-FFF2-40B4-BE49-F238E27FC236}">
                  <a16:creationId xmlns:a16="http://schemas.microsoft.com/office/drawing/2014/main" id="{E0AE4943-E1BF-BBB3-2D9C-9719DF78E1D4}"/>
                </a:ext>
              </a:extLst>
            </p:cNvPr>
            <p:cNvSpPr/>
            <p:nvPr/>
          </p:nvSpPr>
          <p:spPr>
            <a:xfrm>
              <a:off x="5026097" y="425400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Down Arrow 29">
              <a:extLst>
                <a:ext uri="{FF2B5EF4-FFF2-40B4-BE49-F238E27FC236}">
                  <a16:creationId xmlns:a16="http://schemas.microsoft.com/office/drawing/2014/main" id="{EBB899F5-D439-4D78-A90B-BC00A7590347}"/>
                </a:ext>
              </a:extLst>
            </p:cNvPr>
            <p:cNvSpPr/>
            <p:nvPr/>
          </p:nvSpPr>
          <p:spPr>
            <a:xfrm>
              <a:off x="5451036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Down Arrow 30">
              <a:extLst>
                <a:ext uri="{FF2B5EF4-FFF2-40B4-BE49-F238E27FC236}">
                  <a16:creationId xmlns:a16="http://schemas.microsoft.com/office/drawing/2014/main" id="{D5584CA5-713A-9583-9962-1EC3B261B2E6}"/>
                </a:ext>
              </a:extLst>
            </p:cNvPr>
            <p:cNvSpPr/>
            <p:nvPr/>
          </p:nvSpPr>
          <p:spPr>
            <a:xfrm>
              <a:off x="5976104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>
              <a:extLst>
                <a:ext uri="{FF2B5EF4-FFF2-40B4-BE49-F238E27FC236}">
                  <a16:creationId xmlns:a16="http://schemas.microsoft.com/office/drawing/2014/main" id="{C0F1C0D8-2538-D790-1D82-BBBCDE0F8698}"/>
                </a:ext>
              </a:extLst>
            </p:cNvPr>
            <p:cNvSpPr/>
            <p:nvPr/>
          </p:nvSpPr>
          <p:spPr>
            <a:xfrm>
              <a:off x="6408685" y="4243345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>
              <a:extLst>
                <a:ext uri="{FF2B5EF4-FFF2-40B4-BE49-F238E27FC236}">
                  <a16:creationId xmlns:a16="http://schemas.microsoft.com/office/drawing/2014/main" id="{27EF9AED-8622-A410-11E8-9C214581CB47}"/>
                </a:ext>
              </a:extLst>
            </p:cNvPr>
            <p:cNvSpPr/>
            <p:nvPr/>
          </p:nvSpPr>
          <p:spPr>
            <a:xfrm>
              <a:off x="6891565" y="4240879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D33A4C-82AF-97CD-B6FE-55E4C458AD6A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D33A4C-82AF-97CD-B6FE-55E4C458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/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954540" y="1902066"/>
                <a:ext cx="3502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40" y="1902066"/>
                <a:ext cx="3502305" cy="461665"/>
              </a:xfrm>
              <a:prstGeom prst="rect">
                <a:avLst/>
              </a:prstGeom>
              <a:blipFill>
                <a:blip r:embed="rId9"/>
                <a:stretch>
                  <a:fillRect l="-252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865B74E-B706-C1FB-EF11-913F35392FF7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E803C9BF-485E-DEBC-1FBF-332E60AC6FCE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4ED4F-30AE-7825-6503-F4F7827A5FC8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BB4AF-7A0B-71DE-C679-9FF7498AACF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4FD376-12E8-2E87-1AB8-772AD17F52E8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8D6A0E-B2B2-12A0-0B14-1C649667457E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DC0BF2-417F-00A0-BCD9-4EC083DA698E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3D7A6-717D-6916-7001-2D4228AF4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BF0026A-A5AD-97AD-DDE7-0B418DF0D2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70ECF5-F812-9BE9-C190-46D120E7FB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20C4E91-884B-C5FB-D84B-C239490EE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ECA3BDD-D40D-A6E1-13E2-88049FB34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367634E-A297-713B-D898-CBD5FB4965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7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game: 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fraud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6F1C-3DC9-1864-84D5-C47EBB1C0CB4}"/>
              </a:ext>
            </a:extLst>
          </p:cNvPr>
          <p:cNvGrpSpPr/>
          <p:nvPr/>
        </p:nvGrpSpPr>
        <p:grpSpPr>
          <a:xfrm>
            <a:off x="1156497" y="4209719"/>
            <a:ext cx="6613081" cy="398505"/>
            <a:chOff x="659422" y="4240879"/>
            <a:chExt cx="6613081" cy="39850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99E43F-2E29-6A3B-12A0-45C0070E25A0}"/>
                </a:ext>
              </a:extLst>
            </p:cNvPr>
            <p:cNvCxnSpPr>
              <a:cxnSpLocks/>
            </p:cNvCxnSpPr>
            <p:nvPr/>
          </p:nvCxnSpPr>
          <p:spPr>
            <a:xfrm>
              <a:off x="659422" y="4639384"/>
              <a:ext cx="656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37D9F9C-3A9B-6BA2-CDED-F04B2E9B02A2}"/>
                </a:ext>
              </a:extLst>
            </p:cNvPr>
            <p:cNvSpPr/>
            <p:nvPr/>
          </p:nvSpPr>
          <p:spPr>
            <a:xfrm>
              <a:off x="659422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33048955-4DB6-9FE7-9FBB-B86369C78BF1}"/>
                </a:ext>
              </a:extLst>
            </p:cNvPr>
            <p:cNvSpPr/>
            <p:nvPr/>
          </p:nvSpPr>
          <p:spPr>
            <a:xfrm>
              <a:off x="1184490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>
              <a:extLst>
                <a:ext uri="{FF2B5EF4-FFF2-40B4-BE49-F238E27FC236}">
                  <a16:creationId xmlns:a16="http://schemas.microsoft.com/office/drawing/2014/main" id="{DC402152-3AE9-37BC-1A5A-56EC3ED1FE0D}"/>
                </a:ext>
              </a:extLst>
            </p:cNvPr>
            <p:cNvSpPr/>
            <p:nvPr/>
          </p:nvSpPr>
          <p:spPr>
            <a:xfrm>
              <a:off x="1617071" y="4301976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>
              <a:extLst>
                <a:ext uri="{FF2B5EF4-FFF2-40B4-BE49-F238E27FC236}">
                  <a16:creationId xmlns:a16="http://schemas.microsoft.com/office/drawing/2014/main" id="{91841160-0AE0-10EF-3BC1-8476C85B799E}"/>
                </a:ext>
              </a:extLst>
            </p:cNvPr>
            <p:cNvSpPr/>
            <p:nvPr/>
          </p:nvSpPr>
          <p:spPr>
            <a:xfrm>
              <a:off x="2099951" y="4299510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>
              <a:extLst>
                <a:ext uri="{FF2B5EF4-FFF2-40B4-BE49-F238E27FC236}">
                  <a16:creationId xmlns:a16="http://schemas.microsoft.com/office/drawing/2014/main" id="{DE6F73AA-D51E-23F6-3FD5-163ADE21027D}"/>
                </a:ext>
              </a:extLst>
            </p:cNvPr>
            <p:cNvSpPr/>
            <p:nvPr/>
          </p:nvSpPr>
          <p:spPr>
            <a:xfrm>
              <a:off x="2625019" y="429468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24">
              <a:extLst>
                <a:ext uri="{FF2B5EF4-FFF2-40B4-BE49-F238E27FC236}">
                  <a16:creationId xmlns:a16="http://schemas.microsoft.com/office/drawing/2014/main" id="{BF5C050E-0815-3806-4BFB-F18398B6F1EC}"/>
                </a:ext>
              </a:extLst>
            </p:cNvPr>
            <p:cNvSpPr/>
            <p:nvPr/>
          </p:nvSpPr>
          <p:spPr>
            <a:xfrm>
              <a:off x="3060500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Down Arrow 25">
              <a:extLst>
                <a:ext uri="{FF2B5EF4-FFF2-40B4-BE49-F238E27FC236}">
                  <a16:creationId xmlns:a16="http://schemas.microsoft.com/office/drawing/2014/main" id="{1C260FFF-37DC-7738-F0B8-32ADA29A65A6}"/>
                </a:ext>
              </a:extLst>
            </p:cNvPr>
            <p:cNvSpPr/>
            <p:nvPr/>
          </p:nvSpPr>
          <p:spPr>
            <a:xfrm>
              <a:off x="3585568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>
              <a:extLst>
                <a:ext uri="{FF2B5EF4-FFF2-40B4-BE49-F238E27FC236}">
                  <a16:creationId xmlns:a16="http://schemas.microsoft.com/office/drawing/2014/main" id="{F8D14632-3D36-433A-5FA2-F8D711440825}"/>
                </a:ext>
              </a:extLst>
            </p:cNvPr>
            <p:cNvSpPr/>
            <p:nvPr/>
          </p:nvSpPr>
          <p:spPr>
            <a:xfrm>
              <a:off x="4018149" y="4261297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>
              <a:extLst>
                <a:ext uri="{FF2B5EF4-FFF2-40B4-BE49-F238E27FC236}">
                  <a16:creationId xmlns:a16="http://schemas.microsoft.com/office/drawing/2014/main" id="{199B4376-0D3E-321B-3A7C-DD18F0A29B14}"/>
                </a:ext>
              </a:extLst>
            </p:cNvPr>
            <p:cNvSpPr/>
            <p:nvPr/>
          </p:nvSpPr>
          <p:spPr>
            <a:xfrm>
              <a:off x="4501029" y="425883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>
              <a:extLst>
                <a:ext uri="{FF2B5EF4-FFF2-40B4-BE49-F238E27FC236}">
                  <a16:creationId xmlns:a16="http://schemas.microsoft.com/office/drawing/2014/main" id="{E0AE4943-E1BF-BBB3-2D9C-9719DF78E1D4}"/>
                </a:ext>
              </a:extLst>
            </p:cNvPr>
            <p:cNvSpPr/>
            <p:nvPr/>
          </p:nvSpPr>
          <p:spPr>
            <a:xfrm>
              <a:off x="5026097" y="425400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Down Arrow 29">
              <a:extLst>
                <a:ext uri="{FF2B5EF4-FFF2-40B4-BE49-F238E27FC236}">
                  <a16:creationId xmlns:a16="http://schemas.microsoft.com/office/drawing/2014/main" id="{EBB899F5-D439-4D78-A90B-BC00A7590347}"/>
                </a:ext>
              </a:extLst>
            </p:cNvPr>
            <p:cNvSpPr/>
            <p:nvPr/>
          </p:nvSpPr>
          <p:spPr>
            <a:xfrm>
              <a:off x="5451036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Down Arrow 30">
              <a:extLst>
                <a:ext uri="{FF2B5EF4-FFF2-40B4-BE49-F238E27FC236}">
                  <a16:creationId xmlns:a16="http://schemas.microsoft.com/office/drawing/2014/main" id="{D5584CA5-713A-9583-9962-1EC3B261B2E6}"/>
                </a:ext>
              </a:extLst>
            </p:cNvPr>
            <p:cNvSpPr/>
            <p:nvPr/>
          </p:nvSpPr>
          <p:spPr>
            <a:xfrm>
              <a:off x="5976104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>
              <a:extLst>
                <a:ext uri="{FF2B5EF4-FFF2-40B4-BE49-F238E27FC236}">
                  <a16:creationId xmlns:a16="http://schemas.microsoft.com/office/drawing/2014/main" id="{C0F1C0D8-2538-D790-1D82-BBBCDE0F8698}"/>
                </a:ext>
              </a:extLst>
            </p:cNvPr>
            <p:cNvSpPr/>
            <p:nvPr/>
          </p:nvSpPr>
          <p:spPr>
            <a:xfrm>
              <a:off x="6408685" y="4243345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>
              <a:extLst>
                <a:ext uri="{FF2B5EF4-FFF2-40B4-BE49-F238E27FC236}">
                  <a16:creationId xmlns:a16="http://schemas.microsoft.com/office/drawing/2014/main" id="{27EF9AED-8622-A410-11E8-9C214581CB47}"/>
                </a:ext>
              </a:extLst>
            </p:cNvPr>
            <p:cNvSpPr/>
            <p:nvPr/>
          </p:nvSpPr>
          <p:spPr>
            <a:xfrm>
              <a:off x="6891565" y="4240879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/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blipFill>
                <a:blip r:embed="rId9"/>
                <a:stretch>
                  <a:fillRect l="-2424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9142-8C4B-D365-143B-3F322C34E2B6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9142-8C4B-D365-143B-3F322C34E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33CA5B7-3345-6D3F-8250-56B6729063AB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11C56B9-17B5-190C-4B92-5999877E7BCA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22884A-3DAB-5A8E-C799-30E8A1BFED1B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FA79CF-4286-74F3-B978-4CC18B1EE88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5CDBF2-233A-8D68-2B66-75B297117DB9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F2A3EF-A297-32B2-E0C9-5D73EC99C4C1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13A847-3C82-4732-65ED-5E855857635B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7D91CE3-C53A-138B-B924-892B1C7AA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1AEFA5D-A05F-7A86-2528-19198F5B79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FC967AB-40DD-F8B6-CFD8-BA0838D927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8E23E14-E4F9-2830-3901-4171EA1E5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5CF03A-2997-EED6-D99B-7FBEB4142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FEF6AD2-7AA3-8BD1-0B59-5370F3450D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4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fraud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>
            <a:off x="1156497" y="4608224"/>
            <a:ext cx="330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A37D9F9C-3A9B-6BA2-CDED-F04B2E9B02A2}"/>
              </a:ext>
            </a:extLst>
          </p:cNvPr>
          <p:cNvSpPr/>
          <p:nvPr/>
        </p:nvSpPr>
        <p:spPr>
          <a:xfrm>
            <a:off x="1156497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33048955-4DB6-9FE7-9FBB-B86369C78BF1}"/>
              </a:ext>
            </a:extLst>
          </p:cNvPr>
          <p:cNvSpPr/>
          <p:nvPr/>
        </p:nvSpPr>
        <p:spPr>
          <a:xfrm>
            <a:off x="1681565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DC402152-3AE9-37BC-1A5A-56EC3ED1FE0D}"/>
              </a:ext>
            </a:extLst>
          </p:cNvPr>
          <p:cNvSpPr/>
          <p:nvPr/>
        </p:nvSpPr>
        <p:spPr>
          <a:xfrm>
            <a:off x="2114146" y="427081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BF5C050E-0815-3806-4BFB-F18398B6F1E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C260FFF-37DC-7738-F0B8-32ADA29A65A6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blipFill>
                <a:blip r:embed="rId7"/>
                <a:stretch>
                  <a:fillRect l="-2424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</a:t>
            </a:r>
            <a:r>
              <a:rPr lang="en-US" sz="1800" b="1" dirty="0">
                <a:latin typeface="+mn-lt"/>
              </a:rPr>
              <a:t>hash</a:t>
            </a:r>
            <a:r>
              <a:rPr lang="en-US" sz="1800" b="1" baseline="-25000" dirty="0">
                <a:latin typeface="+mn-lt"/>
              </a:rPr>
              <a:t>[0⇾n/2]</a:t>
            </a:r>
            <a:r>
              <a:rPr lang="en-US" sz="1800" baseline="-250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“left”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68BFD8-009F-F51F-B7CD-FBD24C15A520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68BFD8-009F-F51F-B7CD-FBD24C15A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D82F4E0-1B53-B493-4DC7-58A37268C1F5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D361F8ED-DFD5-93BC-EEBF-381E4B564C90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A28DCD-984E-A66F-C5F4-57CD21DBA2F3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2769B-394F-8242-4A02-5C33EA2D6EE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29F254-80AD-AAB9-1A8E-1A818997A156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95FB-784C-FCF9-0116-C9A56385F407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984A89-3A50-2BEE-5FD6-960241EF427D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ECBC14C-C4AC-E8FC-C29D-0D9705D7A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F6430D-C88D-5C78-8BB6-2C8C8C1739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1B71698-25ED-074D-C30F-7C23A3B03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9CB92E-C3A6-7A35-69D1-69ABB4905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C6F67CC-7944-057C-72AA-75BDE1793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3DFA73C-3A38-D384-E11C-B20739A316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271505" y="3211671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fraud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>
            <a:off x="1156497" y="4608224"/>
            <a:ext cx="330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A37D9F9C-3A9B-6BA2-CDED-F04B2E9B02A2}"/>
              </a:ext>
            </a:extLst>
          </p:cNvPr>
          <p:cNvSpPr/>
          <p:nvPr/>
        </p:nvSpPr>
        <p:spPr>
          <a:xfrm>
            <a:off x="1156497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33048955-4DB6-9FE7-9FBB-B86369C78BF1}"/>
              </a:ext>
            </a:extLst>
          </p:cNvPr>
          <p:cNvSpPr/>
          <p:nvPr/>
        </p:nvSpPr>
        <p:spPr>
          <a:xfrm>
            <a:off x="1681565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DC402152-3AE9-37BC-1A5A-56EC3ED1FE0D}"/>
              </a:ext>
            </a:extLst>
          </p:cNvPr>
          <p:cNvSpPr/>
          <p:nvPr/>
        </p:nvSpPr>
        <p:spPr>
          <a:xfrm>
            <a:off x="2114146" y="427081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blipFill>
                <a:blip r:embed="rId7"/>
                <a:stretch>
                  <a:fillRect l="-2516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hash</a:t>
            </a:r>
            <a:r>
              <a:rPr lang="en-US" sz="1800" baseline="-25000" dirty="0">
                <a:latin typeface="+mn-lt"/>
              </a:rPr>
              <a:t>[n/4⇾n/2]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“right”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/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2AF97-F2D2-FC1B-5054-58843DBE9405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2AF97-F2D2-FC1B-5054-58843DBE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755F5C7-18A5-1C19-A7C5-54EF0171D2A6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C3BB532C-28C3-083E-ECA2-F86326A270E8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BE0E18-069C-EAC0-D85B-57596BE45274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DEE598-57BC-C8D9-0107-11DA434454F6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7A4386-1D19-0C97-6851-2B5023A7948D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87A815-80C5-FEB1-549E-227C5F43058C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F141A1-B2AE-BD9E-D187-93CC5662C04D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4B937D-E27C-92B7-C008-1B974D82B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436A466-8999-1C65-CAFD-AEA1E51CAA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DE43AC7-062A-852B-D096-8E618D7B4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32FB1E-03F1-B613-3A37-21B1DE368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DE99E99-4536-AF83-0D3B-7D0E98128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58E92D8-5FDC-2876-FC9C-9C048A42F5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591207" y="3696722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1C9148-3091-0F53-C7DC-2AA727112D13}"/>
              </a:ext>
            </a:extLst>
          </p:cNvPr>
          <p:cNvSpPr/>
          <p:nvPr/>
        </p:nvSpPr>
        <p:spPr>
          <a:xfrm>
            <a:off x="3271505" y="3211671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AD369A6B-873A-8FCD-05C7-BE71A5EFDF4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980C45FA-787E-DD0C-810F-FF0D3833A51A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8" grpId="0"/>
      <p:bldP spid="3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fraud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 flipV="1">
            <a:off x="2597026" y="4608224"/>
            <a:ext cx="1866555" cy="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BF5C050E-0815-3806-4BFB-F18398B6F1E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C260FFF-37DC-7738-F0B8-32ADA29A65A6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blipFill>
                <a:blip r:embed="rId7"/>
                <a:stretch>
                  <a:fillRect l="-2516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hash</a:t>
            </a:r>
            <a:r>
              <a:rPr lang="en-US" sz="1800" baseline="-25000" dirty="0">
                <a:latin typeface="+mn-lt"/>
              </a:rPr>
              <a:t>[n/4⇾n/2]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“right”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/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6C73329-ABF6-6B8A-0B4D-EFC318169727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3534C2B-EFCE-BC8C-F77C-09285FE9285F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2495CF-337A-1B28-4429-384F7F15F26D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83786C-0942-64F8-71C5-8364CCBB21CC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EDD674-DBB9-B0C2-6744-45F8F2C081B1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453702-C72F-52D4-FF20-2D113303F89B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DA37D5-F150-737A-2C59-1C844E51BC25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BAFA3B8-359B-C00A-4347-2D0B0E9A0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8C5C0E6-F48A-BE4F-6229-BAE9BC210B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176DD3-E4E0-FA9C-42F3-DBF4668EE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07CCE1-AC24-2DAB-F781-4B572D87D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9B3F22-2AC0-463D-CC7B-40634AE68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034AF-0B30-E737-A50C-BD416FF670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584035" y="3706343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6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7C3D9-26B0-7AA9-21AE-8E8BFCCC5FF3}"/>
                  </a:ext>
                </a:extLst>
              </p:cNvPr>
              <p:cNvSpPr txBox="1"/>
              <p:nvPr/>
            </p:nvSpPr>
            <p:spPr>
              <a:xfrm>
                <a:off x="2311325" y="2305241"/>
                <a:ext cx="6088911" cy="172380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latin typeface="+mn-lt"/>
                  </a:rPr>
                  <a:t> rounds: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L1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from coordinator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i="0" dirty="0">
                    <a:latin typeface="+mj-lt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≠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or game times out because one player defects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7C3D9-26B0-7AA9-21AE-8E8BFCCC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25" y="2305241"/>
                <a:ext cx="6088911" cy="1723805"/>
              </a:xfrm>
              <a:prstGeom prst="rect">
                <a:avLst/>
              </a:prstGeom>
              <a:blipFill>
                <a:blip r:embed="rId4"/>
                <a:stretch>
                  <a:fillRect l="-1455" t="-1449" r="-624" b="-652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9558C47-592A-C3F5-15DC-69F4E5E9702D}"/>
              </a:ext>
            </a:extLst>
          </p:cNvPr>
          <p:cNvSpPr txBox="1"/>
          <p:nvPr/>
        </p:nvSpPr>
        <p:spPr>
          <a:xfrm>
            <a:off x="218892" y="4375359"/>
            <a:ext cx="874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Now L1 can verify fraud proof by checking </a:t>
            </a:r>
            <a:r>
              <a:rPr lang="en-US" b="1" u="sng" dirty="0">
                <a:latin typeface="+mn-lt"/>
              </a:rPr>
              <a:t>one</a:t>
            </a:r>
            <a:r>
              <a:rPr lang="en-US" dirty="0">
                <a:latin typeface="+mn-lt"/>
              </a:rPr>
              <a:t> computation step!</a:t>
            </a:r>
          </a:p>
        </p:txBody>
      </p:sp>
    </p:spTree>
    <p:extLst>
      <p:ext uri="{BB962C8B-B14F-4D97-AF65-F5344CB8AC3E}">
        <p14:creationId xmlns:p14="http://schemas.microsoft.com/office/powerpoint/2010/main" val="5441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CB74-7528-5ADE-7620-3D705509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E082-FF02-B669-64ED-06E691FE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9316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Transactions only settle after 7 days  </a:t>
            </a:r>
            <a:r>
              <a:rPr lang="en-US" sz="2200" dirty="0"/>
              <a:t>(after fraud window expires)</a:t>
            </a:r>
          </a:p>
          <a:p>
            <a:r>
              <a:rPr lang="en-US" sz="2400" dirty="0"/>
              <a:t>Alice needs to wait 7 days to withdraw funds from Rollup</a:t>
            </a:r>
            <a:br>
              <a:rPr lang="en-US" sz="2400" dirty="0"/>
            </a:br>
            <a:r>
              <a:rPr lang="en-US" sz="2400" dirty="0"/>
              <a:t>		(Rollup contract will only send her the funds after 7 days)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B34BC-825D-96CB-9708-D85319259022}"/>
              </a:ext>
            </a:extLst>
          </p:cNvPr>
          <p:cNvSpPr txBox="1"/>
          <p:nvPr/>
        </p:nvSpPr>
        <p:spPr>
          <a:xfrm>
            <a:off x="457199" y="3932756"/>
            <a:ext cx="853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(2) Suppose a successful fraud proof 4 days after batch is posted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	⇒  all subsequent Tx need to be resubmitted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E8D5C-462A-1CC2-13C2-F6D419C7C2A2}"/>
              </a:ext>
            </a:extLst>
          </p:cNvPr>
          <p:cNvGrpSpPr/>
          <p:nvPr/>
        </p:nvGrpSpPr>
        <p:grpSpPr>
          <a:xfrm>
            <a:off x="457199" y="2669942"/>
            <a:ext cx="8421330" cy="707886"/>
            <a:chOff x="457199" y="2669942"/>
            <a:chExt cx="8421330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B1B3D7-DCAD-A861-E501-C8C596B1D0DF}"/>
                </a:ext>
              </a:extLst>
            </p:cNvPr>
            <p:cNvSpPr txBox="1"/>
            <p:nvPr/>
          </p:nvSpPr>
          <p:spPr>
            <a:xfrm>
              <a:off x="457199" y="2669942"/>
              <a:ext cx="8421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For fungible tokens, a 3</a:t>
              </a:r>
              <a:r>
                <a:rPr lang="en-US" sz="2000" baseline="30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rd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party can advance the funds to Alice after checking validity of Alice’s withdraw Tx.   Does not apply to non-fungible tokens.</a:t>
              </a:r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5B5A0C1C-6B8E-43FC-5679-2A16C0CC5A84}"/>
                </a:ext>
              </a:extLst>
            </p:cNvPr>
            <p:cNvSpPr/>
            <p:nvPr/>
          </p:nvSpPr>
          <p:spPr>
            <a:xfrm>
              <a:off x="457199" y="2669942"/>
              <a:ext cx="93407" cy="707886"/>
            </a:xfrm>
            <a:prstGeom prst="lef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:a16="http://schemas.microsoft.com/office/drawing/2014/main" id="{5B3EA79A-598E-B5E4-2AFE-F7761BEBD574}"/>
                </a:ext>
              </a:extLst>
            </p:cNvPr>
            <p:cNvSpPr/>
            <p:nvPr/>
          </p:nvSpPr>
          <p:spPr>
            <a:xfrm rot="10800000">
              <a:off x="8426244" y="2669942"/>
              <a:ext cx="93407" cy="707886"/>
            </a:xfrm>
            <a:prstGeom prst="lef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6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CA1-36A4-994F-AEC1-05C83E9F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D323-8E6A-6941-8A74-D9245D5C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2" y="1200151"/>
            <a:ext cx="8755626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Can easily port any smart contract to an optimistic Rollup</a:t>
            </a:r>
          </a:p>
          <a:p>
            <a:r>
              <a:rPr lang="en-US" sz="2400" dirty="0"/>
              <a:t>The Rollup EVM can be enhanced with new features (opcodes)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 Tx throughput:   in principle, up to 4000 </a:t>
            </a:r>
            <a:r>
              <a:rPr lang="en-US" sz="2400" dirty="0" err="1"/>
              <a:t>tx</a:t>
            </a:r>
            <a:r>
              <a:rPr lang="en-US" sz="2400" dirty="0"/>
              <a:t>/s</a:t>
            </a:r>
          </a:p>
          <a:p>
            <a:r>
              <a:rPr lang="en-US" sz="2400" dirty="0"/>
              <a:t>No need for special hardware at the coordinator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Anyone can act as a coordinator and a verifier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Downside:   7 day finality delay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5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4F21-213F-E8EF-DE8F-6936F713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 </a:t>
            </a:r>
            <a:r>
              <a:rPr lang="en-US" sz="3100" dirty="0"/>
              <a:t>(</a:t>
            </a:r>
            <a:r>
              <a:rPr lang="en-US" sz="3100" dirty="0" err="1"/>
              <a:t>StarkNet</a:t>
            </a:r>
            <a:r>
              <a:rPr lang="en-US" sz="3100" dirty="0"/>
              <a:t>  --  using validity proofs)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6B082-FD74-D183-E766-FA09A9C5F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01"/>
          <a:stretch/>
        </p:blipFill>
        <p:spPr>
          <a:xfrm>
            <a:off x="607142" y="1137081"/>
            <a:ext cx="7772400" cy="1527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C1B850-0516-36E6-3A02-6354C8368524}"/>
              </a:ext>
            </a:extLst>
          </p:cNvPr>
          <p:cNvSpPr txBox="1"/>
          <p:nvPr/>
        </p:nvSpPr>
        <p:spPr>
          <a:xfrm>
            <a:off x="7222064" y="4804946"/>
            <a:ext cx="1921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Source:  </a:t>
            </a:r>
            <a:r>
              <a:rPr lang="en-US" sz="1600" dirty="0" err="1">
                <a:latin typeface="+mn-lt"/>
              </a:rPr>
              <a:t>starkscan.co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B5D0F-55D7-816E-21C3-41806CB83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82" b="23842"/>
          <a:stretch/>
        </p:blipFill>
        <p:spPr>
          <a:xfrm>
            <a:off x="538316" y="3010562"/>
            <a:ext cx="7772400" cy="105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87E0A-1E2B-183C-F5C0-256E99D12FDD}"/>
              </a:ext>
            </a:extLst>
          </p:cNvPr>
          <p:cNvSpPr txBox="1"/>
          <p:nvPr/>
        </p:nvSpPr>
        <p:spPr>
          <a:xfrm>
            <a:off x="577644" y="965244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Block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1DB0D-CC3E-B47F-CDE2-4B7237F0F388}"/>
              </a:ext>
            </a:extLst>
          </p:cNvPr>
          <p:cNvSpPr/>
          <p:nvPr/>
        </p:nvSpPr>
        <p:spPr>
          <a:xfrm>
            <a:off x="3991897" y="1052052"/>
            <a:ext cx="1327355" cy="30971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FDFC7-C760-4C5D-6527-E2A9CE286283}"/>
              </a:ext>
            </a:extLst>
          </p:cNvPr>
          <p:cNvSpPr txBox="1"/>
          <p:nvPr/>
        </p:nvSpPr>
        <p:spPr>
          <a:xfrm>
            <a:off x="4373067" y="24535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30C3C-A009-9B95-1E54-DD7ECB8C56A8}"/>
              </a:ext>
            </a:extLst>
          </p:cNvPr>
          <p:cNvSpPr txBox="1"/>
          <p:nvPr/>
        </p:nvSpPr>
        <p:spPr>
          <a:xfrm>
            <a:off x="302342" y="4574113"/>
            <a:ext cx="5579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Tx posted on L1 (Ethereum) about every eight hours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8EC5BA-4553-D1B6-2292-E3FCA27311CB}"/>
              </a:ext>
            </a:extLst>
          </p:cNvPr>
          <p:cNvSpPr/>
          <p:nvPr/>
        </p:nvSpPr>
        <p:spPr>
          <a:xfrm>
            <a:off x="7209503" y="1010533"/>
            <a:ext cx="1327355" cy="3138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1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4F21-213F-E8EF-DE8F-6936F713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 </a:t>
            </a:r>
            <a:r>
              <a:rPr lang="en-US" sz="3100" dirty="0"/>
              <a:t>(Optimism  --  using fraud proofs)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1B850-0516-36E6-3A02-6354C8368524}"/>
              </a:ext>
            </a:extLst>
          </p:cNvPr>
          <p:cNvSpPr txBox="1"/>
          <p:nvPr/>
        </p:nvSpPr>
        <p:spPr>
          <a:xfrm>
            <a:off x="6344579" y="4804946"/>
            <a:ext cx="2799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Source:  </a:t>
            </a:r>
            <a:r>
              <a:rPr lang="en-US" sz="1600" dirty="0" err="1">
                <a:latin typeface="+mn-lt"/>
              </a:rPr>
              <a:t>optimistic.etherscan.io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411A7-15D2-E9C4-2F0E-863E8C991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"/>
          <a:stretch/>
        </p:blipFill>
        <p:spPr>
          <a:xfrm>
            <a:off x="1081548" y="1039556"/>
            <a:ext cx="6875206" cy="32330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BA6537-C311-E604-1FAE-365672AEDB6A}"/>
              </a:ext>
            </a:extLst>
          </p:cNvPr>
          <p:cNvSpPr/>
          <p:nvPr/>
        </p:nvSpPr>
        <p:spPr>
          <a:xfrm>
            <a:off x="2303206" y="1039556"/>
            <a:ext cx="1327355" cy="334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AF028-481D-CAB0-D794-7762818E1733}"/>
              </a:ext>
            </a:extLst>
          </p:cNvPr>
          <p:cNvSpPr txBox="1"/>
          <p:nvPr/>
        </p:nvSpPr>
        <p:spPr>
          <a:xfrm>
            <a:off x="302342" y="4574113"/>
            <a:ext cx="4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Shows batch posted on L1 (Ethereum)</a:t>
            </a:r>
          </a:p>
        </p:txBody>
      </p:sp>
    </p:spTree>
    <p:extLst>
      <p:ext uri="{BB962C8B-B14F-4D97-AF65-F5344CB8AC3E}">
        <p14:creationId xmlns:p14="http://schemas.microsoft.com/office/powerpoint/2010/main" val="153647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a basic layer-1 blockchain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35602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6468945" y="1690390"/>
            <a:ext cx="2517893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6589278" y="1889966"/>
            <a:ext cx="2277226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6535257" y="2314572"/>
            <a:ext cx="2385269" cy="911456"/>
            <a:chOff x="6535257" y="2314572"/>
            <a:chExt cx="2385269" cy="9114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535257" y="2810530"/>
              <a:ext cx="2385269" cy="415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518982" y="2314572"/>
              <a:ext cx="212666" cy="3959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15E8B-45BC-DF0C-0C2C-2377B5BEF114}"/>
              </a:ext>
            </a:extLst>
          </p:cNvPr>
          <p:cNvGrpSpPr/>
          <p:nvPr/>
        </p:nvGrpSpPr>
        <p:grpSpPr>
          <a:xfrm>
            <a:off x="6535257" y="3233615"/>
            <a:ext cx="2385269" cy="912977"/>
            <a:chOff x="6535257" y="3233615"/>
            <a:chExt cx="2385269" cy="912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406A1-9DF7-9540-E606-1D50658D6D4E}"/>
                </a:ext>
              </a:extLst>
            </p:cNvPr>
            <p:cNvSpPr txBox="1"/>
            <p:nvPr/>
          </p:nvSpPr>
          <p:spPr>
            <a:xfrm>
              <a:off x="6535257" y="3731094"/>
              <a:ext cx="2385269" cy="415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52F0C3D-A2C8-64CE-5B00-134462806479}"/>
                </a:ext>
              </a:extLst>
            </p:cNvPr>
            <p:cNvSpPr/>
            <p:nvPr/>
          </p:nvSpPr>
          <p:spPr>
            <a:xfrm>
              <a:off x="7518982" y="3233615"/>
              <a:ext cx="212666" cy="3959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258D159C-F6E6-20EA-9D0C-EA7CC8959BE1}"/>
              </a:ext>
            </a:extLst>
          </p:cNvPr>
          <p:cNvSpPr/>
          <p:nvPr/>
        </p:nvSpPr>
        <p:spPr>
          <a:xfrm>
            <a:off x="7518982" y="4152141"/>
            <a:ext cx="212666" cy="3959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9" y="3191700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1987765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>
            <a:off x="1143030" y="2050878"/>
            <a:ext cx="5212990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6" y="2050878"/>
              <a:ext cx="636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158921" y="3094353"/>
            <a:ext cx="5212990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628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1FF5331-A10C-DCCF-A2EB-4BDB983553BA}"/>
              </a:ext>
            </a:extLst>
          </p:cNvPr>
          <p:cNvSpPr txBox="1"/>
          <p:nvPr/>
        </p:nvSpPr>
        <p:spPr>
          <a:xfrm>
            <a:off x="3368332" y="3776549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+mn-lt"/>
              </a:rPr>
              <a:t>⋮</a:t>
            </a:r>
            <a:endParaRPr lang="en-US" b="1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9EEF9-2D23-29B8-7BA8-529C1FECB1DE}"/>
              </a:ext>
            </a:extLst>
          </p:cNvPr>
          <p:cNvSpPr txBox="1"/>
          <p:nvPr/>
        </p:nvSpPr>
        <p:spPr>
          <a:xfrm>
            <a:off x="986066" y="4534559"/>
            <a:ext cx="544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World state:  balances, storage, etc.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28A2A-DB14-87B4-16DF-FFD64132E9B4}"/>
              </a:ext>
            </a:extLst>
          </p:cNvPr>
          <p:cNvSpPr txBox="1"/>
          <p:nvPr/>
        </p:nvSpPr>
        <p:spPr>
          <a:xfrm>
            <a:off x="334141" y="1038055"/>
            <a:ext cx="31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 handle 15 Tx/sec …</a:t>
            </a:r>
          </a:p>
        </p:txBody>
      </p:sp>
    </p:spTree>
    <p:extLst>
      <p:ext uri="{BB962C8B-B14F-4D97-AF65-F5344CB8AC3E}">
        <p14:creationId xmlns:p14="http://schemas.microsoft.com/office/powerpoint/2010/main" val="37386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87F976-8866-297D-D658-2D8143E7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150" y="3025285"/>
            <a:ext cx="7772400" cy="191898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:  setup a new coordinator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		… but need the latest Rollup state</a:t>
            </a:r>
          </a:p>
          <a:p>
            <a:pPr algn="l">
              <a:spcBef>
                <a:spcPts val="1824"/>
              </a:spcBef>
            </a:pPr>
            <a:r>
              <a:rPr lang="en-US" dirty="0">
                <a:solidFill>
                  <a:schemeClr val="tx1"/>
                </a:solidFill>
              </a:rPr>
              <a:t>Where to get state??   The </a:t>
            </a:r>
            <a:r>
              <a:rPr lang="en-US" b="1" dirty="0">
                <a:solidFill>
                  <a:schemeClr val="tx1"/>
                </a:solidFill>
              </a:rPr>
              <a:t>data availability problem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CA00B-E1C2-392B-3059-BF7070BC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2848"/>
            <a:ext cx="7772400" cy="695368"/>
          </a:xfrm>
        </p:spPr>
        <p:txBody>
          <a:bodyPr/>
          <a:lstStyle/>
          <a:p>
            <a:r>
              <a:rPr lang="en-US" dirty="0"/>
              <a:t>Problem 2: What if coordinator stops providing service?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D752A-175E-AA47-5DD0-31878756716C}"/>
              </a:ext>
            </a:extLst>
          </p:cNvPr>
          <p:cNvSpPr txBox="1"/>
          <p:nvPr/>
        </p:nvSpPr>
        <p:spPr>
          <a:xfrm>
            <a:off x="1531375" y="208629"/>
            <a:ext cx="588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ok, so coordinator cannot submit invalid Tx.</a:t>
            </a:r>
          </a:p>
        </p:txBody>
      </p:sp>
    </p:spTree>
    <p:extLst>
      <p:ext uri="{BB962C8B-B14F-4D97-AF65-F5344CB8AC3E}">
        <p14:creationId xmlns:p14="http://schemas.microsoft.com/office/powerpoint/2010/main" val="1632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5476-8EB5-1E27-F85D-0E0EEBA3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5C99-C3AD-6A88-0F46-AF0ACDD5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48"/>
            <a:ext cx="8229600" cy="15528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definition of a Rollup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Rollup state can always be reconstructed from</a:t>
            </a:r>
            <a:br>
              <a:rPr lang="en-US" dirty="0"/>
            </a:br>
            <a:r>
              <a:rPr lang="en-US" dirty="0"/>
              <a:t>	data on the L1 chain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1705B4-9C92-C00F-80D1-5D8599D59F10}"/>
              </a:ext>
            </a:extLst>
          </p:cNvPr>
          <p:cNvGrpSpPr/>
          <p:nvPr/>
        </p:nvGrpSpPr>
        <p:grpSpPr>
          <a:xfrm>
            <a:off x="439571" y="3191198"/>
            <a:ext cx="1692433" cy="1715617"/>
            <a:chOff x="2102819" y="3062287"/>
            <a:chExt cx="1692433" cy="17156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4D5E0-6CFC-7007-CEDC-C96DA1B1D834}"/>
                </a:ext>
              </a:extLst>
            </p:cNvPr>
            <p:cNvSpPr/>
            <p:nvPr/>
          </p:nvSpPr>
          <p:spPr>
            <a:xfrm>
              <a:off x="2112613" y="3062287"/>
              <a:ext cx="1682639" cy="1715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155912-C6A1-6412-1D0D-432CD3C3F2FE}"/>
                </a:ext>
              </a:extLst>
            </p:cNvPr>
            <p:cNvGrpSpPr/>
            <p:nvPr/>
          </p:nvGrpSpPr>
          <p:grpSpPr>
            <a:xfrm>
              <a:off x="2102819" y="3063362"/>
              <a:ext cx="1646733" cy="1584134"/>
              <a:chOff x="3029241" y="2974694"/>
              <a:chExt cx="1646733" cy="158413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335AD07-C2B1-EEF2-712E-9661C93FF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86" y="3381241"/>
                <a:ext cx="902816" cy="117758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CAF37-0FDB-D2B0-6ACD-F0C555FDB0B3}"/>
                  </a:ext>
                </a:extLst>
              </p:cNvPr>
              <p:cNvSpPr txBox="1"/>
              <p:nvPr/>
            </p:nvSpPr>
            <p:spPr>
              <a:xfrm>
                <a:off x="3029241" y="2974694"/>
                <a:ext cx="1646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F064E-DFAC-E4BE-7028-39FF1801EB6F}"/>
              </a:ext>
            </a:extLst>
          </p:cNvPr>
          <p:cNvGrpSpPr/>
          <p:nvPr/>
        </p:nvGrpSpPr>
        <p:grpSpPr>
          <a:xfrm>
            <a:off x="6584553" y="2372413"/>
            <a:ext cx="2344455" cy="2548371"/>
            <a:chOff x="6469936" y="1235239"/>
            <a:chExt cx="2344455" cy="25483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87E6C9-AE80-E3D0-B774-40B951000C1F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45E3DD-FE18-BCB6-4370-D706FB363D3A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9E3263-B2E8-BFFA-6F25-8E3D5C75D26B}"/>
              </a:ext>
            </a:extLst>
          </p:cNvPr>
          <p:cNvSpPr/>
          <p:nvPr/>
        </p:nvSpPr>
        <p:spPr>
          <a:xfrm>
            <a:off x="6734111" y="3589012"/>
            <a:ext cx="2045338" cy="12013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Rollup contract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91DFE8-C892-6215-F5BA-83F9731CC93B}"/>
              </a:ext>
            </a:extLst>
          </p:cNvPr>
          <p:cNvGrpSpPr/>
          <p:nvPr/>
        </p:nvGrpSpPr>
        <p:grpSpPr>
          <a:xfrm>
            <a:off x="2132004" y="2919788"/>
            <a:ext cx="4573443" cy="1160659"/>
            <a:chOff x="3863118" y="3209529"/>
            <a:chExt cx="2842329" cy="116065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9F3CD71-8845-6EC8-2ABC-6C69B4D270D3}"/>
                </a:ext>
              </a:extLst>
            </p:cNvPr>
            <p:cNvCxnSpPr>
              <a:cxnSpLocks/>
            </p:cNvCxnSpPr>
            <p:nvPr/>
          </p:nvCxnSpPr>
          <p:spPr>
            <a:xfrm>
              <a:off x="3863118" y="4370188"/>
              <a:ext cx="2842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53B92-7B8A-FBE5-0B7C-84D604D8638E}"/>
                </a:ext>
              </a:extLst>
            </p:cNvPr>
            <p:cNvSpPr txBox="1"/>
            <p:nvPr/>
          </p:nvSpPr>
          <p:spPr>
            <a:xfrm rot="21588853">
              <a:off x="4649688" y="3209529"/>
              <a:ext cx="723716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updated</a:t>
              </a:r>
            </a:p>
            <a:p>
              <a:pPr algn="ctr"/>
              <a:r>
                <a:rPr lang="en-US" sz="2000" dirty="0">
                  <a:latin typeface="+mn-lt"/>
                </a:rPr>
                <a:t>state </a:t>
              </a:r>
            </a:p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19B83-91A0-2904-ED61-6A0206244FB9}"/>
                </a:ext>
              </a:extLst>
            </p:cNvPr>
            <p:cNvSpPr txBox="1"/>
            <p:nvPr/>
          </p:nvSpPr>
          <p:spPr>
            <a:xfrm>
              <a:off x="5513301" y="3826483"/>
              <a:ext cx="527532" cy="40011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Tx list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DB11AD-FB8C-E693-C789-EC7CF4F02575}"/>
              </a:ext>
            </a:extLst>
          </p:cNvPr>
          <p:cNvSpPr txBox="1"/>
          <p:nvPr/>
        </p:nvSpPr>
        <p:spPr>
          <a:xfrm>
            <a:off x="7103295" y="4169418"/>
            <a:ext cx="119853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state root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F69A93C-0F77-98D2-9E8C-E90945F9A185}"/>
              </a:ext>
            </a:extLst>
          </p:cNvPr>
          <p:cNvSpPr/>
          <p:nvPr/>
        </p:nvSpPr>
        <p:spPr>
          <a:xfrm>
            <a:off x="2392190" y="4344778"/>
            <a:ext cx="3932177" cy="612648"/>
          </a:xfrm>
          <a:prstGeom prst="wedgeRoundRectCallout">
            <a:avLst>
              <a:gd name="adj1" fmla="val 21675"/>
              <a:gd name="adj2" fmla="val -1140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Sent to Rollup contract on L1 as part of state update message </a:t>
            </a:r>
          </a:p>
        </p:txBody>
      </p:sp>
    </p:spTree>
    <p:extLst>
      <p:ext uri="{BB962C8B-B14F-4D97-AF65-F5344CB8AC3E}">
        <p14:creationId xmlns:p14="http://schemas.microsoft.com/office/powerpoint/2010/main" val="36454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C201-0B45-ABBE-50B6-E447562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0B7F-E556-1B2F-5420-CA9A4061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270"/>
            <a:ext cx="8686800" cy="4086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reconstruct current Rollup state:</a:t>
            </a:r>
          </a:p>
          <a:p>
            <a:r>
              <a:rPr lang="en-US" sz="2400" dirty="0"/>
              <a:t>Read all Rollup update messages and re-execute Tx. </a:t>
            </a:r>
          </a:p>
          <a:p>
            <a:pPr marL="0" indent="0">
              <a:buNone/>
            </a:pPr>
            <a:r>
              <a:rPr lang="en-US" sz="2400" dirty="0"/>
              <a:t>		⇒   anyone can become a coordinator</a:t>
            </a:r>
          </a:p>
          <a:p>
            <a:r>
              <a:rPr lang="en-US" sz="2400" dirty="0"/>
              <a:t>Rollups use L1 for data storage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to store?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zk</a:t>
            </a:r>
            <a:r>
              <a:rPr lang="en-US" sz="2400" dirty="0"/>
              <a:t>-Rollup:  send Tx summary to L1, without user signatures</a:t>
            </a:r>
          </a:p>
          <a:p>
            <a:pPr marL="0" indent="0">
              <a:buNone/>
            </a:pPr>
            <a:r>
              <a:rPr lang="en-US" sz="2400" dirty="0"/>
              <a:t>			(SNARK proof proves validity of signatures)</a:t>
            </a:r>
          </a:p>
          <a:p>
            <a:r>
              <a:rPr lang="en-US" sz="2400" dirty="0"/>
              <a:t>For optimistic:   need to send Tx summary *and* signatures to L1</a:t>
            </a:r>
          </a:p>
        </p:txBody>
      </p:sp>
    </p:spTree>
    <p:extLst>
      <p:ext uri="{BB962C8B-B14F-4D97-AF65-F5344CB8AC3E}">
        <p14:creationId xmlns:p14="http://schemas.microsoft.com/office/powerpoint/2010/main" val="407347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C201-0B45-ABBE-50B6-E447562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0B7F-E556-1B2F-5420-CA9A4061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32961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downside:   </a:t>
            </a:r>
            <a:r>
              <a:rPr lang="en-US" sz="2400" b="1" dirty="0"/>
              <a:t>expensive</a:t>
            </a:r>
          </a:p>
          <a:p>
            <a:r>
              <a:rPr lang="en-US" sz="2400" dirty="0"/>
              <a:t>Tx list is sent as </a:t>
            </a:r>
            <a:r>
              <a:rPr lang="en-US" sz="2400" dirty="0" err="1"/>
              <a:t>calldata</a:t>
            </a:r>
            <a:r>
              <a:rPr lang="en-US" sz="2400" dirty="0"/>
              <a:t>:   16 gas per non-zero byte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000" dirty="0"/>
              <a:t>(EIP-4488 aims to support Rollups by reducing to 3 gas/byte)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In practice: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-apple-system"/>
              </a:rPr>
              <a:t>Optimistic Rollups fee/Tx:  3-8 times lower than Ethereum L1</a:t>
            </a:r>
          </a:p>
          <a:p>
            <a:r>
              <a:rPr lang="en-US" sz="2400" dirty="0" err="1">
                <a:solidFill>
                  <a:srgbClr val="111111"/>
                </a:solidFill>
                <a:latin typeface="-apple-system"/>
              </a:rPr>
              <a:t>zk</a:t>
            </a:r>
            <a:r>
              <a:rPr lang="en-US" sz="2400" dirty="0">
                <a:solidFill>
                  <a:srgbClr val="111111"/>
                </a:solidFill>
                <a:latin typeface="-apple-system"/>
              </a:rPr>
              <a:t>-R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-apple-system"/>
              </a:rPr>
              <a:t>ollup fee/Tx:  40-100 times lower than Ethereum L1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Can we do even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5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1A9E-F02D-B3F7-5277-D0142185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 Committee (DAC)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35ED-69BC-3D5C-A90C-B84F88B2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696"/>
            <a:ext cx="8501063" cy="411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further reduce Tx fees: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L2 state root </a:t>
            </a:r>
            <a:r>
              <a:rPr lang="en-US" sz="2400" dirty="0"/>
              <a:t>(small) on the L1 chain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Tx data </a:t>
            </a:r>
            <a:r>
              <a:rPr lang="en-US" sz="2400" dirty="0"/>
              <a:t>(large) with a Data Availability Committee (</a:t>
            </a:r>
            <a:r>
              <a:rPr lang="en-US" sz="2400" b="1" dirty="0"/>
              <a:t>DAC</a:t>
            </a:r>
            <a:r>
              <a:rPr lang="en-US" sz="2400" dirty="0"/>
              <a:t>):</a:t>
            </a:r>
          </a:p>
          <a:p>
            <a:pPr lvl="1"/>
            <a:r>
              <a:rPr lang="en-US" sz="2400" dirty="0"/>
              <a:t>comprises a set of nodes trusted to keep the data available</a:t>
            </a:r>
          </a:p>
          <a:p>
            <a:pPr lvl="1"/>
            <a:r>
              <a:rPr lang="en-US" sz="2400" dirty="0"/>
              <a:t>cheaper than storage on L1</a:t>
            </a:r>
          </a:p>
          <a:p>
            <a:pPr lvl="1"/>
            <a:r>
              <a:rPr lang="en-US" sz="2400" dirty="0"/>
              <a:t>L1 accepts an update only if </a:t>
            </a:r>
            <a:r>
              <a:rPr lang="en-US" sz="2400" u="sng" dirty="0"/>
              <a:t>all</a:t>
            </a:r>
            <a:r>
              <a:rPr lang="en-US" sz="2400" dirty="0"/>
              <a:t> DAC members sign it</a:t>
            </a:r>
          </a:p>
          <a:p>
            <a:pPr marL="457200" lvl="1" indent="0">
              <a:buNone/>
            </a:pPr>
            <a:r>
              <a:rPr lang="en-US" sz="2400" dirty="0"/>
              <a:t>		⇒  ensures that all DAC members accepted Tx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Setting up a new coordinator depends on availability of the DAC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98C1-BA17-AC81-25D5-46DEA26C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Validium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5F1A-2DCC-B423-56F8-7D2B41824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b="1" dirty="0" err="1"/>
              <a:t>Validium</a:t>
            </a:r>
            <a:r>
              <a:rPr lang="en-US" sz="2400" b="1" dirty="0"/>
              <a:t>:  </a:t>
            </a:r>
            <a:r>
              <a:rPr lang="en-US" sz="2400" dirty="0"/>
              <a:t>an L2 using a DAC and validity proofs </a:t>
            </a:r>
            <a:r>
              <a:rPr lang="en-US" sz="1800" dirty="0"/>
              <a:t>(SNARKs)</a:t>
            </a:r>
          </a:p>
          <a:p>
            <a:r>
              <a:rPr lang="en-US" sz="2400" dirty="0"/>
              <a:t>Well suited for lower value assets.   </a:t>
            </a:r>
          </a:p>
          <a:p>
            <a:r>
              <a:rPr lang="en-US" sz="2400" dirty="0"/>
              <a:t>Potential privacy benefits … only DAC members see Tx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 example:   </a:t>
            </a:r>
            <a:r>
              <a:rPr lang="en-US" sz="2400" dirty="0" err="1"/>
              <a:t>StarkEx</a:t>
            </a:r>
            <a:r>
              <a:rPr lang="en-US" sz="2400" dirty="0"/>
              <a:t> uses a </a:t>
            </a:r>
            <a:r>
              <a:rPr lang="en-US" sz="2400" b="1" u="sng" dirty="0"/>
              <a:t>five</a:t>
            </a:r>
            <a:r>
              <a:rPr lang="en-US" sz="2400" dirty="0"/>
              <a:t> member DAC</a:t>
            </a:r>
          </a:p>
          <a:p>
            <a:r>
              <a:rPr lang="en-US" sz="2400" dirty="0"/>
              <a:t>Users can choose between </a:t>
            </a:r>
            <a:r>
              <a:rPr lang="en-US" sz="2400" dirty="0" err="1"/>
              <a:t>Validium</a:t>
            </a:r>
            <a:r>
              <a:rPr lang="en-US" sz="2400" dirty="0"/>
              <a:t> or Rollup modes</a:t>
            </a:r>
          </a:p>
          <a:p>
            <a:pPr marL="0" indent="0">
              <a:buNone/>
            </a:pPr>
            <a:r>
              <a:rPr lang="en-US" sz="2400" dirty="0"/>
              <a:t>		(Tx data off-L1-chain    vs.    Tx data on-L1-chain)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49D51-F5F0-3F36-AAA9-1AD90CC4BFEF}"/>
              </a:ext>
            </a:extLst>
          </p:cNvPr>
          <p:cNvSpPr txBox="1"/>
          <p:nvPr/>
        </p:nvSpPr>
        <p:spPr>
          <a:xfrm>
            <a:off x="1587048" y="4310695"/>
            <a:ext cx="2564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cheaper Tx fees,</a:t>
            </a:r>
          </a:p>
          <a:p>
            <a:pPr algn="ctr"/>
            <a:r>
              <a:rPr lang="en-US" sz="2000" dirty="0">
                <a:latin typeface="+mn-lt"/>
              </a:rPr>
              <a:t>but only secure as DAC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60129-ACA1-98BA-D1E2-59EDFB5ABF40}"/>
              </a:ext>
            </a:extLst>
          </p:cNvPr>
          <p:cNvSpPr txBox="1"/>
          <p:nvPr/>
        </p:nvSpPr>
        <p:spPr>
          <a:xfrm>
            <a:off x="4936612" y="4310695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More expensive Tx,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but same as L1 security</a:t>
            </a:r>
          </a:p>
        </p:txBody>
      </p:sp>
    </p:spTree>
    <p:extLst>
      <p:ext uri="{BB962C8B-B14F-4D97-AF65-F5344CB8AC3E}">
        <p14:creationId xmlns:p14="http://schemas.microsoft.com/office/powerpoint/2010/main" val="41293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A1ED-C02C-9647-8834-E8512F08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 types of 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0795-FAF9-1940-8513-5106ACFE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1096"/>
            <a:ext cx="8839200" cy="575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Scaling the blockchain</a:t>
            </a:r>
            <a:r>
              <a:rPr lang="en-US" dirty="0"/>
              <a:t>:   Payment channels  and  Rollups (L2 scaling)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84650B-BF88-5E42-923E-AE2D63B26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17431"/>
              </p:ext>
            </p:extLst>
          </p:nvPr>
        </p:nvGraphicFramePr>
        <p:xfrm>
          <a:off x="1428230" y="1927828"/>
          <a:ext cx="7087122" cy="305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33">
                  <a:extLst>
                    <a:ext uri="{9D8B030D-6E8A-4147-A177-3AD203B41FA5}">
                      <a16:colId xmlns:a16="http://schemas.microsoft.com/office/drawing/2014/main" val="920147538"/>
                    </a:ext>
                  </a:extLst>
                </a:gridCol>
                <a:gridCol w="2460514">
                  <a:extLst>
                    <a:ext uri="{9D8B030D-6E8A-4147-A177-3AD203B41FA5}">
                      <a16:colId xmlns:a16="http://schemas.microsoft.com/office/drawing/2014/main" val="2271799021"/>
                    </a:ext>
                  </a:extLst>
                </a:gridCol>
                <a:gridCol w="2712875">
                  <a:extLst>
                    <a:ext uri="{9D8B030D-6E8A-4147-A177-3AD203B41FA5}">
                      <a16:colId xmlns:a16="http://schemas.microsoft.com/office/drawing/2014/main" val="2789048403"/>
                    </a:ext>
                  </a:extLst>
                </a:gridCol>
              </a:tblGrid>
              <a:tr h="9906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SNARK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validity proofs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Fraud proofs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87580"/>
                  </a:ext>
                </a:extLst>
              </a:tr>
              <a:tr h="1078184">
                <a:tc>
                  <a:txBody>
                    <a:bodyPr/>
                    <a:lstStyle/>
                    <a:p>
                      <a:r>
                        <a:rPr lang="en-US" sz="2400" b="1" dirty="0"/>
                        <a:t>Tx data</a:t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on L1 chain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zkRollup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optimistic Rollup,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 day finality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45926"/>
                  </a:ext>
                </a:extLst>
              </a:tr>
              <a:tr h="990639">
                <a:tc>
                  <a:txBody>
                    <a:bodyPr/>
                    <a:lstStyle/>
                    <a:p>
                      <a:r>
                        <a:rPr lang="en-US" sz="2400" b="1" dirty="0"/>
                        <a:t>Tx data</a:t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in a DAC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Validium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(reduced fees, but higher risk)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”Plasma”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4468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8CB44D2-A1F4-0146-A0C4-FE1CC7369897}"/>
              </a:ext>
            </a:extLst>
          </p:cNvPr>
          <p:cNvGrpSpPr/>
          <p:nvPr/>
        </p:nvGrpSpPr>
        <p:grpSpPr>
          <a:xfrm>
            <a:off x="-82602" y="3345156"/>
            <a:ext cx="1422184" cy="1600200"/>
            <a:chOff x="694555" y="4419600"/>
            <a:chExt cx="1896245" cy="2133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790AEB-432B-C544-A47C-6FD006DDEE7C}"/>
                </a:ext>
              </a:extLst>
            </p:cNvPr>
            <p:cNvSpPr txBox="1"/>
            <p:nvPr/>
          </p:nvSpPr>
          <p:spPr>
            <a:xfrm>
              <a:off x="694555" y="4892061"/>
              <a:ext cx="189624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availability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D6474D3C-499C-EE41-8551-36341BD2C358}"/>
                </a:ext>
              </a:extLst>
            </p:cNvPr>
            <p:cNvSpPr/>
            <p:nvPr/>
          </p:nvSpPr>
          <p:spPr>
            <a:xfrm>
              <a:off x="2362199" y="4419600"/>
              <a:ext cx="228601" cy="2133600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4AE7D-441B-DD4F-B0FE-6330C778C8BB}"/>
              </a:ext>
            </a:extLst>
          </p:cNvPr>
          <p:cNvGrpSpPr/>
          <p:nvPr/>
        </p:nvGrpSpPr>
        <p:grpSpPr>
          <a:xfrm>
            <a:off x="-35169" y="2205766"/>
            <a:ext cx="3524306" cy="415498"/>
            <a:chOff x="407020" y="3454402"/>
            <a:chExt cx="4699074" cy="553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27456F-2FDA-7E4B-A388-57EB4A957138}"/>
                </a:ext>
              </a:extLst>
            </p:cNvPr>
            <p:cNvSpPr txBox="1"/>
            <p:nvPr/>
          </p:nvSpPr>
          <p:spPr>
            <a:xfrm>
              <a:off x="407020" y="3454402"/>
              <a:ext cx="1481602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security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40D83A-8363-D345-AF34-DA6568766A74}"/>
                </a:ext>
              </a:extLst>
            </p:cNvPr>
            <p:cNvCxnSpPr/>
            <p:nvPr/>
          </p:nvCxnSpPr>
          <p:spPr>
            <a:xfrm>
              <a:off x="1752600" y="3733800"/>
              <a:ext cx="33534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5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AB78-EEDC-AFAC-9077-67AAE66E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 of some L2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8835-891F-0AD7-BEAD-4C117279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1535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	 	 </a:t>
            </a:r>
            <a:r>
              <a:rPr lang="en-US" sz="2400" u="sng" dirty="0"/>
              <a:t>Tx Volume/day</a:t>
            </a:r>
            <a:r>
              <a:rPr lang="en-US" sz="2400" dirty="0"/>
              <a:t>        </a:t>
            </a:r>
            <a:r>
              <a:rPr lang="en-US" sz="2400" u="sng" dirty="0"/>
              <a:t>average fee/</a:t>
            </a:r>
            <a:r>
              <a:rPr lang="en-US" sz="2400" u="sng" dirty="0" err="1"/>
              <a:t>tx</a:t>
            </a:r>
            <a:r>
              <a:rPr lang="en-US" sz="2400" dirty="0"/>
              <a:t>         </a:t>
            </a:r>
            <a:r>
              <a:rPr lang="en-US" sz="2000" dirty="0"/>
              <a:t>(on Nov. 15, 2022)</a:t>
            </a:r>
            <a:endParaRPr lang="en-US" sz="2400" dirty="0"/>
          </a:p>
          <a:p>
            <a:pPr>
              <a:spcBef>
                <a:spcPts val="2376"/>
              </a:spcBef>
            </a:pPr>
            <a:r>
              <a:rPr lang="en-US" sz="2400" dirty="0"/>
              <a:t>Ethereum:	1013K Tx			</a:t>
            </a:r>
            <a:r>
              <a:rPr lang="en-US" sz="2400" b="1" dirty="0"/>
              <a:t>2.71 USD/Tx</a:t>
            </a:r>
          </a:p>
          <a:p>
            <a:pPr>
              <a:spcBef>
                <a:spcPts val="2376"/>
              </a:spcBef>
            </a:pPr>
            <a:r>
              <a:rPr lang="en-US" sz="2400" dirty="0" err="1"/>
              <a:t>Arbitrum</a:t>
            </a:r>
            <a:r>
              <a:rPr lang="en-US" sz="2400" dirty="0"/>
              <a:t>:	  345K Tx			0.08 USD/Tx		</a:t>
            </a:r>
            <a:r>
              <a:rPr lang="en-US" sz="2000" dirty="0"/>
              <a:t>(optimistic Rollup)</a:t>
            </a:r>
            <a:endParaRPr lang="en-US" sz="2400" dirty="0"/>
          </a:p>
          <a:p>
            <a:pPr>
              <a:spcBef>
                <a:spcPts val="2376"/>
              </a:spcBef>
            </a:pPr>
            <a:r>
              <a:rPr lang="en-US" sz="2400" dirty="0"/>
              <a:t>Optimism:	  303K Tx			0.13 USD/Tx 		</a:t>
            </a:r>
            <a:r>
              <a:rPr lang="en-US" sz="2000" dirty="0"/>
              <a:t>(optimistic Rollup)</a:t>
            </a:r>
          </a:p>
          <a:p>
            <a:pPr>
              <a:spcBef>
                <a:spcPts val="2376"/>
              </a:spcBef>
            </a:pPr>
            <a:r>
              <a:rPr lang="en-US" sz="2400" dirty="0" err="1"/>
              <a:t>StarkNet</a:t>
            </a:r>
            <a:r>
              <a:rPr lang="en-US" sz="2400" dirty="0"/>
              <a:t>:	     14K Tx			0.22 USD/Tx		</a:t>
            </a:r>
            <a:r>
              <a:rPr lang="en-US" sz="2000" dirty="0"/>
              <a:t>(</a:t>
            </a:r>
            <a:r>
              <a:rPr lang="en-US" sz="2000" dirty="0" err="1"/>
              <a:t>zkRollup</a:t>
            </a:r>
            <a:r>
              <a:rPr lang="en-US" sz="2000" dirty="0"/>
              <a:t>)		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8416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D596-00B8-17C4-433F-F9D3FDF6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coordinator censor a Tx?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8113-4366-A959-9204-02DAB508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if coordinators refuse to process a Tx?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to do?    One option:</a:t>
            </a:r>
          </a:p>
          <a:p>
            <a:r>
              <a:rPr lang="en-US" sz="2400" dirty="0" err="1"/>
              <a:t>enduser</a:t>
            </a:r>
            <a:r>
              <a:rPr lang="en-US" sz="2400" dirty="0"/>
              <a:t> can post Tx directly to the L1 Rollup contract</a:t>
            </a:r>
          </a:p>
          <a:p>
            <a:r>
              <a:rPr lang="en-US" sz="2400" dirty="0"/>
              <a:t>The L1 Rollup contract will then refuse to accept updates until an update includes that Tx</a:t>
            </a:r>
          </a:p>
          <a:p>
            <a:pPr marL="0" indent="0">
              <a:buNone/>
            </a:pPr>
            <a:r>
              <a:rPr lang="en-US" sz="2400" dirty="0"/>
              <a:t>		⇒   censorship will cause the entire Rollup to freeze</a:t>
            </a:r>
          </a:p>
        </p:txBody>
      </p:sp>
    </p:spTree>
    <p:extLst>
      <p:ext uri="{BB962C8B-B14F-4D97-AF65-F5344CB8AC3E}">
        <p14:creationId xmlns:p14="http://schemas.microsoft.com/office/powerpoint/2010/main" val="3473005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4C3D4D3-7329-EA95-728D-41FAE9B9E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70288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Layer 3 and beyond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52E23-0116-E9E5-DDA1-AB81C5D7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96" y="1808610"/>
            <a:ext cx="8426245" cy="695368"/>
          </a:xfrm>
        </p:spPr>
        <p:txBody>
          <a:bodyPr/>
          <a:lstStyle/>
          <a:p>
            <a:r>
              <a:rPr lang="en-US" dirty="0"/>
              <a:t>SNARK recursion</a:t>
            </a:r>
          </a:p>
        </p:txBody>
      </p:sp>
    </p:spTree>
    <p:extLst>
      <p:ext uri="{BB962C8B-B14F-4D97-AF65-F5344CB8AC3E}">
        <p14:creationId xmlns:p14="http://schemas.microsoft.com/office/powerpoint/2010/main" val="263187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 1: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8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8" y="2759226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1627161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 rot="972644">
            <a:off x="1123401" y="1814337"/>
            <a:ext cx="2518817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2" y="2050878"/>
              <a:ext cx="3202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069799" y="2661879"/>
            <a:ext cx="2509771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6CB0F-9789-7BA3-C863-D4C3737EB25B}"/>
              </a:ext>
            </a:extLst>
          </p:cNvPr>
          <p:cNvGrpSpPr/>
          <p:nvPr/>
        </p:nvGrpSpPr>
        <p:grpSpPr>
          <a:xfrm>
            <a:off x="3309160" y="1572266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62C8A0-5C2D-76E3-FDDF-1549B1D1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2D7735-DCB3-7EBF-4397-C2260A855D92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F610753-2CFA-F39D-6EE6-8C50D00C6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4008715"/>
            <a:ext cx="584281" cy="8643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C84CD4-6D1F-F947-2B61-D7A445624962}"/>
              </a:ext>
            </a:extLst>
          </p:cNvPr>
          <p:cNvGrpSpPr/>
          <p:nvPr/>
        </p:nvGrpSpPr>
        <p:grpSpPr>
          <a:xfrm rot="20250278">
            <a:off x="955340" y="3481830"/>
            <a:ext cx="2591906" cy="523220"/>
            <a:chOff x="1143030" y="2050878"/>
            <a:chExt cx="5212990" cy="52322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F17D44-D35E-C108-D8A1-5A5317467C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9B2C77-F94D-3CAA-9792-9D48CD00283A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C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AE236B1-26DF-FF3D-BF8E-1E94328B797D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5915B0-F830-D5FC-8921-869ACF374183}"/>
              </a:ext>
            </a:extLst>
          </p:cNvPr>
          <p:cNvGrpSpPr/>
          <p:nvPr/>
        </p:nvGrpSpPr>
        <p:grpSpPr>
          <a:xfrm>
            <a:off x="1069798" y="945689"/>
            <a:ext cx="4884783" cy="2183277"/>
            <a:chOff x="1069798" y="945689"/>
            <a:chExt cx="4884783" cy="2183277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AADE7269-BE9A-D467-CB93-758428B9F70B}"/>
                </a:ext>
              </a:extLst>
            </p:cNvPr>
            <p:cNvSpPr/>
            <p:nvPr/>
          </p:nvSpPr>
          <p:spPr>
            <a:xfrm rot="16200000">
              <a:off x="5134464" y="2427001"/>
              <a:ext cx="221818" cy="1182112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107D0-0796-FCE0-ECFA-05C4C57F501B}"/>
                </a:ext>
              </a:extLst>
            </p:cNvPr>
            <p:cNvSpPr txBox="1"/>
            <p:nvPr/>
          </p:nvSpPr>
          <p:spPr>
            <a:xfrm>
              <a:off x="1069798" y="945689"/>
              <a:ext cx="48847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Rollup state root, and Tx list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21E70DC-7E6F-A4F3-90C1-3FE8097F1FAD}"/>
                </a:ext>
              </a:extLst>
            </p:cNvPr>
            <p:cNvCxnSpPr/>
            <p:nvPr/>
          </p:nvCxnSpPr>
          <p:spPr>
            <a:xfrm>
              <a:off x="5229225" y="1407353"/>
              <a:ext cx="0" cy="14997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81602C-8072-C457-CC5D-9B16553EE7E2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005A9A-9788-92DB-D9B3-9AD1AE60C871}"/>
              </a:ext>
            </a:extLst>
          </p:cNvPr>
          <p:cNvCxnSpPr/>
          <p:nvPr/>
        </p:nvCxnSpPr>
        <p:spPr>
          <a:xfrm flipV="1">
            <a:off x="5229225" y="2628630"/>
            <a:ext cx="1299394" cy="1086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531-A7DB-1DA6-5B51-AE92C780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FEB2-95BC-7BA1-CA73-9CA9DE03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8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level recursion:   </a:t>
            </a:r>
            <a:r>
              <a:rPr lang="en-US" b="1" dirty="0"/>
              <a:t>proving knowledge of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DD232A-53FD-6189-1720-E0B889AE568A}"/>
                  </a:ext>
                </a:extLst>
              </p:cNvPr>
              <p:cNvSpPr txBox="1"/>
              <p:nvPr/>
            </p:nvSpPr>
            <p:spPr>
              <a:xfrm>
                <a:off x="196241" y="1650355"/>
                <a:ext cx="1612119" cy="9848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public: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witness: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DD232A-53FD-6189-1720-E0B889AE5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1" y="1650355"/>
                <a:ext cx="1612119" cy="984885"/>
              </a:xfrm>
              <a:prstGeom prst="rect">
                <a:avLst/>
              </a:prstGeom>
              <a:blipFill>
                <a:blip r:embed="rId3"/>
                <a:stretch>
                  <a:fillRect l="-5385" t="-2532" b="-1265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6E51FAC2-8A8B-B8AE-D2B6-4097F4290D9B}"/>
              </a:ext>
            </a:extLst>
          </p:cNvPr>
          <p:cNvSpPr/>
          <p:nvPr/>
        </p:nvSpPr>
        <p:spPr>
          <a:xfrm rot="5400000">
            <a:off x="750921" y="2718013"/>
            <a:ext cx="483025" cy="327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76C89-D538-404C-1D2B-3A1E973831EF}"/>
              </a:ext>
            </a:extLst>
          </p:cNvPr>
          <p:cNvGrpSpPr/>
          <p:nvPr/>
        </p:nvGrpSpPr>
        <p:grpSpPr>
          <a:xfrm>
            <a:off x="336842" y="3153433"/>
            <a:ext cx="1421336" cy="1778168"/>
            <a:chOff x="7235220" y="2276784"/>
            <a:chExt cx="1421336" cy="17781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33B2A2-4167-5AF6-1ABB-CFB680DC05E6}"/>
                </a:ext>
              </a:extLst>
            </p:cNvPr>
            <p:cNvGrpSpPr/>
            <p:nvPr/>
          </p:nvGrpSpPr>
          <p:grpSpPr>
            <a:xfrm>
              <a:off x="7235220" y="2276784"/>
              <a:ext cx="1421336" cy="1778168"/>
              <a:chOff x="2112614" y="2389240"/>
              <a:chExt cx="1421336" cy="177816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10051D-0783-E323-02CA-0FC808C44978}"/>
                  </a:ext>
                </a:extLst>
              </p:cNvPr>
              <p:cNvSpPr/>
              <p:nvPr/>
            </p:nvSpPr>
            <p:spPr>
              <a:xfrm>
                <a:off x="2112614" y="2389240"/>
                <a:ext cx="1421336" cy="177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EDA8E6-1B02-7545-B838-A180738813B3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SNARK</a:t>
                    </a:r>
                  </a:p>
                  <a:p>
                    <a:pPr algn="ctr"/>
                    <a:r>
                      <a:rPr lang="en-US" dirty="0">
                        <a:latin typeface="+mn-lt"/>
                      </a:rPr>
                      <a:t>prover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EDA8E6-1B02-7545-B838-A180738813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931" t="-5970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CE383-BD97-6489-261F-5F7E555AB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661" y="3414354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5D7683-E8C7-5E52-8C1C-62944679C5C3}"/>
                  </a:ext>
                </a:extLst>
              </p:cNvPr>
              <p:cNvSpPr txBox="1"/>
              <p:nvPr/>
            </p:nvSpPr>
            <p:spPr>
              <a:xfrm>
                <a:off x="1737947" y="4452120"/>
                <a:ext cx="1307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5D7683-E8C7-5E52-8C1C-62944679C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47" y="4452120"/>
                <a:ext cx="1307602" cy="461665"/>
              </a:xfrm>
              <a:prstGeom prst="rect">
                <a:avLst/>
              </a:prstGeom>
              <a:blipFill>
                <a:blip r:embed="rId6"/>
                <a:stretch>
                  <a:fillRect l="-95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BD7F07-FF06-0429-88B8-6A4C04A026DC}"/>
              </a:ext>
            </a:extLst>
          </p:cNvPr>
          <p:cNvGrpSpPr/>
          <p:nvPr/>
        </p:nvGrpSpPr>
        <p:grpSpPr>
          <a:xfrm>
            <a:off x="1775827" y="2183806"/>
            <a:ext cx="3169799" cy="2097237"/>
            <a:chOff x="1775827" y="2183806"/>
            <a:chExt cx="3169799" cy="2097237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E891CF92-9A66-451D-B716-B02151B76198}"/>
                </a:ext>
              </a:extLst>
            </p:cNvPr>
            <p:cNvSpPr/>
            <p:nvPr/>
          </p:nvSpPr>
          <p:spPr>
            <a:xfrm>
              <a:off x="1775827" y="3775011"/>
              <a:ext cx="786980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2BE557-3F9E-2C50-AE69-07EC7085B43A}"/>
                </a:ext>
              </a:extLst>
            </p:cNvPr>
            <p:cNvSpPr txBox="1"/>
            <p:nvPr/>
          </p:nvSpPr>
          <p:spPr>
            <a:xfrm>
              <a:off x="2580456" y="3573157"/>
              <a:ext cx="468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ular Callout 31">
                  <a:extLst>
                    <a:ext uri="{FF2B5EF4-FFF2-40B4-BE49-F238E27FC236}">
                      <a16:creationId xmlns:a16="http://schemas.microsoft.com/office/drawing/2014/main" id="{570152FD-8C87-A663-4C37-7B84F823CC1F}"/>
                    </a:ext>
                  </a:extLst>
                </p:cNvPr>
                <p:cNvSpPr/>
                <p:nvPr/>
              </p:nvSpPr>
              <p:spPr>
                <a:xfrm>
                  <a:off x="2010713" y="2183806"/>
                  <a:ext cx="2934913" cy="775887"/>
                </a:xfrm>
                <a:prstGeom prst="wedgeRectCallout">
                  <a:avLst>
                    <a:gd name="adj1" fmla="val -23232"/>
                    <a:gd name="adj2" fmla="val 147088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proves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knows w </a:t>
                  </a:r>
                  <a:r>
                    <a:rPr lang="en-US" dirty="0" err="1">
                      <a:solidFill>
                        <a:schemeClr val="tx1"/>
                      </a:solidFill>
                      <a:latin typeface="+mn-lt"/>
                    </a:rPr>
                    <a:t>s.t.</a:t>
                  </a:r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Rectangular Callout 31">
                  <a:extLst>
                    <a:ext uri="{FF2B5EF4-FFF2-40B4-BE49-F238E27FC236}">
                      <a16:creationId xmlns:a16="http://schemas.microsoft.com/office/drawing/2014/main" id="{570152FD-8C87-A663-4C37-7B84F823CC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713" y="2183806"/>
                  <a:ext cx="2934913" cy="775887"/>
                </a:xfrm>
                <a:prstGeom prst="wedgeRectCallout">
                  <a:avLst>
                    <a:gd name="adj1" fmla="val -23232"/>
                    <a:gd name="adj2" fmla="val 147088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30E4F4-D7A9-B8C5-F935-D0D1F4308F36}"/>
              </a:ext>
            </a:extLst>
          </p:cNvPr>
          <p:cNvGrpSpPr/>
          <p:nvPr/>
        </p:nvGrpSpPr>
        <p:grpSpPr>
          <a:xfrm>
            <a:off x="3488648" y="3153433"/>
            <a:ext cx="4304646" cy="1778168"/>
            <a:chOff x="3488648" y="3153433"/>
            <a:chExt cx="4304646" cy="1778168"/>
          </a:xfrm>
        </p:grpSpPr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ED169519-D636-27DA-A0E6-B796DD21D38F}"/>
                </a:ext>
              </a:extLst>
            </p:cNvPr>
            <p:cNvSpPr/>
            <p:nvPr/>
          </p:nvSpPr>
          <p:spPr>
            <a:xfrm>
              <a:off x="6268518" y="3790686"/>
              <a:ext cx="626036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44024C-D5BA-25A3-C233-0BE5FC3C4A1C}"/>
                </a:ext>
              </a:extLst>
            </p:cNvPr>
            <p:cNvSpPr txBox="1"/>
            <p:nvPr/>
          </p:nvSpPr>
          <p:spPr>
            <a:xfrm>
              <a:off x="7055823" y="3559413"/>
              <a:ext cx="596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π’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90FDBC-9E26-BE71-CC2C-5076D60BC8D2}"/>
                    </a:ext>
                  </a:extLst>
                </p:cNvPr>
                <p:cNvSpPr txBox="1"/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90FDBC-9E26-BE71-CC2C-5076D60BC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826" r="-826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8C79092-C28C-A2BC-C36B-9148901399CA}"/>
                </a:ext>
              </a:extLst>
            </p:cNvPr>
            <p:cNvGrpSpPr/>
            <p:nvPr/>
          </p:nvGrpSpPr>
          <p:grpSpPr>
            <a:xfrm>
              <a:off x="4813452" y="3153433"/>
              <a:ext cx="1421336" cy="1778168"/>
              <a:chOff x="7235220" y="2276784"/>
              <a:chExt cx="1421336" cy="177816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7CFE07F-A04B-DC48-048E-4A3EF5E88AEA}"/>
                  </a:ext>
                </a:extLst>
              </p:cNvPr>
              <p:cNvGrpSpPr/>
              <p:nvPr/>
            </p:nvGrpSpPr>
            <p:grpSpPr>
              <a:xfrm>
                <a:off x="7235220" y="2276784"/>
                <a:ext cx="1421336" cy="1778168"/>
                <a:chOff x="2112614" y="2389240"/>
                <a:chExt cx="1421336" cy="177816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3C0645-860B-BC33-009E-629DC0320870}"/>
                    </a:ext>
                  </a:extLst>
                </p:cNvPr>
                <p:cNvSpPr/>
                <p:nvPr/>
              </p:nvSpPr>
              <p:spPr>
                <a:xfrm>
                  <a:off x="2112614" y="2389240"/>
                  <a:ext cx="1421336" cy="17781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C5CFF6CA-53C8-7682-6681-B26607CE20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SNARK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prover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endParaRPr lang="en-US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C5CFF6CA-53C8-7682-6681-B26607CE20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7477" t="-5970" r="-935" b="-134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ABD6475-3067-B921-29A9-97BE81271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8661" y="3414354"/>
                <a:ext cx="559933" cy="496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19A146-45DE-B8B5-9E31-BFD11F796DEE}"/>
                </a:ext>
              </a:extLst>
            </p:cNvPr>
            <p:cNvGrpSpPr/>
            <p:nvPr/>
          </p:nvGrpSpPr>
          <p:grpSpPr>
            <a:xfrm>
              <a:off x="3488648" y="3435956"/>
              <a:ext cx="1275400" cy="667668"/>
              <a:chOff x="3488648" y="3435956"/>
              <a:chExt cx="1275400" cy="667668"/>
            </a:xfrm>
          </p:grpSpPr>
          <p:sp>
            <p:nvSpPr>
              <p:cNvPr id="26" name="Right Arrow 25">
                <a:extLst>
                  <a:ext uri="{FF2B5EF4-FFF2-40B4-BE49-F238E27FC236}">
                    <a16:creationId xmlns:a16="http://schemas.microsoft.com/office/drawing/2014/main" id="{C8BCB6B5-6A0E-0727-6CBF-C3D9D45289D0}"/>
                  </a:ext>
                </a:extLst>
              </p:cNvPr>
              <p:cNvSpPr/>
              <p:nvPr/>
            </p:nvSpPr>
            <p:spPr>
              <a:xfrm>
                <a:off x="3488648" y="3743980"/>
                <a:ext cx="1275400" cy="35964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8A043CE-801C-B968-1FF1-F71BA80C4BBA}"/>
                      </a:ext>
                    </a:extLst>
                  </p:cNvPr>
                  <p:cNvSpPr txBox="1"/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8A043CE-801C-B968-1FF1-F71BA80C4B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5ECB1C-AC17-C31B-845E-7DB9A6227BC7}"/>
              </a:ext>
            </a:extLst>
          </p:cNvPr>
          <p:cNvGrpSpPr/>
          <p:nvPr/>
        </p:nvGrpSpPr>
        <p:grpSpPr>
          <a:xfrm>
            <a:off x="5934143" y="2170220"/>
            <a:ext cx="3001605" cy="785316"/>
            <a:chOff x="5691100" y="2170220"/>
            <a:chExt cx="3001605" cy="785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ular Callout 37">
                  <a:extLst>
                    <a:ext uri="{FF2B5EF4-FFF2-40B4-BE49-F238E27FC236}">
                      <a16:creationId xmlns:a16="http://schemas.microsoft.com/office/drawing/2014/main" id="{4D52A55A-4AAC-1F02-08ED-B16C3CA47744}"/>
                    </a:ext>
                  </a:extLst>
                </p:cNvPr>
                <p:cNvSpPr/>
                <p:nvPr/>
              </p:nvSpPr>
              <p:spPr>
                <a:xfrm>
                  <a:off x="5691100" y="2170220"/>
                  <a:ext cx="3001605" cy="775887"/>
                </a:xfrm>
                <a:prstGeom prst="wedgeRectCallout">
                  <a:avLst>
                    <a:gd name="adj1" fmla="val -5425"/>
                    <a:gd name="adj2" fmla="val 145366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proves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knows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+mn-lt"/>
                    </a:rPr>
                    <a:t>s.t.</a:t>
                  </a:r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     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Rectangular Callout 37">
                  <a:extLst>
                    <a:ext uri="{FF2B5EF4-FFF2-40B4-BE49-F238E27FC236}">
                      <a16:creationId xmlns:a16="http://schemas.microsoft.com/office/drawing/2014/main" id="{4D52A55A-4AAC-1F02-08ED-B16C3CA477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00" y="2170220"/>
                  <a:ext cx="3001605" cy="775887"/>
                </a:xfrm>
                <a:prstGeom prst="wedgeRectCallout">
                  <a:avLst>
                    <a:gd name="adj1" fmla="val -5425"/>
                    <a:gd name="adj2" fmla="val 145366"/>
                  </a:avLst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E21E978-1913-F89A-30A0-9ACF421433D1}"/>
                    </a:ext>
                  </a:extLst>
                </p:cNvPr>
                <p:cNvSpPr txBox="1"/>
                <p:nvPr/>
              </p:nvSpPr>
              <p:spPr>
                <a:xfrm>
                  <a:off x="6317003" y="2586204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E21E978-1913-F89A-30A0-9ACF421433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003" y="2586204"/>
                  <a:ext cx="54175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33007D-79D1-26D2-366C-F39D113AA7E8}"/>
              </a:ext>
            </a:extLst>
          </p:cNvPr>
          <p:cNvGrpSpPr/>
          <p:nvPr/>
        </p:nvGrpSpPr>
        <p:grpSpPr>
          <a:xfrm>
            <a:off x="3891478" y="1399163"/>
            <a:ext cx="5054653" cy="461665"/>
            <a:chOff x="4773977" y="1452328"/>
            <a:chExt cx="50546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B4BE99-3FDE-2C19-C637-1DFC5A3AC862}"/>
                    </a:ext>
                  </a:extLst>
                </p:cNvPr>
                <p:cNvSpPr txBox="1"/>
                <p:nvPr/>
              </p:nvSpPr>
              <p:spPr>
                <a:xfrm>
                  <a:off x="4773977" y="1452328"/>
                  <a:ext cx="50546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Use V’(      x,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latin typeface="+mn-lt"/>
                    </a:rPr>
                    <a:t>) to verify final proof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B4BE99-3FDE-2C19-C637-1DFC5A3AC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977" y="1452328"/>
                  <a:ext cx="5054653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754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0926FF-FD54-5B32-2C04-ABDB8400F544}"/>
                    </a:ext>
                  </a:extLst>
                </p:cNvPr>
                <p:cNvSpPr txBox="1"/>
                <p:nvPr/>
              </p:nvSpPr>
              <p:spPr>
                <a:xfrm>
                  <a:off x="5619069" y="1512748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0926FF-FD54-5B32-2C04-ABDB8400F5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069" y="1512748"/>
                  <a:ext cx="598241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3BF06CE-ED63-6D77-73B4-599700FB89DC}"/>
              </a:ext>
            </a:extLst>
          </p:cNvPr>
          <p:cNvSpPr/>
          <p:nvPr/>
        </p:nvSpPr>
        <p:spPr>
          <a:xfrm>
            <a:off x="3546999" y="996586"/>
            <a:ext cx="4682602" cy="4419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8B6C-BD60-1780-3C94-BBE2900B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1: proof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9D30A-163D-828E-320F-DBF5C331552D}"/>
                  </a:ext>
                </a:extLst>
              </p:cNvPr>
              <p:cNvSpPr txBox="1"/>
              <p:nvPr/>
            </p:nvSpPr>
            <p:spPr>
              <a:xfrm>
                <a:off x="381982" y="1321739"/>
                <a:ext cx="1612119" cy="9848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public: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witness: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9D30A-163D-828E-320F-DBF5C331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82" y="1321739"/>
                <a:ext cx="1612119" cy="984885"/>
              </a:xfrm>
              <a:prstGeom prst="rect">
                <a:avLst/>
              </a:prstGeom>
              <a:blipFill>
                <a:blip r:embed="rId2"/>
                <a:stretch>
                  <a:fillRect l="-5426" t="-2532" b="-1265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1726FCE4-D32C-2A76-AA19-281F806C735C}"/>
              </a:ext>
            </a:extLst>
          </p:cNvPr>
          <p:cNvSpPr/>
          <p:nvPr/>
        </p:nvSpPr>
        <p:spPr>
          <a:xfrm rot="5400000">
            <a:off x="936662" y="2389397"/>
            <a:ext cx="483025" cy="327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FCA5C6-94D6-1706-194C-887D348E41CE}"/>
              </a:ext>
            </a:extLst>
          </p:cNvPr>
          <p:cNvGrpSpPr/>
          <p:nvPr/>
        </p:nvGrpSpPr>
        <p:grpSpPr>
          <a:xfrm>
            <a:off x="522583" y="2824817"/>
            <a:ext cx="1421336" cy="1778168"/>
            <a:chOff x="7235220" y="2276784"/>
            <a:chExt cx="1421336" cy="17781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84C5B9-18B5-6077-CA01-5D7FFBF95173}"/>
                </a:ext>
              </a:extLst>
            </p:cNvPr>
            <p:cNvGrpSpPr/>
            <p:nvPr/>
          </p:nvGrpSpPr>
          <p:grpSpPr>
            <a:xfrm>
              <a:off x="7235220" y="2276784"/>
              <a:ext cx="1421336" cy="1778168"/>
              <a:chOff x="2112614" y="2389240"/>
              <a:chExt cx="1421336" cy="177816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D9F512-5AEE-2A10-45E2-EAD97F018ECD}"/>
                  </a:ext>
                </a:extLst>
              </p:cNvPr>
              <p:cNvSpPr/>
              <p:nvPr/>
            </p:nvSpPr>
            <p:spPr>
              <a:xfrm>
                <a:off x="2112614" y="2389240"/>
                <a:ext cx="1421336" cy="177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2F20117-169D-C5D0-C036-A0AE2429AC0F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SNARK</a:t>
                    </a:r>
                  </a:p>
                  <a:p>
                    <a:pPr algn="ctr"/>
                    <a:r>
                      <a:rPr lang="en-US" dirty="0">
                        <a:latin typeface="+mn-lt"/>
                      </a:rPr>
                      <a:t>prover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2F20117-169D-C5D0-C036-A0AE2429AC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921" t="-5970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727CA1-8CCD-EEFA-3B0C-A7A3BC79A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661" y="3414354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E51C1-0D40-B5AC-0974-2A354B1D204B}"/>
                  </a:ext>
                </a:extLst>
              </p:cNvPr>
              <p:cNvSpPr txBox="1"/>
              <p:nvPr/>
            </p:nvSpPr>
            <p:spPr>
              <a:xfrm>
                <a:off x="1923688" y="4123504"/>
                <a:ext cx="1307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E51C1-0D40-B5AC-0974-2A354B1D2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88" y="4123504"/>
                <a:ext cx="1307602" cy="461665"/>
              </a:xfrm>
              <a:prstGeom prst="rect">
                <a:avLst/>
              </a:prstGeom>
              <a:blipFill>
                <a:blip r:embed="rId5"/>
                <a:stretch>
                  <a:fillRect l="-962" r="-96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11403A8-F2CE-58FB-D921-E04EBD055C68}"/>
              </a:ext>
            </a:extLst>
          </p:cNvPr>
          <p:cNvGrpSpPr/>
          <p:nvPr/>
        </p:nvGrpSpPr>
        <p:grpSpPr>
          <a:xfrm>
            <a:off x="1961568" y="1855190"/>
            <a:ext cx="3281944" cy="2097237"/>
            <a:chOff x="1775827" y="2183806"/>
            <a:chExt cx="3281944" cy="2097237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899E5194-CFE5-E045-15A3-38EDB4E81FAE}"/>
                </a:ext>
              </a:extLst>
            </p:cNvPr>
            <p:cNvSpPr/>
            <p:nvPr/>
          </p:nvSpPr>
          <p:spPr>
            <a:xfrm>
              <a:off x="1775827" y="3775011"/>
              <a:ext cx="786980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F97811-44A5-468F-D3D0-7108C070F92F}"/>
                </a:ext>
              </a:extLst>
            </p:cNvPr>
            <p:cNvSpPr txBox="1"/>
            <p:nvPr/>
          </p:nvSpPr>
          <p:spPr>
            <a:xfrm>
              <a:off x="2580456" y="3573157"/>
              <a:ext cx="468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Rectangular Callout 14">
              <a:extLst>
                <a:ext uri="{FF2B5EF4-FFF2-40B4-BE49-F238E27FC236}">
                  <a16:creationId xmlns:a16="http://schemas.microsoft.com/office/drawing/2014/main" id="{EC7B5DEE-1048-C3FF-1289-DFEEF04BEAC2}"/>
                </a:ext>
              </a:extLst>
            </p:cNvPr>
            <p:cNvSpPr/>
            <p:nvPr/>
          </p:nvSpPr>
          <p:spPr>
            <a:xfrm>
              <a:off x="2010712" y="2183806"/>
              <a:ext cx="3047059" cy="775887"/>
            </a:xfrm>
            <a:prstGeom prst="wedgeRectCallout">
              <a:avLst>
                <a:gd name="adj1" fmla="val -22722"/>
                <a:gd name="adj2" fmla="val 14536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n-lt"/>
                </a:rPr>
                <a:t>fast prover, but</a:t>
              </a:r>
              <a:br>
                <a:rPr lang="en-US" dirty="0">
                  <a:solidFill>
                    <a:schemeClr val="tx1"/>
                  </a:solidFill>
                  <a:latin typeface="+mn-lt"/>
                </a:rPr>
              </a:br>
              <a:r>
                <a:rPr lang="en-US" dirty="0">
                  <a:solidFill>
                    <a:schemeClr val="tx1"/>
                  </a:solidFill>
                  <a:latin typeface="+mn-lt"/>
                </a:rPr>
                <a:t>outputs a large proof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1865D6-F8DA-E69D-C438-738844B1B68D}"/>
              </a:ext>
            </a:extLst>
          </p:cNvPr>
          <p:cNvGrpSpPr/>
          <p:nvPr/>
        </p:nvGrpSpPr>
        <p:grpSpPr>
          <a:xfrm>
            <a:off x="3674389" y="2824817"/>
            <a:ext cx="4304646" cy="1778168"/>
            <a:chOff x="3488648" y="3153433"/>
            <a:chExt cx="4304646" cy="1778168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6E91605F-13CC-E1E1-ADF5-F2C8878D4836}"/>
                </a:ext>
              </a:extLst>
            </p:cNvPr>
            <p:cNvSpPr/>
            <p:nvPr/>
          </p:nvSpPr>
          <p:spPr>
            <a:xfrm>
              <a:off x="6268518" y="3790686"/>
              <a:ext cx="626036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336704-07B8-D25E-81B2-D08CDDFEA86E}"/>
                </a:ext>
              </a:extLst>
            </p:cNvPr>
            <p:cNvSpPr txBox="1"/>
            <p:nvPr/>
          </p:nvSpPr>
          <p:spPr>
            <a:xfrm>
              <a:off x="7055823" y="3559413"/>
              <a:ext cx="596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π’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3369D7-97D4-0C4D-5635-85F4CB95587B}"/>
                    </a:ext>
                  </a:extLst>
                </p:cNvPr>
                <p:cNvSpPr txBox="1"/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3369D7-97D4-0C4D-5635-85F4CB955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26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E69266-83B6-F34D-E67E-2C8ABEFE577E}"/>
                </a:ext>
              </a:extLst>
            </p:cNvPr>
            <p:cNvGrpSpPr/>
            <p:nvPr/>
          </p:nvGrpSpPr>
          <p:grpSpPr>
            <a:xfrm>
              <a:off x="4813452" y="3153433"/>
              <a:ext cx="1421336" cy="1778168"/>
              <a:chOff x="7235220" y="2276784"/>
              <a:chExt cx="1421336" cy="177816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70F020A-D1B7-2461-A2BD-C11B8EA456A7}"/>
                  </a:ext>
                </a:extLst>
              </p:cNvPr>
              <p:cNvGrpSpPr/>
              <p:nvPr/>
            </p:nvGrpSpPr>
            <p:grpSpPr>
              <a:xfrm>
                <a:off x="7235220" y="2276784"/>
                <a:ext cx="1421336" cy="1778168"/>
                <a:chOff x="2112614" y="2389240"/>
                <a:chExt cx="1421336" cy="177816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B877DEF-3BC9-8348-DB56-3B74B90E7E00}"/>
                    </a:ext>
                  </a:extLst>
                </p:cNvPr>
                <p:cNvSpPr/>
                <p:nvPr/>
              </p:nvSpPr>
              <p:spPr>
                <a:xfrm>
                  <a:off x="2112614" y="2389240"/>
                  <a:ext cx="1421336" cy="17781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45C4780-ED14-E2DD-09DE-26450CA32F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SNARK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prover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endParaRPr lang="en-US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45C4780-ED14-E2DD-09DE-26450CA32F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542" t="-5970" r="-1869" b="-134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B56B17C-3AA5-9502-E0F0-C8F151873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8661" y="3414354"/>
                <a:ext cx="559933" cy="496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8CFA2B6-DCC7-AB70-7935-DF193438F8C2}"/>
                </a:ext>
              </a:extLst>
            </p:cNvPr>
            <p:cNvGrpSpPr/>
            <p:nvPr/>
          </p:nvGrpSpPr>
          <p:grpSpPr>
            <a:xfrm>
              <a:off x="3488648" y="3435956"/>
              <a:ext cx="1275400" cy="667668"/>
              <a:chOff x="3488648" y="3435956"/>
              <a:chExt cx="1275400" cy="667668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8097502E-A46A-B676-AE4F-D17C12C4CEA5}"/>
                  </a:ext>
                </a:extLst>
              </p:cNvPr>
              <p:cNvSpPr/>
              <p:nvPr/>
            </p:nvSpPr>
            <p:spPr>
              <a:xfrm>
                <a:off x="3488648" y="3743980"/>
                <a:ext cx="1275400" cy="35964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9896FE5-78D7-364C-36A0-849B5713BD9D}"/>
                      </a:ext>
                    </a:extLst>
                  </p:cNvPr>
                  <p:cNvSpPr txBox="1"/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9896FE5-78D7-364C-36A0-849B5713BD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21EBD6B2-743C-7A0D-DFC2-1396EF59E197}"/>
              </a:ext>
            </a:extLst>
          </p:cNvPr>
          <p:cNvSpPr/>
          <p:nvPr/>
        </p:nvSpPr>
        <p:spPr>
          <a:xfrm>
            <a:off x="6499639" y="1828468"/>
            <a:ext cx="2372902" cy="775887"/>
          </a:xfrm>
          <a:prstGeom prst="wedgeRectCallout">
            <a:avLst>
              <a:gd name="adj1" fmla="val -10531"/>
              <a:gd name="adj2" fmla="val 15089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slower prover,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small final proof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C0AFEC-B2B0-1117-8D82-626D6709D353}"/>
              </a:ext>
            </a:extLst>
          </p:cNvPr>
          <p:cNvGrpSpPr/>
          <p:nvPr/>
        </p:nvGrpSpPr>
        <p:grpSpPr>
          <a:xfrm>
            <a:off x="4393020" y="4662008"/>
            <a:ext cx="2625014" cy="400110"/>
            <a:chOff x="1449899" y="4817806"/>
            <a:chExt cx="262501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C3AB6AE-82C0-8CAF-51E3-3A9C0EBBB8BE}"/>
                    </a:ext>
                  </a:extLst>
                </p:cNvPr>
                <p:cNvSpPr txBox="1"/>
                <p:nvPr/>
              </p:nvSpPr>
              <p:spPr>
                <a:xfrm>
                  <a:off x="1449899" y="4817806"/>
                  <a:ext cx="26250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prove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     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C3AB6AE-82C0-8CAF-51E3-3A9C0EBBB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899" y="4817806"/>
                  <a:ext cx="2625014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2899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C952B30-D504-74A4-13BB-4B732DE2A77C}"/>
                    </a:ext>
                  </a:extLst>
                </p:cNvPr>
                <p:cNvSpPr txBox="1"/>
                <p:nvPr/>
              </p:nvSpPr>
              <p:spPr>
                <a:xfrm>
                  <a:off x="2293498" y="4834476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C952B30-D504-74A4-13BB-4B732DE2A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498" y="4834476"/>
                  <a:ext cx="54175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01861A-BABF-C088-03D8-B928EB358676}"/>
                  </a:ext>
                </a:extLst>
              </p:cNvPr>
              <p:cNvSpPr txBox="1"/>
              <p:nvPr/>
            </p:nvSpPr>
            <p:spPr>
              <a:xfrm>
                <a:off x="320268" y="4671801"/>
                <a:ext cx="2126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p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rove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01861A-BABF-C088-03D8-B928EB358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8" y="4671801"/>
                <a:ext cx="2126351" cy="400110"/>
              </a:xfrm>
              <a:prstGeom prst="rect">
                <a:avLst/>
              </a:prstGeom>
              <a:blipFill>
                <a:blip r:embed="rId11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A52735C-332D-7A3D-16A5-12682240A246}"/>
              </a:ext>
            </a:extLst>
          </p:cNvPr>
          <p:cNvGrpSpPr/>
          <p:nvPr/>
        </p:nvGrpSpPr>
        <p:grpSpPr>
          <a:xfrm>
            <a:off x="3275960" y="985706"/>
            <a:ext cx="5623719" cy="461665"/>
            <a:chOff x="2446619" y="1070770"/>
            <a:chExt cx="562371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DA50CC4-E735-7906-6E2B-C923A169520B}"/>
                    </a:ext>
                  </a:extLst>
                </p:cNvPr>
                <p:cNvSpPr txBox="1"/>
                <p:nvPr/>
              </p:nvSpPr>
              <p:spPr>
                <a:xfrm>
                  <a:off x="2446619" y="1070770"/>
                  <a:ext cx="56237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Use V’(     x,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latin typeface="+mn-lt"/>
                    </a:rPr>
                    <a:t>) to verify final short proof 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DA50CC4-E735-7906-6E2B-C923A1695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619" y="1070770"/>
                  <a:ext cx="5623719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577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FF20DD9-D61E-4C8F-D4FF-2F594F5EDE31}"/>
                    </a:ext>
                  </a:extLst>
                </p:cNvPr>
                <p:cNvSpPr txBox="1"/>
                <p:nvPr/>
              </p:nvSpPr>
              <p:spPr>
                <a:xfrm>
                  <a:off x="3272002" y="1139815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FF20DD9-D61E-4C8F-D4FF-2F594F5ED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002" y="1139815"/>
                  <a:ext cx="59824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77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BC45-BB42-993D-5FF9-758AF788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2:  Layer three and beyond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DF9D9-DAF8-B01C-2DCC-7F5B5238F552}"/>
              </a:ext>
            </a:extLst>
          </p:cNvPr>
          <p:cNvSpPr/>
          <p:nvPr/>
        </p:nvSpPr>
        <p:spPr>
          <a:xfrm>
            <a:off x="279103" y="3800480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6EA3C-5E91-909D-DF43-9066037A7D5B}"/>
              </a:ext>
            </a:extLst>
          </p:cNvPr>
          <p:cNvSpPr/>
          <p:nvPr/>
        </p:nvSpPr>
        <p:spPr>
          <a:xfrm>
            <a:off x="771526" y="2385536"/>
            <a:ext cx="8093372" cy="9374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DE3E0-684C-D042-891E-0EB2D8B1B88A}"/>
              </a:ext>
            </a:extLst>
          </p:cNvPr>
          <p:cNvSpPr txBox="1"/>
          <p:nvPr/>
        </p:nvSpPr>
        <p:spPr>
          <a:xfrm>
            <a:off x="3726710" y="2449098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ETH, 1 DAI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7A1BD-0C94-3E3E-7DA2-0721B3979025}"/>
              </a:ext>
            </a:extLst>
          </p:cNvPr>
          <p:cNvSpPr txBox="1"/>
          <p:nvPr/>
        </p:nvSpPr>
        <p:spPr>
          <a:xfrm>
            <a:off x="6003931" y="2449097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5 ETH, 2 DAI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0920-9E54-18F7-1B5F-00179AA56089}"/>
              </a:ext>
            </a:extLst>
          </p:cNvPr>
          <p:cNvSpPr txBox="1"/>
          <p:nvPr/>
        </p:nvSpPr>
        <p:spPr>
          <a:xfrm>
            <a:off x="1574012" y="3853692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1A2B0-58DF-007A-E344-9A7C936A55F7}"/>
              </a:ext>
            </a:extLst>
          </p:cNvPr>
          <p:cNvSpPr txBox="1"/>
          <p:nvPr/>
        </p:nvSpPr>
        <p:spPr>
          <a:xfrm>
            <a:off x="5160266" y="3860722"/>
            <a:ext cx="273504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92F16-A894-EF24-1B2D-CCF022D93651}"/>
              </a:ext>
            </a:extLst>
          </p:cNvPr>
          <p:cNvSpPr txBox="1"/>
          <p:nvPr/>
        </p:nvSpPr>
        <p:spPr>
          <a:xfrm>
            <a:off x="8265981" y="256545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EA5E4-29B3-90BD-42EA-8DF7DF90B9F8}"/>
              </a:ext>
            </a:extLst>
          </p:cNvPr>
          <p:cNvSpPr txBox="1"/>
          <p:nvPr/>
        </p:nvSpPr>
        <p:spPr>
          <a:xfrm>
            <a:off x="8235237" y="392764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37E93-E8BF-ECA1-789F-2D27CD1153FC}"/>
              </a:ext>
            </a:extLst>
          </p:cNvPr>
          <p:cNvSpPr txBox="1"/>
          <p:nvPr/>
        </p:nvSpPr>
        <p:spPr>
          <a:xfrm>
            <a:off x="5337914" y="4234317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D409E-EF4E-0F06-B0E2-A70F69FE5559}"/>
              </a:ext>
            </a:extLst>
          </p:cNvPr>
          <p:cNvSpPr txBox="1"/>
          <p:nvPr/>
        </p:nvSpPr>
        <p:spPr>
          <a:xfrm>
            <a:off x="7109551" y="4217828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5BF2F-613E-CB7B-3CF6-CEB3A1EEEE18}"/>
              </a:ext>
            </a:extLst>
          </p:cNvPr>
          <p:cNvSpPr txBox="1"/>
          <p:nvPr/>
        </p:nvSpPr>
        <p:spPr>
          <a:xfrm>
            <a:off x="7041499" y="1938702"/>
            <a:ext cx="206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L2 Rollup 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6B51F9-849E-3109-7DA6-20573EB172AD}"/>
              </a:ext>
            </a:extLst>
          </p:cNvPr>
          <p:cNvSpPr txBox="1"/>
          <p:nvPr/>
        </p:nvSpPr>
        <p:spPr>
          <a:xfrm>
            <a:off x="6090043" y="4680751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1FA07D-72DF-EEF5-43D0-CEA4EC02AAB3}"/>
              </a:ext>
            </a:extLst>
          </p:cNvPr>
          <p:cNvSpPr txBox="1"/>
          <p:nvPr/>
        </p:nvSpPr>
        <p:spPr>
          <a:xfrm>
            <a:off x="379119" y="3864042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A334B5-AD34-017D-195C-D3F280A72841}"/>
              </a:ext>
            </a:extLst>
          </p:cNvPr>
          <p:cNvSpPr txBox="1"/>
          <p:nvPr/>
        </p:nvSpPr>
        <p:spPr>
          <a:xfrm>
            <a:off x="835861" y="2449210"/>
            <a:ext cx="259718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L3 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state root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3D2E1C-D068-0535-DB3F-625A37ABEEA9}"/>
              </a:ext>
            </a:extLst>
          </p:cNvPr>
          <p:cNvGrpSpPr/>
          <p:nvPr/>
        </p:nvGrpSpPr>
        <p:grpSpPr>
          <a:xfrm>
            <a:off x="184440" y="944985"/>
            <a:ext cx="8775118" cy="1408650"/>
            <a:chOff x="184440" y="944985"/>
            <a:chExt cx="8775118" cy="14086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844A50-BDBC-146F-71E6-7F3EB18246B4}"/>
                </a:ext>
              </a:extLst>
            </p:cNvPr>
            <p:cNvSpPr/>
            <p:nvPr/>
          </p:nvSpPr>
          <p:spPr>
            <a:xfrm>
              <a:off x="184442" y="944985"/>
              <a:ext cx="5238203" cy="9374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C83E3F-0AB5-EB49-1761-D6F5B16339C9}"/>
                </a:ext>
              </a:extLst>
            </p:cNvPr>
            <p:cNvSpPr txBox="1"/>
            <p:nvPr/>
          </p:nvSpPr>
          <p:spPr>
            <a:xfrm>
              <a:off x="284458" y="1008547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state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C5B80C-66CF-D5A1-E339-B71AF9995AB2}"/>
                </a:ext>
              </a:extLst>
            </p:cNvPr>
            <p:cNvSpPr txBox="1"/>
            <p:nvPr/>
          </p:nvSpPr>
          <p:spPr>
            <a:xfrm>
              <a:off x="2561679" y="1008546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Bob: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B7F58-60B1-CE7B-EA8C-1304C1CF3A34}"/>
                </a:ext>
              </a:extLst>
            </p:cNvPr>
            <p:cNvSpPr txBox="1"/>
            <p:nvPr/>
          </p:nvSpPr>
          <p:spPr>
            <a:xfrm>
              <a:off x="4823729" y="1124905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latin typeface="+mn-lt"/>
                </a:rPr>
                <a:t>…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2B8D2F-27C4-280D-DE9E-136B4880992A}"/>
                </a:ext>
              </a:extLst>
            </p:cNvPr>
            <p:cNvSpPr txBox="1"/>
            <p:nvPr/>
          </p:nvSpPr>
          <p:spPr>
            <a:xfrm>
              <a:off x="5432602" y="1001444"/>
              <a:ext cx="3526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L3 Rollup state (any VM)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0150E872-0B35-E2AB-4EC2-832055274C5F}"/>
                </a:ext>
              </a:extLst>
            </p:cNvPr>
            <p:cNvSpPr/>
            <p:nvPr/>
          </p:nvSpPr>
          <p:spPr>
            <a:xfrm rot="10800000">
              <a:off x="184440" y="1891968"/>
              <a:ext cx="5238202" cy="461667"/>
            </a:xfrm>
            <a:prstGeom prst="triangle">
              <a:avLst>
                <a:gd name="adj" fmla="val 7373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riangle 35">
            <a:extLst>
              <a:ext uri="{FF2B5EF4-FFF2-40B4-BE49-F238E27FC236}">
                <a16:creationId xmlns:a16="http://schemas.microsoft.com/office/drawing/2014/main" id="{8EE3A4DE-BCBA-48DD-3EC5-1D101EC9F366}"/>
              </a:ext>
            </a:extLst>
          </p:cNvPr>
          <p:cNvSpPr/>
          <p:nvPr/>
        </p:nvSpPr>
        <p:spPr>
          <a:xfrm rot="10800000">
            <a:off x="750314" y="3345221"/>
            <a:ext cx="8114581" cy="450995"/>
          </a:xfrm>
          <a:prstGeom prst="triangle">
            <a:avLst>
              <a:gd name="adj" fmla="val 36726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E529-1BCC-7ABF-3A15-41EF57E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 three and beyond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E1353-D584-25B8-7D04-385BB6B83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3" y="1014410"/>
                <a:ext cx="8686800" cy="412909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One L2 coordinator can support many L3s</a:t>
                </a:r>
              </a:p>
              <a:p>
                <a:r>
                  <a:rPr lang="en-US" dirty="0"/>
                  <a:t>each L3 can run a custom VM with its own features</a:t>
                </a:r>
              </a:p>
              <a:p>
                <a:r>
                  <a:rPr lang="en-US" dirty="0"/>
                  <a:t>L3 chains can communicate with each other through L2</a:t>
                </a:r>
              </a:p>
              <a:p>
                <a:pPr marL="0" indent="0">
                  <a:spcBef>
                    <a:spcPts val="1872"/>
                  </a:spcBef>
                  <a:buNone/>
                </a:pPr>
                <a:r>
                  <a:rPr lang="en-US" dirty="0"/>
                  <a:t>Each L3 coordinator submits Tx list and SNARK proof to L2</a:t>
                </a:r>
              </a:p>
              <a:p>
                <a:r>
                  <a:rPr lang="en-US" dirty="0"/>
                  <a:t>L2 coordinator:   collects batch of proofs, </a:t>
                </a:r>
              </a:p>
              <a:p>
                <a:pPr lvl="1"/>
                <a:r>
                  <a:rPr lang="en-US" dirty="0"/>
                  <a:t>builds a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that it has a batch of valid proofs, and</a:t>
                </a:r>
              </a:p>
              <a:p>
                <a:pPr lvl="1"/>
                <a:r>
                  <a:rPr lang="en-US" dirty="0"/>
                  <a:t>submits the </a:t>
                </a:r>
                <a:r>
                  <a:rPr lang="en-US" u="sng" dirty="0"/>
                  <a:t>single</a:t>
                </a:r>
                <a:r>
                  <a:rPr lang="en-US" dirty="0"/>
                  <a:t>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updated root to L1 chain.</a:t>
                </a:r>
              </a:p>
              <a:p>
                <a:pPr marL="0" indent="0">
                  <a:spcBef>
                    <a:spcPts val="1872"/>
                  </a:spcBef>
                  <a:buNone/>
                </a:pPr>
                <a:r>
                  <a:rPr lang="en-US" dirty="0"/>
                  <a:t>⇒  Scaling factor 100 × 100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E1353-D584-25B8-7D04-385BB6B83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3" y="1014410"/>
                <a:ext cx="8686800" cy="4129090"/>
              </a:xfrm>
              <a:blipFill>
                <a:blip r:embed="rId3"/>
                <a:stretch>
                  <a:fillRect l="-1168" t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F9F0E25-AFAC-F0B5-4179-D8161CF3B0BB}"/>
              </a:ext>
            </a:extLst>
          </p:cNvPr>
          <p:cNvSpPr/>
          <p:nvPr/>
        </p:nvSpPr>
        <p:spPr>
          <a:xfrm>
            <a:off x="185738" y="2491014"/>
            <a:ext cx="8829675" cy="181517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3BCD5177-5881-AC8D-E5F2-7EB5317D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 </a:t>
            </a:r>
            <a:r>
              <a:rPr lang="en-US">
                <a:solidFill>
                  <a:schemeClr val="tx1"/>
                </a:solidFill>
              </a:rPr>
              <a:t>more applications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 1: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7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13F82E-67A7-A71F-F134-5CA6BF17623D}"/>
              </a:ext>
            </a:extLst>
          </p:cNvPr>
          <p:cNvSpPr txBox="1"/>
          <p:nvPr/>
        </p:nvSpPr>
        <p:spPr>
          <a:xfrm>
            <a:off x="157161" y="1099683"/>
            <a:ext cx="4590296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Key point: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Hundreds</a:t>
            </a:r>
            <a:r>
              <a:rPr lang="en-US" dirty="0">
                <a:latin typeface="+mn-lt"/>
              </a:rPr>
              <a:t> of transactions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on Rollup state are batched into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 </a:t>
            </a:r>
            <a:r>
              <a:rPr lang="en-US" i="1" dirty="0">
                <a:latin typeface="+mn-lt"/>
              </a:rPr>
              <a:t>single</a:t>
            </a:r>
            <a:r>
              <a:rPr lang="en-US" dirty="0">
                <a:latin typeface="+mn-lt"/>
              </a:rPr>
              <a:t> transaction on layer-1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	⇒   100x  speed up in Tx/sec</a:t>
            </a:r>
          </a:p>
          <a:p>
            <a:pPr marL="342900" indent="-342900" algn="l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Let’s see how …</a:t>
            </a:r>
          </a:p>
          <a:p>
            <a:pPr algn="l"/>
            <a:endParaRPr lang="en-US" b="1" u="sng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86DC8-E268-3646-EFBE-C249DE59C871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7E8F0-3F0C-9450-7573-0EB3AF94D6A1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</p:spTree>
    <p:extLst>
      <p:ext uri="{BB962C8B-B14F-4D97-AF65-F5344CB8AC3E}">
        <p14:creationId xmlns:p14="http://schemas.microsoft.com/office/powerpoint/2010/main" val="159825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operation  </a:t>
            </a:r>
            <a:r>
              <a:rPr lang="en-US" sz="36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5" y="1004408"/>
            <a:ext cx="2218364" cy="1261639"/>
            <a:chOff x="2845588" y="2896625"/>
            <a:chExt cx="2218364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2218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</a:rPr>
                <a:t>Rollup coordinator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8290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Alice: </a:t>
            </a:r>
          </a:p>
          <a:p>
            <a:pPr algn="l"/>
            <a:r>
              <a:rPr lang="en-US" sz="1800" dirty="0">
                <a:latin typeface="+mn-lt"/>
              </a:rPr>
              <a:t>  5 DAI</a:t>
            </a:r>
          </a:p>
          <a:p>
            <a:pPr algn="l"/>
            <a:r>
              <a:rPr lang="en-US" sz="1800" dirty="0">
                <a:latin typeface="+mn-lt"/>
              </a:rPr>
              <a:t>  3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9"/>
            <a:ext cx="82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Bob: </a:t>
            </a:r>
          </a:p>
          <a:p>
            <a:pPr algn="l"/>
            <a:r>
              <a:rPr lang="en-US" sz="1800" dirty="0">
                <a:latin typeface="+mn-lt"/>
              </a:rPr>
              <a:t>  2 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10326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Zoe: </a:t>
            </a:r>
          </a:p>
          <a:p>
            <a:pPr algn="l"/>
            <a:r>
              <a:rPr lang="en-US" sz="1800" dirty="0">
                <a:latin typeface="+mn-lt"/>
              </a:rPr>
              <a:t>  1 ETH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3 USDC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5C01C15-E00C-3043-8148-3FD59570C846}"/>
              </a:ext>
            </a:extLst>
          </p:cNvPr>
          <p:cNvSpPr/>
          <p:nvPr/>
        </p:nvSpPr>
        <p:spPr>
          <a:xfrm>
            <a:off x="2400547" y="2815934"/>
            <a:ext cx="3564319" cy="8309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907AB-3952-CF45-A593-EFA872ED93E6}"/>
              </a:ext>
            </a:extLst>
          </p:cNvPr>
          <p:cNvSpPr txBox="1"/>
          <p:nvPr/>
        </p:nvSpPr>
        <p:spPr>
          <a:xfrm>
            <a:off x="3411597" y="2447953"/>
            <a:ext cx="19985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+mn-lt"/>
              </a:rPr>
              <a:t>Rollup state root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2" y="1004408"/>
            <a:ext cx="3907395" cy="40141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97533" y="1182075"/>
            <a:ext cx="2344455" cy="2548371"/>
            <a:chOff x="6469936" y="1235239"/>
            <a:chExt cx="2344455" cy="2548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2190" y="1434815"/>
              <a:ext cx="21900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D97803-511E-4345-8054-F0F4977E2A98}"/>
              </a:ext>
            </a:extLst>
          </p:cNvPr>
          <p:cNvGrpSpPr/>
          <p:nvPr/>
        </p:nvGrpSpPr>
        <p:grpSpPr>
          <a:xfrm>
            <a:off x="5529263" y="2465286"/>
            <a:ext cx="2946651" cy="426997"/>
            <a:chOff x="5529263" y="2465285"/>
            <a:chExt cx="2946651" cy="426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53AEE3-EEE5-484D-915D-3216C489B28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263" y="2678785"/>
              <a:ext cx="1395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B7767-8B66-284C-B29F-DFE6C91566D4}"/>
                </a:ext>
              </a:extLst>
            </p:cNvPr>
            <p:cNvSpPr/>
            <p:nvPr/>
          </p:nvSpPr>
          <p:spPr>
            <a:xfrm>
              <a:off x="7093681" y="2465285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354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6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8" y="3961427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2"/>
            <a:ext cx="2850083" cy="400110"/>
            <a:chOff x="828705" y="1288921"/>
            <a:chExt cx="2850083" cy="4001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329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9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818169" cy="1325269"/>
              <a:chOff x="1015361" y="1904828"/>
              <a:chExt cx="181816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779654" cy="1019791"/>
                <a:chOff x="981557" y="2311404"/>
                <a:chExt cx="177965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75329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7796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USDC]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2" y="2196541"/>
            <a:ext cx="2791360" cy="2208658"/>
            <a:chOff x="1015361" y="2196540"/>
            <a:chExt cx="2791360" cy="220865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203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operation  </a:t>
            </a:r>
            <a:r>
              <a:rPr lang="en-US" sz="36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5" y="1004408"/>
            <a:ext cx="2218364" cy="1261639"/>
            <a:chOff x="2845588" y="2896625"/>
            <a:chExt cx="2218364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2218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</a:rPr>
                <a:t>Rollup coordinator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7" y="3784078"/>
            <a:ext cx="832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Alice: </a:t>
            </a:r>
          </a:p>
          <a:p>
            <a:pPr algn="l"/>
            <a:r>
              <a:rPr lang="en-US" sz="1800" dirty="0">
                <a:latin typeface="+mn-lt"/>
              </a:rPr>
              <a:t>  5 DAI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1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600" y="3784078"/>
            <a:ext cx="987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Bob: 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3 ETH</a:t>
            </a:r>
          </a:p>
          <a:p>
            <a:pPr algn="l"/>
            <a:r>
              <a:rPr lang="en-US" sz="1800" b="1" dirty="0">
                <a:latin typeface="+mn-lt"/>
              </a:rPr>
              <a:t>  2 USDC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7" y="3784077"/>
            <a:ext cx="987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Zoe: 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2 ETH</a:t>
            </a:r>
            <a:br>
              <a:rPr lang="en-US" sz="1800" b="1" dirty="0">
                <a:latin typeface="+mn-lt"/>
              </a:rPr>
            </a:br>
            <a:r>
              <a:rPr lang="en-US" sz="1800" b="1" dirty="0">
                <a:latin typeface="+mn-lt"/>
              </a:rPr>
              <a:t>  1 USDC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0D612-A9E8-844D-A88B-AC3B51C04814}"/>
              </a:ext>
            </a:extLst>
          </p:cNvPr>
          <p:cNvGrpSpPr/>
          <p:nvPr/>
        </p:nvGrpSpPr>
        <p:grpSpPr>
          <a:xfrm>
            <a:off x="2400547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65C01C15-E00C-3043-8148-3FD59570C846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07AB-3952-CF45-A593-EFA872ED93E6}"/>
                </a:ext>
              </a:extLst>
            </p:cNvPr>
            <p:cNvSpPr txBox="1"/>
            <p:nvPr/>
          </p:nvSpPr>
          <p:spPr>
            <a:xfrm>
              <a:off x="3356440" y="2447952"/>
              <a:ext cx="19287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new Rollup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2" y="1004408"/>
            <a:ext cx="3907395" cy="40141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97533" y="1182075"/>
            <a:ext cx="2344455" cy="2548371"/>
            <a:chOff x="6469936" y="1235239"/>
            <a:chExt cx="2344455" cy="2548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0B7767-8B66-284C-B29F-DFE6C91566D4}"/>
              </a:ext>
            </a:extLst>
          </p:cNvPr>
          <p:cNvSpPr/>
          <p:nvPr/>
        </p:nvSpPr>
        <p:spPr>
          <a:xfrm>
            <a:off x="7093682" y="2465286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6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8" y="3961427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2"/>
            <a:ext cx="2850083" cy="400110"/>
            <a:chOff x="828705" y="1288921"/>
            <a:chExt cx="2850083" cy="4001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329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9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818169" cy="1325269"/>
              <a:chOff x="1015361" y="1904828"/>
              <a:chExt cx="181816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779654" cy="1019791"/>
                <a:chOff x="981557" y="2311404"/>
                <a:chExt cx="177965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7" y="2311404"/>
                  <a:ext cx="175329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7796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USDC]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2" y="2196541"/>
            <a:ext cx="2791360" cy="2208658"/>
            <a:chOff x="1015361" y="2196540"/>
            <a:chExt cx="2791360" cy="220865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203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Tx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5A0D39-04D5-B346-B3E9-380CF055C366}"/>
              </a:ext>
            </a:extLst>
          </p:cNvPr>
          <p:cNvGrpSpPr/>
          <p:nvPr/>
        </p:nvGrpSpPr>
        <p:grpSpPr>
          <a:xfrm>
            <a:off x="5285174" y="2655701"/>
            <a:ext cx="3176652" cy="898656"/>
            <a:chOff x="5285175" y="2655700"/>
            <a:chExt cx="3176652" cy="89865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6546509-C719-EE4B-98A7-E8E1D1E4F79D}"/>
                </a:ext>
              </a:extLst>
            </p:cNvPr>
            <p:cNvCxnSpPr>
              <a:cxnSpLocks/>
              <a:stCxn id="12" idx="3"/>
              <a:endCxn id="46" idx="1"/>
            </p:cNvCxnSpPr>
            <p:nvPr/>
          </p:nvCxnSpPr>
          <p:spPr>
            <a:xfrm>
              <a:off x="5285175" y="2655700"/>
              <a:ext cx="1794419" cy="6851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38BEF2-5D50-2447-AB15-62D5D16C4D8B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361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3E4E5A-7EF6-0B47-8465-415D0CDE8F0B}"/>
                </a:ext>
              </a:extLst>
            </p:cNvPr>
            <p:cNvSpPr txBox="1"/>
            <p:nvPr/>
          </p:nvSpPr>
          <p:spPr>
            <a:xfrm rot="1277402">
              <a:off x="5379579" y="2707890"/>
              <a:ext cx="167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new root, Tx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more detail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37F40-FB50-E77E-3E46-E280376EB44A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6435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</a:t>
            </a:r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D6FED-8FFF-193D-AEA2-B148B47C41D5}"/>
              </a:ext>
            </a:extLst>
          </p:cNvPr>
          <p:cNvSpPr txBox="1"/>
          <p:nvPr/>
        </p:nvSpPr>
        <p:spPr>
          <a:xfrm>
            <a:off x="176928" y="1300978"/>
            <a:ext cx="35648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Rollup contract on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layer-1 holds assets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of all Rollup accounts</a:t>
            </a:r>
          </a:p>
          <a:p>
            <a:pPr algn="l"/>
            <a:r>
              <a:rPr lang="en-US" sz="2800" dirty="0">
                <a:latin typeface="+mn-lt"/>
              </a:rPr>
              <a:t>(and Merkle state root)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E309DD-4954-BFE6-692B-BE7BBEF3535D}"/>
              </a:ext>
            </a:extLst>
          </p:cNvPr>
          <p:cNvSpPr txBox="1"/>
          <p:nvPr/>
        </p:nvSpPr>
        <p:spPr>
          <a:xfrm>
            <a:off x="5690127" y="2650895"/>
            <a:ext cx="333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(coordinator stores state)</a:t>
            </a:r>
          </a:p>
        </p:txBody>
      </p:sp>
    </p:spTree>
    <p:extLst>
      <p:ext uri="{BB962C8B-B14F-4D97-AF65-F5344CB8AC3E}">
        <p14:creationId xmlns:p14="http://schemas.microsoft.com/office/powerpoint/2010/main" val="4157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132658</TotalTime>
  <Words>3755</Words>
  <Application>Microsoft Macintosh PowerPoint</Application>
  <PresentationFormat>On-screen Show (16:9)</PresentationFormat>
  <Paragraphs>697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-apple-system</vt:lpstr>
      <vt:lpstr>Arial</vt:lpstr>
      <vt:lpstr>Calibri</vt:lpstr>
      <vt:lpstr>Cambria Math</vt:lpstr>
      <vt:lpstr>Office Theme</vt:lpstr>
      <vt:lpstr>Scaling the blockchain part II: Rollups</vt:lpstr>
      <vt:lpstr>Scaling the blockchain:  the problem</vt:lpstr>
      <vt:lpstr>How to process more Tx per second</vt:lpstr>
      <vt:lpstr>Recall:  a basic layer-1 blockchain</vt:lpstr>
      <vt:lpstr>Rollup idea 1:  batch many Tx into one</vt:lpstr>
      <vt:lpstr>Rollup idea 1:  batch many Tx into one</vt:lpstr>
      <vt:lpstr>Rollup operation  (simplified)</vt:lpstr>
      <vt:lpstr>Rollup operation  (simplified)</vt:lpstr>
      <vt:lpstr>In more detail</vt:lpstr>
      <vt:lpstr>Transfers inside Rollup are easy (L2 ⇾ L2)</vt:lpstr>
      <vt:lpstr>Transfers inside Rollup are easy (L2 ⇾ L2)</vt:lpstr>
      <vt:lpstr>Transferring funds into Rollup (L1 ⇾ L2)</vt:lpstr>
      <vt:lpstr>Transferring funds into Rollup (L1 ⇾ L2)</vt:lpstr>
      <vt:lpstr>Transferring funds out of Rollup (L2 ⇾ L1)</vt:lpstr>
      <vt:lpstr>Transferring funds out of Rollup (L2 ⇾ L1)</vt:lpstr>
      <vt:lpstr>Summary: transferring Rollup assets</vt:lpstr>
      <vt:lpstr>Running contracts on a Rollup?</vt:lpstr>
      <vt:lpstr>Running contracts on a Rollup?</vt:lpstr>
      <vt:lpstr>Running contracts on a Rollup?</vt:lpstr>
      <vt:lpstr>How to send Tx to the coordinator</vt:lpstr>
      <vt:lpstr>Not so simple …</vt:lpstr>
      <vt:lpstr>Problems … </vt:lpstr>
      <vt:lpstr>Problem 1:  what if coordinator is dishonest?</vt:lpstr>
      <vt:lpstr>Verifying Rollup state updates</vt:lpstr>
      <vt:lpstr>What the SNARK proof proves</vt:lpstr>
      <vt:lpstr>zkEVM</vt:lpstr>
      <vt:lpstr>The end result</vt:lpstr>
      <vt:lpstr>Verifying Rollup state updates</vt:lpstr>
      <vt:lpstr>Fraud Proof game</vt:lpstr>
      <vt:lpstr>Fraud Proof game</vt:lpstr>
      <vt:lpstr>Fraud Proof game:  binary search</vt:lpstr>
      <vt:lpstr>Fraud Proof game: binary search</vt:lpstr>
      <vt:lpstr>Fraud Proof game: binary search</vt:lpstr>
      <vt:lpstr>Fraud Proof game: binary search</vt:lpstr>
      <vt:lpstr>Fraud Proof game: binary search</vt:lpstr>
      <vt:lpstr>Some difficulties</vt:lpstr>
      <vt:lpstr>The end result</vt:lpstr>
      <vt:lpstr>An example    (StarkNet  --  using validity proofs)</vt:lpstr>
      <vt:lpstr>An example    (Optimism  --  using fraud proofs)</vt:lpstr>
      <vt:lpstr>Problem 2: What if coordinator stops providing service? </vt:lpstr>
      <vt:lpstr>Ensuring Rollup state is always available</vt:lpstr>
      <vt:lpstr>Ensuring Rollup state is always available</vt:lpstr>
      <vt:lpstr>Ensuring Rollup state is always available</vt:lpstr>
      <vt:lpstr>Data Availability Committee (DAC)</vt:lpstr>
      <vt:lpstr>Validium</vt:lpstr>
      <vt:lpstr>Summary:  types of L2</vt:lpstr>
      <vt:lpstr>Volume of some L2 systems</vt:lpstr>
      <vt:lpstr>Can coordinator censor a Tx?</vt:lpstr>
      <vt:lpstr>SNARK recursion</vt:lpstr>
      <vt:lpstr>SNARK recursion</vt:lpstr>
      <vt:lpstr>Application 1: proof compression</vt:lpstr>
      <vt:lpstr>Application 2:  Layer three and beyond</vt:lpstr>
      <vt:lpstr>Layer three and beyond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1540</cp:revision>
  <cp:lastPrinted>2015-09-20T23:02:57Z</cp:lastPrinted>
  <dcterms:created xsi:type="dcterms:W3CDTF">2010-10-17T19:58:05Z</dcterms:created>
  <dcterms:modified xsi:type="dcterms:W3CDTF">2022-12-13T20:00:24Z</dcterms:modified>
</cp:coreProperties>
</file>