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1352" r:id="rId2"/>
    <p:sldId id="1752" r:id="rId3"/>
    <p:sldId id="1772" r:id="rId4"/>
    <p:sldId id="1774" r:id="rId5"/>
    <p:sldId id="1775" r:id="rId6"/>
    <p:sldId id="1672" r:id="rId7"/>
    <p:sldId id="1666" r:id="rId8"/>
    <p:sldId id="1667" r:id="rId9"/>
    <p:sldId id="1668" r:id="rId10"/>
    <p:sldId id="1669" r:id="rId11"/>
    <p:sldId id="1675" r:id="rId12"/>
    <p:sldId id="1673" r:id="rId13"/>
    <p:sldId id="1671" r:id="rId14"/>
    <p:sldId id="1776" r:id="rId15"/>
    <p:sldId id="1679" r:id="rId16"/>
    <p:sldId id="1678" r:id="rId17"/>
    <p:sldId id="1680" r:id="rId18"/>
    <p:sldId id="1681" r:id="rId19"/>
    <p:sldId id="1682" r:id="rId20"/>
    <p:sldId id="1777" r:id="rId21"/>
    <p:sldId id="1790" r:id="rId22"/>
    <p:sldId id="1791" r:id="rId23"/>
    <p:sldId id="1793" r:id="rId24"/>
    <p:sldId id="1687" r:id="rId25"/>
    <p:sldId id="1686" r:id="rId26"/>
    <p:sldId id="1754" r:id="rId27"/>
    <p:sldId id="1688" r:id="rId28"/>
    <p:sldId id="1689" r:id="rId29"/>
    <p:sldId id="1690" r:id="rId30"/>
    <p:sldId id="1691" r:id="rId31"/>
    <p:sldId id="1758" r:id="rId32"/>
    <p:sldId id="1759" r:id="rId33"/>
    <p:sldId id="1700" r:id="rId34"/>
    <p:sldId id="1741" r:id="rId35"/>
    <p:sldId id="1742" r:id="rId36"/>
    <p:sldId id="1744" r:id="rId37"/>
    <p:sldId id="1696" r:id="rId38"/>
    <p:sldId id="1745" r:id="rId39"/>
    <p:sldId id="1747" r:id="rId40"/>
    <p:sldId id="1693" r:id="rId41"/>
    <p:sldId id="1751" r:id="rId42"/>
    <p:sldId id="1694" r:id="rId43"/>
    <p:sldId id="1750" r:id="rId44"/>
    <p:sldId id="1749" r:id="rId45"/>
    <p:sldId id="1695" r:id="rId46"/>
    <p:sldId id="1794" r:id="rId47"/>
    <p:sldId id="1697" r:id="rId48"/>
    <p:sldId id="1756" r:id="rId49"/>
    <p:sldId id="1699" r:id="rId50"/>
    <p:sldId id="1633" r:id="rId51"/>
  </p:sldIdLst>
  <p:sldSz cx="9144000" cy="5143500" type="screen16x9"/>
  <p:notesSz cx="914400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9A0000"/>
    <a:srgbClr val="3025FF"/>
    <a:srgbClr val="AD0000"/>
    <a:srgbClr val="96060B"/>
    <a:srgbClr val="CAC9CA"/>
    <a:srgbClr val="848384"/>
    <a:srgbClr val="353535"/>
    <a:srgbClr val="181818"/>
    <a:srgbClr val="E2FDBE"/>
    <a:srgbClr val="FEF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178" autoAdjust="0"/>
    <p:restoredTop sz="95101" autoAdjust="0"/>
  </p:normalViewPr>
  <p:slideViewPr>
    <p:cSldViewPr snapToGrid="0">
      <p:cViewPr varScale="1">
        <p:scale>
          <a:sx n="130" d="100"/>
          <a:sy n="130" d="100"/>
        </p:scale>
        <p:origin x="208" y="4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352" y="38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125" d="100"/>
          <a:sy n="125" d="100"/>
        </p:scale>
        <p:origin x="-3960" y="-11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69C4B-EC5A-BA4C-B83C-9270746811F3}" type="datetimeFigureOut">
              <a:rPr lang="en-US" smtClean="0"/>
              <a:pPr/>
              <a:t>1/28/23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ECE5B-4CC4-F446-93E7-1DC269D82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31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8D36DFA-3B2C-F743-90CA-9BD1CAE78F1A}" type="datetime1">
              <a:rPr lang="en-US"/>
              <a:pPr>
                <a:defRPr/>
              </a:pPr>
              <a:t>1/28/23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17EB13C-F963-D44E-AB67-20FAD2F50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18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Knowledge is stronger the soundness.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80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 reads RANDOM locations in proof π,  and checks look like  a*b=c.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188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generalizes to </a:t>
            </a:r>
            <a:r>
              <a:rPr lang="en-US" dirty="0" err="1"/>
              <a:t>multivariates</a:t>
            </a:r>
            <a:r>
              <a:rPr lang="en-US" dirty="0"/>
              <a:t>:   Schwartz-</a:t>
            </a:r>
            <a:r>
              <a:rPr lang="en-US" dirty="0" err="1"/>
              <a:t>Zipple</a:t>
            </a:r>
            <a:r>
              <a:rPr lang="en-US" dirty="0"/>
              <a:t>-</a:t>
            </a:r>
            <a:r>
              <a:rPr lang="en-US" dirty="0" err="1"/>
              <a:t>Demilo</a:t>
            </a:r>
            <a:r>
              <a:rPr lang="en-US" dirty="0"/>
              <a:t>-Lipton lemma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514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generalizes to </a:t>
            </a:r>
            <a:r>
              <a:rPr lang="en-US" dirty="0" err="1"/>
              <a:t>multivariates</a:t>
            </a:r>
            <a:r>
              <a:rPr lang="en-US" dirty="0"/>
              <a:t>:   Schwartz-</a:t>
            </a:r>
            <a:r>
              <a:rPr lang="en-US" dirty="0" err="1"/>
              <a:t>Zipple</a:t>
            </a:r>
            <a:r>
              <a:rPr lang="en-US" dirty="0"/>
              <a:t>-</a:t>
            </a:r>
            <a:r>
              <a:rPr lang="en-US" dirty="0" err="1"/>
              <a:t>Demilo</a:t>
            </a:r>
            <a:r>
              <a:rPr lang="en-US" dirty="0"/>
              <a:t>-Lipton lemma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90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Soundness:  if 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)(</m:t>
                    </m:r>
                    <m:sSup>
                      <m:sSupPr>
                        <m:ctrlPr>
                          <a:rPr lang="en-US" sz="1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sz="1200" dirty="0">
                    <a:latin typeface="+mn-lt"/>
                  </a:rPr>
                  <a:t>   then  f</a:t>
                </a:r>
                <a:r>
                  <a:rPr lang="en-US" sz="1200" baseline="0" dirty="0">
                    <a:latin typeface="+mn-lt"/>
                  </a:rPr>
                  <a:t> </a:t>
                </a:r>
                <a:r>
                  <a:rPr lang="en-US" sz="1200" baseline="0">
                    <a:latin typeface="+mn-lt"/>
                  </a:rPr>
                  <a:t>is indeed zero </a:t>
                </a:r>
                <a:r>
                  <a:rPr lang="en-US" sz="1200" baseline="0" dirty="0">
                    <a:latin typeface="+mn-lt"/>
                  </a:rPr>
                  <a:t>on H.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Soundness:  if  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𝑓(𝑋)=𝑞(𝑋)(</a:t>
                </a:r>
                <a:r>
                  <a:rPr lang="en-US" sz="1200" b="0" i="0" dirty="0">
                    <a:latin typeface="Cambria Math" panose="02040503050406030204" pitchFamily="18" charset="0"/>
                  </a:rPr>
                  <a:t>𝑋^𝑘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−1)</a:t>
                </a:r>
                <a:r>
                  <a:rPr lang="en-US" sz="1200" dirty="0">
                    <a:latin typeface="+mn-lt"/>
                  </a:rPr>
                  <a:t>   then  f</a:t>
                </a:r>
                <a:r>
                  <a:rPr lang="en-US" sz="1200" baseline="0" dirty="0">
                    <a:latin typeface="+mn-lt"/>
                  </a:rPr>
                  <a:t> </a:t>
                </a:r>
                <a:r>
                  <a:rPr lang="en-US" sz="1200" baseline="0">
                    <a:latin typeface="+mn-lt"/>
                  </a:rPr>
                  <a:t>is indeed zero </a:t>
                </a:r>
                <a:r>
                  <a:rPr lang="en-US" sz="1200" baseline="0" dirty="0">
                    <a:latin typeface="+mn-lt"/>
                  </a:rPr>
                  <a:t>on H.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617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R1CS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8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DFC8-652C-2A41-ABFD-B1F021817DFC}" type="datetime1">
              <a:rPr lang="en-US"/>
              <a:pPr>
                <a:defRPr/>
              </a:pPr>
              <a:t>1/28/23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E5B5C-DED7-1642-8D38-762AABC53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459348"/>
            <a:ext cx="9144000" cy="1321876"/>
          </a:xfrm>
          <a:prstGeom prst="rect">
            <a:avLst/>
          </a:prstGeom>
          <a:solidFill>
            <a:srgbClr val="5A159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8610"/>
            <a:ext cx="7772400" cy="6953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365125" y="1"/>
            <a:ext cx="8350251" cy="810599"/>
          </a:xfrm>
          <a:prstGeom prst="roundRect">
            <a:avLst/>
          </a:prstGeom>
          <a:noFill/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4763"/>
            <a:ext cx="9144000" cy="838200"/>
          </a:xfrm>
          <a:prstGeom prst="rect">
            <a:avLst/>
          </a:prstGeom>
          <a:solidFill>
            <a:srgbClr val="99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919"/>
            <a:ext cx="8229600" cy="623097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818430"/>
          </a:xfrm>
        </p:spPr>
        <p:txBody>
          <a:bodyPr/>
          <a:lstStyle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F94FB-DBAC-5A49-BBDE-DEB602A733FE}" type="datetime1">
              <a:rPr lang="en-US"/>
              <a:pPr>
                <a:defRPr/>
              </a:pPr>
              <a:t>1/28/23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4F64E-2EE5-7440-95DF-06B2C2E4B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793E1D0-547A-D244-A03A-F935803C2C43}" type="datetime1">
              <a:rPr lang="en-US"/>
              <a:pPr>
                <a:defRPr/>
              </a:pPr>
              <a:t>1/28/23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64D269-B643-834D-96C1-658E4275C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095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7" Type="http://schemas.openxmlformats.org/officeDocument/2006/relationships/image" Target="../media/image15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810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2.png"/><Relationship Id="rId3" Type="http://schemas.openxmlformats.org/officeDocument/2006/relationships/image" Target="../media/image21.png"/><Relationship Id="rId7" Type="http://schemas.openxmlformats.org/officeDocument/2006/relationships/image" Target="../media/image241.png"/><Relationship Id="rId12" Type="http://schemas.openxmlformats.org/officeDocument/2006/relationships/image" Target="../media/image320.png"/><Relationship Id="rId17" Type="http://schemas.openxmlformats.org/officeDocument/2006/relationships/image" Target="../media/image3.emf"/><Relationship Id="rId2" Type="http://schemas.openxmlformats.org/officeDocument/2006/relationships/image" Target="../media/image20.png"/><Relationship Id="rId16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11" Type="http://schemas.openxmlformats.org/officeDocument/2006/relationships/image" Target="../media/image321.png"/><Relationship Id="rId15" Type="http://schemas.openxmlformats.org/officeDocument/2006/relationships/image" Target="../media/image240.png"/><Relationship Id="rId10" Type="http://schemas.openxmlformats.org/officeDocument/2006/relationships/image" Target="../media/image300.png"/><Relationship Id="rId4" Type="http://schemas.openxmlformats.org/officeDocument/2006/relationships/image" Target="../media/image230.png"/><Relationship Id="rId9" Type="http://schemas.openxmlformats.org/officeDocument/2006/relationships/image" Target="../media/image29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hyperlink" Target="https://en.wikipedia.org/wiki/Schwartz%E2%80%93Zippel_lemma" TargetMode="Externa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1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13" Type="http://schemas.openxmlformats.org/officeDocument/2006/relationships/image" Target="../media/image221.png"/><Relationship Id="rId3" Type="http://schemas.openxmlformats.org/officeDocument/2006/relationships/image" Target="../media/image1210.png"/><Relationship Id="rId7" Type="http://schemas.openxmlformats.org/officeDocument/2006/relationships/image" Target="../media/image152.png"/><Relationship Id="rId12" Type="http://schemas.openxmlformats.org/officeDocument/2006/relationships/image" Target="../media/image5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0.png"/><Relationship Id="rId11" Type="http://schemas.openxmlformats.org/officeDocument/2006/relationships/image" Target="../media/image212.png"/><Relationship Id="rId5" Type="http://schemas.openxmlformats.org/officeDocument/2006/relationships/image" Target="../media/image1300.png"/><Relationship Id="rId10" Type="http://schemas.openxmlformats.org/officeDocument/2006/relationships/image" Target="../media/image193.png"/><Relationship Id="rId4" Type="http://schemas.openxmlformats.org/officeDocument/2006/relationships/image" Target="../media/image420.png"/><Relationship Id="rId9" Type="http://schemas.openxmlformats.org/officeDocument/2006/relationships/image" Target="../media/image480.png"/><Relationship Id="rId14" Type="http://schemas.openxmlformats.org/officeDocument/2006/relationships/image" Target="../media/image2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0.png"/><Relationship Id="rId3" Type="http://schemas.openxmlformats.org/officeDocument/2006/relationships/image" Target="../media/image590.png"/><Relationship Id="rId7" Type="http://schemas.openxmlformats.org/officeDocument/2006/relationships/image" Target="../media/image660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0.png"/><Relationship Id="rId11" Type="http://schemas.openxmlformats.org/officeDocument/2006/relationships/image" Target="../media/image73.png"/><Relationship Id="rId5" Type="http://schemas.openxmlformats.org/officeDocument/2006/relationships/image" Target="../media/image620.png"/><Relationship Id="rId10" Type="http://schemas.openxmlformats.org/officeDocument/2006/relationships/image" Target="../media/image72.png"/><Relationship Id="rId4" Type="http://schemas.openxmlformats.org/officeDocument/2006/relationships/image" Target="../media/image6100.png"/><Relationship Id="rId9" Type="http://schemas.openxmlformats.org/officeDocument/2006/relationships/image" Target="../media/image7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4.png"/><Relationship Id="rId7" Type="http://schemas.openxmlformats.org/officeDocument/2006/relationships/image" Target="../media/image17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0.png"/><Relationship Id="rId5" Type="http://schemas.openxmlformats.org/officeDocument/2006/relationships/image" Target="../media/image1500.png"/><Relationship Id="rId10" Type="http://schemas.openxmlformats.org/officeDocument/2006/relationships/image" Target="../media/image76.png"/><Relationship Id="rId4" Type="http://schemas.openxmlformats.org/officeDocument/2006/relationships/image" Target="../media/image142.png"/><Relationship Id="rId9" Type="http://schemas.openxmlformats.org/officeDocument/2006/relationships/image" Target="../media/image190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NUL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222.png"/><Relationship Id="rId7" Type="http://schemas.openxmlformats.org/officeDocument/2006/relationships/image" Target="../media/image170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0.png"/><Relationship Id="rId5" Type="http://schemas.openxmlformats.org/officeDocument/2006/relationships/image" Target="../media/image1500.png"/><Relationship Id="rId4" Type="http://schemas.openxmlformats.org/officeDocument/2006/relationships/image" Target="../media/image142.png"/><Relationship Id="rId9" Type="http://schemas.openxmlformats.org/officeDocument/2006/relationships/image" Target="../media/image190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880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88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610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13.png"/><Relationship Id="rId7" Type="http://schemas.openxmlformats.org/officeDocument/2006/relationships/image" Target="../media/image1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141.png"/><Relationship Id="rId10" Type="http://schemas.openxmlformats.org/officeDocument/2006/relationships/image" Target="../media/image130.png"/><Relationship Id="rId4" Type="http://schemas.openxmlformats.org/officeDocument/2006/relationships/image" Target="../media/image58.png"/><Relationship Id="rId9" Type="http://schemas.openxmlformats.org/officeDocument/2006/relationships/image" Target="../media/image1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570" y="1765005"/>
            <a:ext cx="8502354" cy="999460"/>
          </a:xfrm>
        </p:spPr>
        <p:txBody>
          <a:bodyPr>
            <a:noAutofit/>
          </a:bodyPr>
          <a:lstStyle/>
          <a:p>
            <a:pPr>
              <a:lnSpc>
                <a:spcPts val="5040"/>
              </a:lnSpc>
              <a:spcBef>
                <a:spcPts val="0"/>
              </a:spcBef>
            </a:pPr>
            <a:r>
              <a:rPr lang="en-US" sz="4800" dirty="0"/>
              <a:t>Building a SNARK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1F1188-11C7-D44B-B40B-6A3A04244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399" y="84621"/>
            <a:ext cx="1223505" cy="12235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EC6456-65FF-AE4F-BF1C-E2E0C33D64E8}"/>
              </a:ext>
            </a:extLst>
          </p:cNvPr>
          <p:cNvSpPr txBox="1"/>
          <p:nvPr/>
        </p:nvSpPr>
        <p:spPr>
          <a:xfrm>
            <a:off x="3444768" y="234708"/>
            <a:ext cx="248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CS251 Fall 2022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182417-0D84-1647-8BC9-3591C6CAE862}"/>
              </a:ext>
            </a:extLst>
          </p:cNvPr>
          <p:cNvSpPr txBox="1"/>
          <p:nvPr/>
        </p:nvSpPr>
        <p:spPr>
          <a:xfrm>
            <a:off x="3306539" y="719965"/>
            <a:ext cx="2756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(cs251.stanford.edu)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95BE49-D5B5-6345-A235-211F5413DB85}"/>
              </a:ext>
            </a:extLst>
          </p:cNvPr>
          <p:cNvSpPr txBox="1"/>
          <p:nvPr/>
        </p:nvSpPr>
        <p:spPr>
          <a:xfrm>
            <a:off x="3677364" y="3086230"/>
            <a:ext cx="1789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latin typeface="+mn-lt"/>
              </a:rPr>
              <a:t>Dan Boneh</a:t>
            </a:r>
          </a:p>
        </p:txBody>
      </p:sp>
    </p:spTree>
    <p:extLst>
      <p:ext uri="{BB962C8B-B14F-4D97-AF65-F5344CB8AC3E}">
        <p14:creationId xmlns:p14="http://schemas.microsoft.com/office/powerpoint/2010/main" val="1566261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00D82-E715-7D41-A954-45235E6E3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Making the proof non-interactive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8DDB1F-E866-3F41-8C56-B2F6163817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966230"/>
                <a:ext cx="8569842" cy="115227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u="sng" dirty="0"/>
                  <a:t>Fiat-Shamir transform</a:t>
                </a:r>
                <a:r>
                  <a:rPr lang="en-US" b="1" dirty="0"/>
                  <a:t>:  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⇾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b="1" dirty="0"/>
                  <a:t>  </a:t>
                </a:r>
                <a:r>
                  <a:rPr lang="en-US" dirty="0"/>
                  <a:t>a cryptographic hash function</a:t>
                </a:r>
              </a:p>
              <a:p>
                <a:pPr>
                  <a:spcBef>
                    <a:spcPts val="1776"/>
                  </a:spcBef>
                </a:pPr>
                <a:r>
                  <a:rPr lang="en-US" dirty="0"/>
                  <a:t>idea:  prover generates random bits on its own (!)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8DDB1F-E866-3F41-8C56-B2F6163817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66230"/>
                <a:ext cx="8569842" cy="1152273"/>
              </a:xfrm>
              <a:blipFill>
                <a:blip r:embed="rId2"/>
                <a:stretch>
                  <a:fillRect l="-1185" t="-4348"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1C59F39A-2303-224D-AFA6-A99B50696775}"/>
              </a:ext>
            </a:extLst>
          </p:cNvPr>
          <p:cNvGrpSpPr/>
          <p:nvPr/>
        </p:nvGrpSpPr>
        <p:grpSpPr>
          <a:xfrm>
            <a:off x="2971800" y="3488767"/>
            <a:ext cx="3200400" cy="923330"/>
            <a:chOff x="2971800" y="4009770"/>
            <a:chExt cx="3200400" cy="923330"/>
          </a:xfrm>
        </p:grpSpPr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D1B5044D-E180-1449-A8B9-4D3783B6B91D}"/>
                </a:ext>
              </a:extLst>
            </p:cNvPr>
            <p:cNvCxnSpPr/>
            <p:nvPr/>
          </p:nvCxnSpPr>
          <p:spPr>
            <a:xfrm>
              <a:off x="2971800" y="4429454"/>
              <a:ext cx="32004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5D887516-0057-5E48-A110-C82F6B52C52B}"/>
                    </a:ext>
                  </a:extLst>
                </p:cNvPr>
                <p:cNvSpPr txBox="1"/>
                <p:nvPr/>
              </p:nvSpPr>
              <p:spPr>
                <a:xfrm>
                  <a:off x="3455411" y="4009770"/>
                  <a:ext cx="2328073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a14:m>
                  <a:r>
                    <a:rPr lang="en-US" dirty="0">
                      <a:latin typeface="+mn-lt"/>
                    </a:rPr>
                    <a:t> = (msg1, msg2)</a:t>
                  </a:r>
                </a:p>
                <a:p>
                  <a:pPr algn="ctr">
                    <a:spcBef>
                      <a:spcPts val="1200"/>
                    </a:spcBef>
                  </a:pP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 = O(</a:t>
                  </a:r>
                  <a14:m>
                    <m:oMath xmlns:m="http://schemas.openxmlformats.org/officeDocument/2006/math"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i="1" dirty="0" err="1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 dirty="0" err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|) </m:t>
                      </m:r>
                    </m:oMath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5D887516-0057-5E48-A110-C82F6B52C5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5411" y="4009770"/>
                  <a:ext cx="2328073" cy="923330"/>
                </a:xfrm>
                <a:prstGeom prst="rect">
                  <a:avLst/>
                </a:prstGeom>
                <a:blipFill>
                  <a:blip r:embed="rId5"/>
                  <a:stretch>
                    <a:fillRect t="-4054" r="-3261" b="-108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2270C5E-4D0B-024E-A069-8D8DA15989CA}"/>
                  </a:ext>
                </a:extLst>
              </p:cNvPr>
              <p:cNvSpPr txBox="1"/>
              <p:nvPr/>
            </p:nvSpPr>
            <p:spPr>
              <a:xfrm>
                <a:off x="6287823" y="3488767"/>
                <a:ext cx="2214068" cy="984885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r ⇽ H(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>
                    <a:latin typeface="+mn-lt"/>
                  </a:rPr>
                  <a:t>, msg1)</a:t>
                </a:r>
              </a:p>
              <a:p>
                <a:pPr algn="l">
                  <a:spcBef>
                    <a:spcPts val="1200"/>
                  </a:spcBef>
                </a:pPr>
                <a:r>
                  <a:rPr lang="en-US" dirty="0">
                    <a:latin typeface="+mn-lt"/>
                  </a:rPr>
                  <a:t>accept or reject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2270C5E-4D0B-024E-A069-8D8DA15989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7823" y="3488767"/>
                <a:ext cx="2214068" cy="984885"/>
              </a:xfrm>
              <a:prstGeom prst="rect">
                <a:avLst/>
              </a:prstGeom>
              <a:blipFill>
                <a:blip r:embed="rId6"/>
                <a:stretch>
                  <a:fillRect l="-3955" t="-5063" b="-11392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0354DCEC-41BE-134E-8358-F44D3DA569FB}"/>
              </a:ext>
            </a:extLst>
          </p:cNvPr>
          <p:cNvSpPr/>
          <p:nvPr/>
        </p:nvSpPr>
        <p:spPr>
          <a:xfrm>
            <a:off x="202019" y="2093279"/>
            <a:ext cx="8708065" cy="244683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4693B58-9821-06DD-FC49-5DF3C9683DE8}"/>
              </a:ext>
            </a:extLst>
          </p:cNvPr>
          <p:cNvGrpSpPr/>
          <p:nvPr/>
        </p:nvGrpSpPr>
        <p:grpSpPr>
          <a:xfrm>
            <a:off x="457200" y="2839041"/>
            <a:ext cx="2451890" cy="1526615"/>
            <a:chOff x="457200" y="2839041"/>
            <a:chExt cx="2451890" cy="152661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4F1560D-1133-3A41-8201-51627792F997}"/>
                </a:ext>
              </a:extLst>
            </p:cNvPr>
            <p:cNvGrpSpPr/>
            <p:nvPr/>
          </p:nvGrpSpPr>
          <p:grpSpPr>
            <a:xfrm>
              <a:off x="637168" y="2839041"/>
              <a:ext cx="2071401" cy="1473750"/>
              <a:chOff x="573370" y="2839041"/>
              <a:chExt cx="2071401" cy="147375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TextBox 3">
                    <a:extLst>
                      <a:ext uri="{FF2B5EF4-FFF2-40B4-BE49-F238E27FC236}">
                        <a16:creationId xmlns:a16="http://schemas.microsoft.com/office/drawing/2014/main" id="{5F02088A-186E-0A4E-A087-E76E090B1CC4}"/>
                      </a:ext>
                    </a:extLst>
                  </p:cNvPr>
                  <p:cNvSpPr txBox="1"/>
                  <p:nvPr/>
                </p:nvSpPr>
                <p:spPr>
                  <a:xfrm>
                    <a:off x="573370" y="3313396"/>
                    <a:ext cx="2071401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latin typeface="+mn-lt"/>
                      </a:rPr>
                      <a:t>r ⇽ H(</a:t>
                    </a:r>
                    <a14:m>
                      <m:oMath xmlns:m="http://schemas.openxmlformats.org/officeDocument/2006/math">
                        <m:r>
                          <a:rPr lang="en-US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a14:m>
                    <a:r>
                      <a:rPr lang="en-US" dirty="0">
                        <a:latin typeface="+mn-lt"/>
                      </a:rPr>
                      <a:t>, msg1)</a:t>
                    </a:r>
                  </a:p>
                </p:txBody>
              </p:sp>
            </mc:Choice>
            <mc:Fallback xmlns="">
              <p:sp>
                <p:nvSpPr>
                  <p:cNvPr id="4" name="TextBox 3">
                    <a:extLst>
                      <a:ext uri="{FF2B5EF4-FFF2-40B4-BE49-F238E27FC236}">
                        <a16:creationId xmlns:a16="http://schemas.microsoft.com/office/drawing/2014/main" id="{5F02088A-186E-0A4E-A087-E76E090B1CC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3370" y="3313396"/>
                    <a:ext cx="2071401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4878" t="-13514" r="-3659" b="-2702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313AD76-A275-2349-8A8C-99C76814DC49}"/>
                  </a:ext>
                </a:extLst>
              </p:cNvPr>
              <p:cNvSpPr txBox="1"/>
              <p:nvPr/>
            </p:nvSpPr>
            <p:spPr>
              <a:xfrm>
                <a:off x="594529" y="2839041"/>
                <a:ext cx="20290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generate msg1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E7AE2F7-25A2-6F46-A2B6-0EF8259B4263}"/>
                  </a:ext>
                </a:extLst>
              </p:cNvPr>
              <p:cNvSpPr txBox="1"/>
              <p:nvPr/>
            </p:nvSpPr>
            <p:spPr>
              <a:xfrm>
                <a:off x="594529" y="3851126"/>
                <a:ext cx="20290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generate msg2</a:t>
                </a:r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611FBB3-4D08-FA4C-965F-34B025CDBD90}"/>
                </a:ext>
              </a:extLst>
            </p:cNvPr>
            <p:cNvSpPr/>
            <p:nvPr/>
          </p:nvSpPr>
          <p:spPr>
            <a:xfrm>
              <a:off x="457200" y="2874493"/>
              <a:ext cx="2451890" cy="1491163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734D96F-A5EA-0344-804F-0934E310EE5E}"/>
              </a:ext>
            </a:extLst>
          </p:cNvPr>
          <p:cNvSpPr txBox="1"/>
          <p:nvPr/>
        </p:nvSpPr>
        <p:spPr>
          <a:xfrm>
            <a:off x="138723" y="4653628"/>
            <a:ext cx="8963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Fiat-Shamir:   certain secure interactive protocols   ⟹   non-interactive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1D13BB-262F-444E-8700-7827C79E4D46}"/>
              </a:ext>
            </a:extLst>
          </p:cNvPr>
          <p:cNvSpPr/>
          <p:nvPr/>
        </p:nvSpPr>
        <p:spPr>
          <a:xfrm>
            <a:off x="3420706" y="4033157"/>
            <a:ext cx="2362778" cy="37894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D07129F-56BB-F5A8-D66A-C2CA3CE30488}"/>
                  </a:ext>
                </a:extLst>
              </p:cNvPr>
              <p:cNvSpPr txBox="1"/>
              <p:nvPr/>
            </p:nvSpPr>
            <p:spPr>
              <a:xfrm>
                <a:off x="666428" y="2186229"/>
                <a:ext cx="27775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u="sng" dirty="0">
                    <a:solidFill>
                      <a:schemeClr val="tx1"/>
                    </a:solidFill>
                    <a:latin typeface="+mn-lt"/>
                  </a:rPr>
                  <a:t>Prover P(</a:t>
                </a:r>
                <a:r>
                  <a:rPr lang="en-US" i="1" u="sng" dirty="0">
                    <a:latin typeface="+mn-lt"/>
                  </a:rPr>
                  <a:t>pp</a:t>
                </a:r>
                <a:r>
                  <a:rPr lang="en-US" sz="2800" u="sng" dirty="0">
                    <a:solidFill>
                      <a:schemeClr val="tx1"/>
                    </a:solidFill>
                    <a:latin typeface="+mn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u="sng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u="sng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1" i="1" u="sng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2800" u="sng" dirty="0">
                    <a:solidFill>
                      <a:schemeClr val="tx1"/>
                    </a:solidFill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D07129F-56BB-F5A8-D66A-C2CA3CE304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428" y="2186229"/>
                <a:ext cx="2777555" cy="523220"/>
              </a:xfrm>
              <a:prstGeom prst="rect">
                <a:avLst/>
              </a:prstGeom>
              <a:blipFill>
                <a:blip r:embed="rId8"/>
                <a:stretch>
                  <a:fillRect l="-4545" t="-11905" r="-1364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3FA757E-A224-CC0B-BDAA-86017ED59EA4}"/>
                  </a:ext>
                </a:extLst>
              </p:cNvPr>
              <p:cNvSpPr txBox="1"/>
              <p:nvPr/>
            </p:nvSpPr>
            <p:spPr>
              <a:xfrm>
                <a:off x="6259067" y="2186229"/>
                <a:ext cx="24270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u="sng" dirty="0">
                    <a:solidFill>
                      <a:schemeClr val="tx1"/>
                    </a:solidFill>
                    <a:latin typeface="+mn-lt"/>
                  </a:rPr>
                  <a:t>Verifier V(</a:t>
                </a:r>
                <a:r>
                  <a:rPr lang="en-US" i="1" u="sng" dirty="0" err="1">
                    <a:latin typeface="+mn-lt"/>
                  </a:rPr>
                  <a:t>vp</a:t>
                </a:r>
                <a:r>
                  <a:rPr lang="en-US" sz="2800" u="sng" dirty="0">
                    <a:solidFill>
                      <a:schemeClr val="tx1"/>
                    </a:solidFill>
                    <a:latin typeface="+mn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u="sng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800" u="sng" dirty="0">
                    <a:solidFill>
                      <a:schemeClr val="tx1"/>
                    </a:solidFill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3FA757E-A224-CC0B-BDAA-86017ED59E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9067" y="2186229"/>
                <a:ext cx="2427011" cy="523220"/>
              </a:xfrm>
              <a:prstGeom prst="rect">
                <a:avLst/>
              </a:prstGeom>
              <a:blipFill>
                <a:blip r:embed="rId9"/>
                <a:stretch>
                  <a:fillRect l="-5208" t="-11905" r="-4687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72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39439-844C-9D44-8CAC-BC2EF463F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Why is this an argument of knowledge?   </a:t>
            </a:r>
            <a:r>
              <a:rPr lang="en-US" sz="1600" dirty="0"/>
              <a:t>(can skip)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51C1E8-A4A2-C941-9C57-A7A2B26D62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8976" y="1075232"/>
                <a:ext cx="8686801" cy="394334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Let’s build an extractor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000" dirty="0"/>
                  <a:t> for the interactive protocol:</a:t>
                </a:r>
              </a:p>
              <a:p>
                <a:r>
                  <a:rPr lang="en-US" sz="2000" dirty="0"/>
                  <a:t>After prover commits to Merkle root of proof</a:t>
                </a:r>
              </a:p>
              <a:p>
                <a:pPr marL="0" indent="0">
                  <a:buNone/>
                </a:pPr>
                <a:r>
                  <a:rPr lang="en-US" sz="2000" dirty="0"/>
                  <a:t>		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000" dirty="0"/>
                  <a:t> asks prover to open many batches of 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)  </m:t>
                    </m:r>
                  </m:oMath>
                </a14:m>
                <a:r>
                  <a:rPr lang="en-US" sz="2000" dirty="0"/>
                  <a:t>positions of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000" dirty="0"/>
                  <a:t> </a:t>
                </a:r>
                <a:br>
                  <a:rPr lang="en-US" sz="2000" dirty="0"/>
                </a:br>
                <a:r>
                  <a:rPr lang="en-US" sz="2000" dirty="0"/>
                  <a:t>		(by rewinding prover)</a:t>
                </a:r>
              </a:p>
              <a:p>
                <a:pPr>
                  <a:spcBef>
                    <a:spcPts val="1224"/>
                  </a:spcBef>
                </a:pP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000" dirty="0"/>
                  <a:t> fails to extract cell #j of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000" dirty="0"/>
                  <a:t>  if </a:t>
                </a:r>
              </a:p>
              <a:p>
                <a:pPr marL="457200" lvl="1" indent="0">
                  <a:buNone/>
                </a:pPr>
                <a:r>
                  <a:rPr lang="en-US" sz="2000" dirty="0"/>
                  <a:t>(1)	prover produces a false Merkle proofs  (efficient prover cannot), or</a:t>
                </a:r>
              </a:p>
              <a:p>
                <a:pPr marL="457200" lvl="1" indent="0">
                  <a:buNone/>
                </a:pPr>
                <a:r>
                  <a:rPr lang="en-US" sz="2000" dirty="0"/>
                  <a:t>(2)   prover fails (i.e., verifier rejects) whenever j is in batch to open:</a:t>
                </a:r>
              </a:p>
              <a:p>
                <a:pPr marL="0" indent="0">
                  <a:buNone/>
                </a:pPr>
                <a:r>
                  <a:rPr lang="en-US" sz="2000" dirty="0"/>
                  <a:t>				Pr[prover fails]   ≥   Pr[ j in batch ]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  1 – 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1−1/|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000" dirty="0"/>
                  <a:t>)</a:t>
                </a:r>
                <a14:m>
                  <m:oMath xmlns:m="http://schemas.openxmlformats.org/officeDocument/2006/math">
                    <m:r>
                      <a:rPr lang="en-US" sz="2000" i="1" baseline="30000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i="0" dirty="0">
                    <a:latin typeface="+mj-lt"/>
                  </a:rPr>
                  <a:t> .</a:t>
                </a:r>
                <a:endParaRPr lang="en-US" sz="2000" i="0" baseline="300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+mj-lt"/>
                  </a:rPr>
                  <a:t>		so:   this cannot happen if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  is sufficiently large</a:t>
                </a:r>
              </a:p>
              <a:p>
                <a:pPr marL="0" indent="0">
                  <a:spcBef>
                    <a:spcPts val="1224"/>
                  </a:spcBef>
                  <a:buNone/>
                </a:pPr>
                <a:r>
                  <a:rPr lang="en-US" sz="2000" dirty="0"/>
                  <a:t>⇒ 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000" dirty="0"/>
                  <a:t>  extracts entire proof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000" dirty="0"/>
                  <a:t>.       Once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000" dirty="0"/>
                  <a:t>  is known,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can obtain 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2000" dirty="0"/>
                  <a:t>  from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51C1E8-A4A2-C941-9C57-A7A2B26D62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8976" y="1075232"/>
                <a:ext cx="8686801" cy="3943349"/>
              </a:xfrm>
              <a:blipFill>
                <a:blip r:embed="rId2"/>
                <a:stretch>
                  <a:fillRect l="-584" t="-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640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AB945-D2CF-9943-A60D-122CBA761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Are we done?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03556F-7234-C04B-9A6C-276EA352D7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Simple transparent SNARK from the PCP theorem</a:t>
                </a:r>
              </a:p>
              <a:p>
                <a:r>
                  <a:rPr lang="en-US" dirty="0"/>
                  <a:t>Use Fiat-Shamir transform to make non-interactive</a:t>
                </a:r>
              </a:p>
              <a:p>
                <a:r>
                  <a:rPr lang="en-US" dirty="0"/>
                  <a:t>We will apply Fiat-Shamir in many other settings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bad news:   an impractical SNARK --- Prover time too high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Better SNARKs:      Goal:  Time(Prover) =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</m:oMath>
                </a14:m>
                <a:r>
                  <a:rPr lang="en-US" dirty="0"/>
                  <a:t>(|C|)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03556F-7234-C04B-9A6C-276EA352D7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1A3226C-5D2B-CF4D-8378-B2A8390200C9}"/>
              </a:ext>
            </a:extLst>
          </p:cNvPr>
          <p:cNvSpPr/>
          <p:nvPr/>
        </p:nvSpPr>
        <p:spPr>
          <a:xfrm>
            <a:off x="233916" y="2860157"/>
            <a:ext cx="8676167" cy="156298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89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3EB2D0A9-6EA9-4143-A1ED-BEFA6984EB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07E7C12-BC83-684B-B676-5E24FEE5D2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Building an efficient SNARK</a:t>
            </a:r>
          </a:p>
        </p:txBody>
      </p:sp>
    </p:spTree>
    <p:extLst>
      <p:ext uri="{BB962C8B-B14F-4D97-AF65-F5344CB8AC3E}">
        <p14:creationId xmlns:p14="http://schemas.microsoft.com/office/powerpoint/2010/main" val="2248480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15F94-F2FA-A849-A008-D0FFF62DE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General paradigm:  two steps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2F5E0A-0FB7-6F48-9388-AE276A9C08F9}"/>
              </a:ext>
            </a:extLst>
          </p:cNvPr>
          <p:cNvSpPr txBox="1"/>
          <p:nvPr/>
        </p:nvSpPr>
        <p:spPr>
          <a:xfrm>
            <a:off x="1004284" y="3269277"/>
            <a:ext cx="2553904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A polynomial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interactive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oracle proof (PIOP)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6432DF-5C1A-9048-BF5E-C2D590A52C06}"/>
              </a:ext>
            </a:extLst>
          </p:cNvPr>
          <p:cNvSpPr txBox="1"/>
          <p:nvPr/>
        </p:nvSpPr>
        <p:spPr>
          <a:xfrm>
            <a:off x="1083632" y="1335974"/>
            <a:ext cx="2395206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A polynomial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commitment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scheme</a:t>
            </a:r>
          </a:p>
        </p:txBody>
      </p:sp>
      <p:pic>
        <p:nvPicPr>
          <p:cNvPr id="1028" name="Picture 4" descr="blender clipart - Clip Art Library">
            <a:extLst>
              <a:ext uri="{FF2B5EF4-FFF2-40B4-BE49-F238E27FC236}">
                <a16:creationId xmlns:a16="http://schemas.microsoft.com/office/drawing/2014/main" id="{E677520B-2F79-2341-B985-5B6F6DE48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915" y="2326799"/>
            <a:ext cx="548176" cy="9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4E534B3-8F8B-FA4B-8196-27E74083FFED}"/>
              </a:ext>
            </a:extLst>
          </p:cNvPr>
          <p:cNvSpPr txBox="1"/>
          <p:nvPr/>
        </p:nvSpPr>
        <p:spPr>
          <a:xfrm>
            <a:off x="6327031" y="2382539"/>
            <a:ext cx="207249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SNARK for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general circuits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5B44B9-84BF-847F-D738-8E89F4B0C495}"/>
              </a:ext>
            </a:extLst>
          </p:cNvPr>
          <p:cNvSpPr txBox="1"/>
          <p:nvPr/>
        </p:nvSpPr>
        <p:spPr>
          <a:xfrm>
            <a:off x="457200" y="1705305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(1)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3D4331-FD99-6848-2F5E-8F02E64BC3D0}"/>
              </a:ext>
            </a:extLst>
          </p:cNvPr>
          <p:cNvSpPr txBox="1"/>
          <p:nvPr/>
        </p:nvSpPr>
        <p:spPr>
          <a:xfrm>
            <a:off x="424697" y="3411605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(2)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83739DA2-84A9-5325-73CA-DFE5ADBF72E6}"/>
              </a:ext>
            </a:extLst>
          </p:cNvPr>
          <p:cNvSpPr/>
          <p:nvPr/>
        </p:nvSpPr>
        <p:spPr>
          <a:xfrm>
            <a:off x="5216201" y="2662425"/>
            <a:ext cx="1012722" cy="27122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7F61857A-BBD7-FEDA-4347-23BD16BF1A80}"/>
              </a:ext>
            </a:extLst>
          </p:cNvPr>
          <p:cNvSpPr/>
          <p:nvPr/>
        </p:nvSpPr>
        <p:spPr>
          <a:xfrm rot="1496730">
            <a:off x="3441893" y="2044910"/>
            <a:ext cx="1098745" cy="31850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9253D9AA-3F48-3978-DF44-57460572A971}"/>
              </a:ext>
            </a:extLst>
          </p:cNvPr>
          <p:cNvSpPr/>
          <p:nvPr/>
        </p:nvSpPr>
        <p:spPr>
          <a:xfrm rot="19612882">
            <a:off x="3434079" y="3207939"/>
            <a:ext cx="1098745" cy="31850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DF820AAA-0819-4D9B-CBEB-6B7B548FFE43}"/>
              </a:ext>
            </a:extLst>
          </p:cNvPr>
          <p:cNvSpPr/>
          <p:nvPr/>
        </p:nvSpPr>
        <p:spPr>
          <a:xfrm>
            <a:off x="4198347" y="4183122"/>
            <a:ext cx="4257368" cy="623098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Let’s explain each concept 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1F1132-D9E4-907A-6A59-EC6E0B9F9340}"/>
              </a:ext>
            </a:extLst>
          </p:cNvPr>
          <p:cNvSpPr txBox="1"/>
          <p:nvPr/>
        </p:nvSpPr>
        <p:spPr>
          <a:xfrm>
            <a:off x="1038068" y="4469606"/>
            <a:ext cx="25278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(info. theoretic object)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23D8A7-0348-013B-7088-EBABF5A4BDEC}"/>
              </a:ext>
            </a:extLst>
          </p:cNvPr>
          <p:cNvSpPr txBox="1"/>
          <p:nvPr/>
        </p:nvSpPr>
        <p:spPr>
          <a:xfrm>
            <a:off x="1097059" y="2518968"/>
            <a:ext cx="24869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(cryptographic object)</a:t>
            </a:r>
          </a:p>
        </p:txBody>
      </p:sp>
    </p:spTree>
    <p:extLst>
      <p:ext uri="{BB962C8B-B14F-4D97-AF65-F5344CB8AC3E}">
        <p14:creationId xmlns:p14="http://schemas.microsoft.com/office/powerpoint/2010/main" val="306488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  <p:bldP spid="8" grpId="0" animBg="1"/>
      <p:bldP spid="15" grpId="0" animBg="1"/>
      <p:bldP spid="17" grpId="0" animBg="1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0BADC-2DA1-8A45-A55A-E4CB9F731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Recall:  commitments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2010AE-AF3F-9B4E-8EE0-5E9B131B97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Two algorithms:</a:t>
                </a:r>
              </a:p>
              <a:p>
                <a:pPr>
                  <a:spcBef>
                    <a:spcPts val="1776"/>
                  </a:spcBef>
                </a:pPr>
                <a:r>
                  <a:rPr lang="en-US" i="1" dirty="0"/>
                  <a:t>commit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) ⇾ </a:t>
                </a:r>
                <a:r>
                  <a:rPr lang="en-US" b="1" i="1" dirty="0"/>
                  <a:t>com</a:t>
                </a:r>
                <a:r>
                  <a:rPr lang="en-US" dirty="0"/>
                  <a:t>		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000" dirty="0"/>
                  <a:t> chose at random)</a:t>
                </a:r>
                <a:endParaRPr lang="en-US" sz="2000" b="1" i="1" dirty="0"/>
              </a:p>
              <a:p>
                <a:pPr>
                  <a:spcBef>
                    <a:spcPts val="1776"/>
                  </a:spcBef>
                </a:pPr>
                <a:r>
                  <a:rPr lang="en-US" i="1" dirty="0"/>
                  <a:t>verify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, </a:t>
                </a:r>
                <a:r>
                  <a:rPr lang="en-US" b="1" i="1" dirty="0"/>
                  <a:t>com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) ⇾ accept or reject</a:t>
                </a:r>
              </a:p>
              <a:p>
                <a:pPr marL="0" indent="0">
                  <a:spcBef>
                    <a:spcPts val="2976"/>
                  </a:spcBef>
                  <a:buNone/>
                </a:pPr>
                <a:r>
                  <a:rPr lang="en-US" dirty="0"/>
                  <a:t>Properties:</a:t>
                </a:r>
              </a:p>
              <a:p>
                <a:pPr>
                  <a:spcBef>
                    <a:spcPts val="1776"/>
                  </a:spcBef>
                </a:pPr>
                <a:r>
                  <a:rPr lang="en-US" b="1" dirty="0"/>
                  <a:t>binding</a:t>
                </a:r>
                <a:r>
                  <a:rPr lang="en-US" dirty="0"/>
                  <a:t>: cannot produce two valid openings for </a:t>
                </a:r>
                <a:r>
                  <a:rPr lang="en-US" b="1" i="1" dirty="0"/>
                  <a:t>com</a:t>
                </a:r>
                <a:endParaRPr lang="en-US" dirty="0"/>
              </a:p>
              <a:p>
                <a:pPr>
                  <a:spcBef>
                    <a:spcPts val="1776"/>
                  </a:spcBef>
                </a:pPr>
                <a:r>
                  <a:rPr lang="en-US" b="1" dirty="0"/>
                  <a:t>hiding</a:t>
                </a:r>
                <a:r>
                  <a:rPr lang="en-US" dirty="0"/>
                  <a:t>: </a:t>
                </a:r>
                <a:r>
                  <a:rPr lang="en-US" b="1" i="1" dirty="0"/>
                  <a:t>com</a:t>
                </a:r>
                <a:r>
                  <a:rPr lang="en-US" dirty="0"/>
                  <a:t> reveals nothing about committed data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2010AE-AF3F-9B4E-8EE0-5E9B131B97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9170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CDB10-3C5B-4940-94B1-86DA4BBBD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(1) Polynomial commitment schemes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A8D602-F264-7344-BE3F-A0BFEBC8C3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028700"/>
                <a:ext cx="8539843" cy="4114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Notation: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Fix a finite field: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0,1,…,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  all polynomials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of degree ≤ d. 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A8D602-F264-7344-BE3F-A0BFEBC8C3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028700"/>
                <a:ext cx="8539843" cy="4114800"/>
              </a:xfrm>
              <a:blipFill>
                <a:blip r:embed="rId2"/>
                <a:stretch>
                  <a:fillRect l="-1189" t="-1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5622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CDB10-3C5B-4940-94B1-86DA4BBBD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(1) Polynomial commitment schemes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A8D602-F264-7344-BE3F-A0BFEBC8C3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4161" y="954269"/>
                <a:ext cx="8784775" cy="4114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i="1" u="sng" dirty="0"/>
                  <a:t>setup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) ⇾ </a:t>
                </a:r>
                <a:r>
                  <a:rPr lang="en-US" i="1" dirty="0"/>
                  <a:t>pp</a:t>
                </a:r>
                <a:r>
                  <a:rPr lang="en-US" dirty="0"/>
                  <a:t>,      public parameters for polynomials of degree ≤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/>
              </a:p>
              <a:p>
                <a:pPr>
                  <a:spcBef>
                    <a:spcPts val="1776"/>
                  </a:spcBef>
                </a:pPr>
                <a:r>
                  <a:rPr lang="en-US" i="1" u="sng" dirty="0"/>
                  <a:t>commit</a:t>
                </a:r>
                <a:r>
                  <a:rPr lang="en-US" dirty="0"/>
                  <a:t>(</a:t>
                </a:r>
                <a:r>
                  <a:rPr lang="en-US" i="1" dirty="0"/>
                  <a:t>pp</a:t>
                </a:r>
                <a:r>
                  <a:rPr lang="en-US" dirty="0"/>
                  <a:t>, f,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) ⇾ </a:t>
                </a:r>
                <a:r>
                  <a:rPr lang="en-US" b="1" i="1" dirty="0" err="1"/>
                  <a:t>com</a:t>
                </a:r>
                <a:r>
                  <a:rPr lang="en-US" b="1" i="1" baseline="-25000" dirty="0" err="1"/>
                  <a:t>f</a:t>
                </a:r>
                <a:r>
                  <a:rPr lang="en-US" dirty="0"/>
                  <a:t>        commitment to f ∈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b="1" i="1" baseline="-25000" dirty="0"/>
              </a:p>
              <a:p>
                <a:pPr>
                  <a:spcBef>
                    <a:spcPts val="1776"/>
                  </a:spcBef>
                </a:pPr>
                <a:r>
                  <a:rPr lang="en-US" i="1" u="sng" dirty="0"/>
                  <a:t>eval</a:t>
                </a:r>
                <a:r>
                  <a:rPr lang="en-US" dirty="0"/>
                  <a:t>:    goal:   for a given </a:t>
                </a:r>
                <a:r>
                  <a:rPr lang="en-US" b="1" i="1" dirty="0" err="1"/>
                  <a:t>com</a:t>
                </a:r>
                <a:r>
                  <a:rPr lang="en-US" b="1" i="1" baseline="-25000" dirty="0" err="1"/>
                  <a:t>f</a:t>
                </a:r>
                <a:r>
                  <a:rPr lang="en-US" b="1" i="1" baseline="-25000" dirty="0"/>
                  <a:t> </a:t>
                </a:r>
                <a:r>
                  <a:rPr lang="en-US" baseline="-25000" dirty="0"/>
                  <a:t> </a:t>
                </a:r>
                <a:r>
                  <a:rPr lang="en-US" dirty="0"/>
                  <a:t> and  x, y 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,  prove that  f(x) = y.</a:t>
                </a:r>
              </a:p>
              <a:p>
                <a:pPr marL="0" indent="0">
                  <a:lnSpc>
                    <a:spcPct val="160000"/>
                  </a:lnSpc>
                  <a:spcBef>
                    <a:spcPts val="1176"/>
                  </a:spcBef>
                  <a:buNone/>
                  <a:tabLst>
                    <a:tab pos="385763" algn="l"/>
                    <a:tab pos="674688" algn="l"/>
                  </a:tabLst>
                </a:pPr>
                <a:r>
                  <a:rPr lang="en-US" dirty="0"/>
                  <a:t>	Formally:   </a:t>
                </a:r>
                <a:r>
                  <a:rPr lang="en-US" i="1" dirty="0"/>
                  <a:t>eval</a:t>
                </a:r>
                <a:r>
                  <a:rPr lang="en-US" dirty="0"/>
                  <a:t> = (</a:t>
                </a:r>
                <a:r>
                  <a:rPr lang="en-US" sz="2000" dirty="0"/>
                  <a:t>S, </a:t>
                </a:r>
                <a:r>
                  <a:rPr lang="en-US" dirty="0"/>
                  <a:t>P, V) is a SNARK for:</a:t>
                </a:r>
                <a:br>
                  <a:rPr lang="en-US" dirty="0"/>
                </a:br>
                <a:r>
                  <a:rPr lang="en-US" dirty="0"/>
                  <a:t>		statement  </a:t>
                </a:r>
                <a:r>
                  <a:rPr lang="en-US" i="1" dirty="0" err="1"/>
                  <a:t>st</a:t>
                </a:r>
                <a:r>
                  <a:rPr lang="en-US" dirty="0"/>
                  <a:t> = (</a:t>
                </a:r>
                <a:r>
                  <a:rPr lang="en-US" sz="1800" i="1" dirty="0">
                    <a:latin typeface="+mj-lt"/>
                  </a:rPr>
                  <a:t>pp</a:t>
                </a:r>
                <a:r>
                  <a:rPr lang="en-US" i="1" dirty="0"/>
                  <a:t>, </a:t>
                </a:r>
                <a:r>
                  <a:rPr lang="en-US" b="1" i="1" dirty="0" err="1"/>
                  <a:t>com</a:t>
                </a:r>
                <a:r>
                  <a:rPr lang="en-US" b="1" i="1" baseline="-25000" dirty="0" err="1"/>
                  <a:t>f</a:t>
                </a:r>
                <a:r>
                  <a:rPr lang="en-US" b="1" i="1" dirty="0"/>
                  <a:t> </a:t>
                </a:r>
                <a:r>
                  <a:rPr lang="en-US" dirty="0"/>
                  <a:t>, x,  y)   with  witness =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= (f,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576"/>
                  </a:spcBef>
                  <a:buNone/>
                  <a:tabLst>
                    <a:tab pos="385763" algn="l"/>
                    <a:tab pos="674688" algn="l"/>
                  </a:tabLst>
                </a:pPr>
                <a:r>
                  <a:rPr lang="en-US" dirty="0"/>
                  <a:t>		where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(</a:t>
                </a:r>
                <a:r>
                  <a:rPr lang="en-US" i="1" dirty="0" err="1"/>
                  <a:t>st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) = 0  </a:t>
                </a:r>
                <a:r>
                  <a:rPr lang="en-US" dirty="0" err="1"/>
                  <a:t>iff</a:t>
                </a:r>
                <a:r>
                  <a:rPr lang="en-US" dirty="0"/>
                  <a:t>  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576"/>
                  </a:spcBef>
                  <a:buNone/>
                  <a:tabLst>
                    <a:tab pos="385763" algn="l"/>
                    <a:tab pos="674688" algn="l"/>
                  </a:tabLst>
                </a:pPr>
                <a:r>
                  <a:rPr lang="en-US" sz="2800" dirty="0"/>
                  <a:t>			  </a:t>
                </a:r>
                <a:r>
                  <a:rPr lang="en-US" sz="3200" dirty="0"/>
                  <a:t>[</a:t>
                </a:r>
                <a:r>
                  <a:rPr lang="en-US" dirty="0"/>
                  <a:t> f(x) = y   </a:t>
                </a:r>
                <a:r>
                  <a:rPr lang="en-US" i="1" dirty="0"/>
                  <a:t>and</a:t>
                </a:r>
                <a:r>
                  <a:rPr lang="en-US" dirty="0"/>
                  <a:t>   f ∈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/>
                  <a:t>  and   commit</a:t>
                </a:r>
                <a:r>
                  <a:rPr lang="en-US" dirty="0"/>
                  <a:t>(</a:t>
                </a:r>
                <a:r>
                  <a:rPr lang="en-US" i="1" dirty="0"/>
                  <a:t>pp</a:t>
                </a:r>
                <a:r>
                  <a:rPr lang="en-US" dirty="0"/>
                  <a:t>, f,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) = </a:t>
                </a:r>
                <a:r>
                  <a:rPr lang="en-US" b="1" i="1" dirty="0" err="1"/>
                  <a:t>com</a:t>
                </a:r>
                <a:r>
                  <a:rPr lang="en-US" baseline="-25000" dirty="0" err="1"/>
                  <a:t>f</a:t>
                </a:r>
                <a:r>
                  <a:rPr lang="en-US" dirty="0"/>
                  <a:t> </a:t>
                </a:r>
                <a:r>
                  <a:rPr lang="en-US" sz="3200" dirty="0"/>
                  <a:t>]</a:t>
                </a:r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A8D602-F264-7344-BE3F-A0BFEBC8C3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4161" y="954269"/>
                <a:ext cx="8784775" cy="4114800"/>
              </a:xfrm>
              <a:blipFill>
                <a:blip r:embed="rId2"/>
                <a:stretch>
                  <a:fillRect l="-1010" t="-1846"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38E8C0D-76D7-6D3A-BC34-36F9610DFD48}"/>
              </a:ext>
            </a:extLst>
          </p:cNvPr>
          <p:cNvSpPr/>
          <p:nvPr/>
        </p:nvSpPr>
        <p:spPr>
          <a:xfrm>
            <a:off x="457200" y="2800350"/>
            <a:ext cx="8601736" cy="221823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6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CDB10-3C5B-4940-94B1-86DA4BBBD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(1) Polynomial commitment schemes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8D602-F264-7344-BE3F-A0BFEBC8C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243" y="1028700"/>
            <a:ext cx="8833757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Properties</a:t>
            </a:r>
            <a:r>
              <a:rPr lang="en-US" dirty="0"/>
              <a:t>:  </a:t>
            </a:r>
          </a:p>
          <a:p>
            <a:pPr>
              <a:spcBef>
                <a:spcPts val="2376"/>
              </a:spcBef>
            </a:pPr>
            <a:r>
              <a:rPr lang="en-US" dirty="0"/>
              <a:t>Binding: cannot produce two valid openings (f</a:t>
            </a:r>
            <a:r>
              <a:rPr lang="en-US" baseline="-25000" dirty="0"/>
              <a:t>1, </a:t>
            </a:r>
            <a:r>
              <a:rPr lang="en-US" dirty="0"/>
              <a:t>r</a:t>
            </a:r>
            <a:r>
              <a:rPr lang="en-US" baseline="-25000" dirty="0"/>
              <a:t>1</a:t>
            </a:r>
            <a:r>
              <a:rPr lang="en-US" dirty="0"/>
              <a:t>), (f</a:t>
            </a:r>
            <a:r>
              <a:rPr lang="en-US" baseline="-25000" dirty="0"/>
              <a:t>2, </a:t>
            </a:r>
            <a:r>
              <a:rPr lang="en-US" dirty="0"/>
              <a:t>r</a:t>
            </a:r>
            <a:r>
              <a:rPr lang="en-US" baseline="-25000" dirty="0"/>
              <a:t>2</a:t>
            </a:r>
            <a:r>
              <a:rPr lang="en-US" dirty="0"/>
              <a:t>)  for </a:t>
            </a:r>
            <a:r>
              <a:rPr lang="en-US" b="1" i="1" dirty="0" err="1"/>
              <a:t>com</a:t>
            </a:r>
            <a:r>
              <a:rPr lang="en-US" b="1" i="1" baseline="-25000" dirty="0" err="1"/>
              <a:t>f</a:t>
            </a:r>
            <a:r>
              <a:rPr lang="en-US" dirty="0"/>
              <a:t>.</a:t>
            </a:r>
          </a:p>
          <a:p>
            <a:pPr>
              <a:spcBef>
                <a:spcPts val="2376"/>
              </a:spcBef>
            </a:pPr>
            <a:r>
              <a:rPr lang="en-US" dirty="0"/>
              <a:t>eval is knowledge sounds </a:t>
            </a:r>
            <a:r>
              <a:rPr lang="en-US" sz="1800" dirty="0"/>
              <a:t>(can extract  (f, r) from a successful prover)</a:t>
            </a:r>
            <a:endParaRPr lang="en-US" dirty="0"/>
          </a:p>
          <a:p>
            <a:pPr>
              <a:spcBef>
                <a:spcPts val="2376"/>
              </a:spcBef>
            </a:pPr>
            <a:r>
              <a:rPr lang="en-US" dirty="0"/>
              <a:t>optional:   </a:t>
            </a:r>
          </a:p>
          <a:p>
            <a:pPr lvl="2">
              <a:spcBef>
                <a:spcPts val="1176"/>
              </a:spcBef>
            </a:pPr>
            <a:r>
              <a:rPr lang="en-US" dirty="0"/>
              <a:t>commitment is hiding</a:t>
            </a:r>
          </a:p>
          <a:p>
            <a:pPr lvl="2">
              <a:spcBef>
                <a:spcPts val="1176"/>
              </a:spcBef>
            </a:pPr>
            <a:r>
              <a:rPr lang="en-US" dirty="0"/>
              <a:t>eval is zero knowledge</a:t>
            </a:r>
          </a:p>
        </p:txBody>
      </p:sp>
    </p:spTree>
    <p:extLst>
      <p:ext uri="{BB962C8B-B14F-4D97-AF65-F5344CB8AC3E}">
        <p14:creationId xmlns:p14="http://schemas.microsoft.com/office/powerpoint/2010/main" val="363556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CCD09-BDF2-8A4F-A96E-636B16733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Constructing polynomial commitments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A98982-3942-9B49-B70A-9C49E5A862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9518"/>
                <a:ext cx="8229600" cy="370250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Not today …     (see readings or CS355)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Properties of the most widely used in practice (called KZG) :</a:t>
                </a:r>
              </a:p>
              <a:p>
                <a:pPr>
                  <a:spcBef>
                    <a:spcPts val="1176"/>
                  </a:spcBef>
                </a:pPr>
                <a:r>
                  <a:rPr lang="en-US" dirty="0"/>
                  <a:t>trusted setup:  secret randomness in setup.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>
                  <a:spcBef>
                    <a:spcPts val="1176"/>
                  </a:spcBef>
                </a:pPr>
                <a:r>
                  <a:rPr lang="en-US" b="1" i="1" dirty="0" err="1"/>
                  <a:t>com</a:t>
                </a:r>
                <a:r>
                  <a:rPr lang="en-US" baseline="-25000" dirty="0" err="1"/>
                  <a:t>f</a:t>
                </a:r>
                <a:r>
                  <a:rPr lang="en-US" dirty="0"/>
                  <a:t> :  constant size  (one group element)</a:t>
                </a:r>
              </a:p>
              <a:p>
                <a:pPr>
                  <a:spcBef>
                    <a:spcPts val="1176"/>
                  </a:spcBef>
                </a:pPr>
                <a:r>
                  <a:rPr lang="en-US" dirty="0"/>
                  <a:t>eval proof size:  constant size  (one group element)</a:t>
                </a:r>
              </a:p>
              <a:p>
                <a:pPr>
                  <a:spcBef>
                    <a:spcPts val="1176"/>
                  </a:spcBef>
                </a:pPr>
                <a:r>
                  <a:rPr lang="en-US" dirty="0"/>
                  <a:t>eval verify time: constant time.	Prover time: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A98982-3942-9B49-B70A-9C49E5A862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9518"/>
                <a:ext cx="8229600" cy="3702507"/>
              </a:xfrm>
              <a:blipFill>
                <a:blip r:embed="rId2"/>
                <a:stretch>
                  <a:fillRect l="-1235" t="-1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6666B04B-DE53-C044-9091-CA3074913F8E}"/>
              </a:ext>
            </a:extLst>
          </p:cNvPr>
          <p:cNvSpPr/>
          <p:nvPr/>
        </p:nvSpPr>
        <p:spPr>
          <a:xfrm>
            <a:off x="6792008" y="4016830"/>
            <a:ext cx="851808" cy="48985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26CBAD-4CCC-2CAB-F5A4-AD81468E1706}"/>
              </a:ext>
            </a:extLst>
          </p:cNvPr>
          <p:cNvSpPr/>
          <p:nvPr/>
        </p:nvSpPr>
        <p:spPr>
          <a:xfrm>
            <a:off x="6366103" y="2471056"/>
            <a:ext cx="1892071" cy="48985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159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C8EC5-97E5-2D47-AED7-F5FD7A1A5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Recap:  </a:t>
            </a:r>
            <a:r>
              <a:rPr lang="en-US" dirty="0" err="1"/>
              <a:t>zk</a:t>
            </a:r>
            <a:r>
              <a:rPr lang="en-US" dirty="0"/>
              <a:t>-SNARK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291E7-0114-C943-ACB0-9D1CE37AF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914401"/>
            <a:ext cx="8686800" cy="4229099"/>
          </a:xfrm>
        </p:spPr>
        <p:txBody>
          <a:bodyPr>
            <a:normAutofit/>
          </a:bodyPr>
          <a:lstStyle/>
          <a:p>
            <a:pPr marL="0" indent="0">
              <a:spcBef>
                <a:spcPts val="1776"/>
              </a:spcBef>
              <a:buNone/>
            </a:pPr>
            <a:r>
              <a:rPr lang="en-US" sz="2400" b="1" dirty="0"/>
              <a:t>Private Tx on a public blockchain</a:t>
            </a:r>
            <a:r>
              <a:rPr lang="en-US" sz="2400" dirty="0"/>
              <a:t>:    </a:t>
            </a:r>
            <a:r>
              <a:rPr lang="en-US" sz="2400" dirty="0" err="1"/>
              <a:t>Zcash</a:t>
            </a:r>
            <a:r>
              <a:rPr lang="en-US" sz="2400" dirty="0"/>
              <a:t>,  </a:t>
            </a:r>
            <a:r>
              <a:rPr lang="en-US" sz="2400" dirty="0" err="1"/>
              <a:t>IronFish</a:t>
            </a:r>
            <a:endParaRPr lang="en-US" sz="2400" dirty="0"/>
          </a:p>
          <a:p>
            <a:pPr marL="0" indent="0">
              <a:spcBef>
                <a:spcPts val="2400"/>
              </a:spcBef>
              <a:buNone/>
            </a:pPr>
            <a:r>
              <a:rPr lang="en-US" sz="2400" b="1" dirty="0"/>
              <a:t>Compliance:</a:t>
            </a:r>
          </a:p>
          <a:p>
            <a:pPr lvl="1"/>
            <a:r>
              <a:rPr lang="en-US" sz="2400" dirty="0"/>
              <a:t>Proving that a private Tx are in compliance with banking laws</a:t>
            </a:r>
          </a:p>
          <a:p>
            <a:pPr lvl="1"/>
            <a:r>
              <a:rPr lang="en-US" sz="2400" dirty="0"/>
              <a:t>Proving solvency in zero-knowledge</a:t>
            </a:r>
          </a:p>
          <a:p>
            <a:pPr marL="57150" indent="0">
              <a:spcBef>
                <a:spcPts val="2400"/>
              </a:spcBef>
              <a:buNone/>
            </a:pPr>
            <a:r>
              <a:rPr lang="en-US" sz="2400" b="1" dirty="0"/>
              <a:t>Scalability:   </a:t>
            </a:r>
            <a:r>
              <a:rPr lang="en-US" sz="2400" dirty="0"/>
              <a:t>privacy in a </a:t>
            </a:r>
            <a:r>
              <a:rPr lang="en-US" sz="2400" dirty="0" err="1"/>
              <a:t>zk</a:t>
            </a:r>
            <a:r>
              <a:rPr lang="en-US" sz="2400" dirty="0"/>
              <a:t>-SNARK Rollup  (next week)</a:t>
            </a:r>
          </a:p>
          <a:p>
            <a:pPr marL="57150" indent="0">
              <a:spcBef>
                <a:spcPts val="2400"/>
              </a:spcBef>
              <a:buNone/>
            </a:pPr>
            <a:r>
              <a:rPr lang="en-US" sz="2400" b="1" dirty="0"/>
              <a:t>Bridging between blockchains:</a:t>
            </a:r>
            <a:r>
              <a:rPr lang="en-US" sz="2400" dirty="0"/>
              <a:t>  </a:t>
            </a:r>
            <a:r>
              <a:rPr lang="en-US" sz="2400" dirty="0" err="1"/>
              <a:t>zkBridge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27121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15F94-F2FA-A849-A008-D0FFF62DE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General paradigm:  two steps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2F5E0A-0FB7-6F48-9388-AE276A9C08F9}"/>
              </a:ext>
            </a:extLst>
          </p:cNvPr>
          <p:cNvSpPr txBox="1"/>
          <p:nvPr/>
        </p:nvSpPr>
        <p:spPr>
          <a:xfrm>
            <a:off x="1004284" y="3269277"/>
            <a:ext cx="2553904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A polynomial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interactive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oracle proof (PIOP)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6432DF-5C1A-9048-BF5E-C2D590A52C06}"/>
              </a:ext>
            </a:extLst>
          </p:cNvPr>
          <p:cNvSpPr txBox="1"/>
          <p:nvPr/>
        </p:nvSpPr>
        <p:spPr>
          <a:xfrm>
            <a:off x="1083632" y="1335974"/>
            <a:ext cx="2395206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A polynomial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commitment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scheme</a:t>
            </a:r>
          </a:p>
        </p:txBody>
      </p:sp>
      <p:pic>
        <p:nvPicPr>
          <p:cNvPr id="1028" name="Picture 4" descr="blender clipart - Clip Art Library">
            <a:extLst>
              <a:ext uri="{FF2B5EF4-FFF2-40B4-BE49-F238E27FC236}">
                <a16:creationId xmlns:a16="http://schemas.microsoft.com/office/drawing/2014/main" id="{E677520B-2F79-2341-B985-5B6F6DE48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915" y="2326799"/>
            <a:ext cx="548176" cy="9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4E534B3-8F8B-FA4B-8196-27E74083FFED}"/>
              </a:ext>
            </a:extLst>
          </p:cNvPr>
          <p:cNvSpPr txBox="1"/>
          <p:nvPr/>
        </p:nvSpPr>
        <p:spPr>
          <a:xfrm>
            <a:off x="6327031" y="2382539"/>
            <a:ext cx="207249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SNARK for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general circuits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5B44B9-84BF-847F-D738-8E89F4B0C495}"/>
              </a:ext>
            </a:extLst>
          </p:cNvPr>
          <p:cNvSpPr txBox="1"/>
          <p:nvPr/>
        </p:nvSpPr>
        <p:spPr>
          <a:xfrm>
            <a:off x="457200" y="1705305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(1)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3D4331-FD99-6848-2F5E-8F02E64BC3D0}"/>
              </a:ext>
            </a:extLst>
          </p:cNvPr>
          <p:cNvSpPr txBox="1"/>
          <p:nvPr/>
        </p:nvSpPr>
        <p:spPr>
          <a:xfrm>
            <a:off x="424697" y="3411605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(2)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83739DA2-84A9-5325-73CA-DFE5ADBF72E6}"/>
              </a:ext>
            </a:extLst>
          </p:cNvPr>
          <p:cNvSpPr/>
          <p:nvPr/>
        </p:nvSpPr>
        <p:spPr>
          <a:xfrm>
            <a:off x="5216201" y="2662425"/>
            <a:ext cx="1012722" cy="27122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7F61857A-BBD7-FEDA-4347-23BD16BF1A80}"/>
              </a:ext>
            </a:extLst>
          </p:cNvPr>
          <p:cNvSpPr/>
          <p:nvPr/>
        </p:nvSpPr>
        <p:spPr>
          <a:xfrm rot="1496730">
            <a:off x="3441893" y="2044910"/>
            <a:ext cx="1098745" cy="31850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9253D9AA-3F48-3978-DF44-57460572A971}"/>
              </a:ext>
            </a:extLst>
          </p:cNvPr>
          <p:cNvSpPr/>
          <p:nvPr/>
        </p:nvSpPr>
        <p:spPr>
          <a:xfrm rot="19612882">
            <a:off x="3434079" y="3207939"/>
            <a:ext cx="1098745" cy="31850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DF820AAA-0819-4D9B-CBEB-6B7B548FFE43}"/>
              </a:ext>
            </a:extLst>
          </p:cNvPr>
          <p:cNvSpPr/>
          <p:nvPr/>
        </p:nvSpPr>
        <p:spPr>
          <a:xfrm>
            <a:off x="5216201" y="4193269"/>
            <a:ext cx="2340665" cy="623098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What is a PIOP?</a:t>
            </a:r>
          </a:p>
        </p:txBody>
      </p:sp>
    </p:spTree>
    <p:extLst>
      <p:ext uri="{BB962C8B-B14F-4D97-AF65-F5344CB8AC3E}">
        <p14:creationId xmlns:p14="http://schemas.microsoft.com/office/powerpoint/2010/main" val="88735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CF0AD-B341-D740-8438-188067442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Component 2:   Polynomial IOP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17B2E1-C2B5-1E4A-A590-A015CE6E7E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597"/>
                <a:ext cx="8686800" cy="1600204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1776"/>
                  </a:spcBef>
                  <a:buNone/>
                </a:pPr>
                <a:r>
                  <a:rPr lang="en-US" sz="2400" dirty="0"/>
                  <a:t>Let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sz="2400" dirty="0"/>
                  <a:t>  be some arithmetic circuit.     Let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2400" dirty="0"/>
                  <a:t> .</a:t>
                </a:r>
              </a:p>
              <a:p>
                <a:pPr marL="0" indent="0">
                  <a:spcBef>
                    <a:spcPts val="3576"/>
                  </a:spcBef>
                  <a:buNone/>
                </a:pPr>
                <a:r>
                  <a:rPr lang="en-US" sz="2400" b="1" u="sng" dirty="0"/>
                  <a:t>Poly-IOP</a:t>
                </a:r>
                <a:r>
                  <a:rPr lang="en-US" sz="2400" dirty="0"/>
                  <a:t>:  a proof system that proves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  as follows: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17B2E1-C2B5-1E4A-A590-A015CE6E7E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597"/>
                <a:ext cx="8686800" cy="1600204"/>
              </a:xfrm>
              <a:blipFill>
                <a:blip r:embed="rId2"/>
                <a:stretch>
                  <a:fillRect l="-1170" t="-2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A37240F7-E3E1-A977-69BC-462AF973F1A2}"/>
              </a:ext>
            </a:extLst>
          </p:cNvPr>
          <p:cNvGrpSpPr/>
          <p:nvPr/>
        </p:nvGrpSpPr>
        <p:grpSpPr>
          <a:xfrm>
            <a:off x="257945" y="3372531"/>
            <a:ext cx="8757975" cy="646331"/>
            <a:chOff x="245810" y="973959"/>
            <a:chExt cx="8757975" cy="64633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02519BA-5B11-3959-223A-2866A6F532EA}"/>
                </a:ext>
              </a:extLst>
            </p:cNvPr>
            <p:cNvSpPr/>
            <p:nvPr/>
          </p:nvSpPr>
          <p:spPr>
            <a:xfrm>
              <a:off x="6900602" y="1105086"/>
              <a:ext cx="500472" cy="4276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27CC0DD-A70D-D568-E108-D9ECA035E5ED}"/>
                </a:ext>
              </a:extLst>
            </p:cNvPr>
            <p:cNvSpPr/>
            <p:nvPr/>
          </p:nvSpPr>
          <p:spPr>
            <a:xfrm>
              <a:off x="7976934" y="1109850"/>
              <a:ext cx="500472" cy="4276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E9F705A-C9F1-FD53-58D8-14E93DF1431C}"/>
                </a:ext>
              </a:extLst>
            </p:cNvPr>
            <p:cNvSpPr/>
            <p:nvPr/>
          </p:nvSpPr>
          <p:spPr>
            <a:xfrm>
              <a:off x="6278868" y="1109851"/>
              <a:ext cx="353945" cy="4276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48A3485-FFB2-69E7-E84C-17E1C0F214ED}"/>
                    </a:ext>
                  </a:extLst>
                </p:cNvPr>
                <p:cNvSpPr txBox="1"/>
                <p:nvPr/>
              </p:nvSpPr>
              <p:spPr>
                <a:xfrm>
                  <a:off x="245810" y="973959"/>
                  <a:ext cx="8757975" cy="646331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none" tIns="137160" bIns="137160" rtlCol="0">
                  <a:spAutoFit/>
                </a:bodyPr>
                <a:lstStyle/>
                <a:p>
                  <a:r>
                    <a:rPr lang="en-US" b="1" dirty="0">
                      <a:latin typeface="+mn-lt"/>
                      <a:cs typeface="Calibri" panose="020F0502020204030204" pitchFamily="34" charset="0"/>
                    </a:rPr>
                    <a:t> </a:t>
                  </a:r>
                  <a:r>
                    <a:rPr lang="en-US" dirty="0">
                      <a:latin typeface="+mn-lt"/>
                      <a:cs typeface="Calibri" panose="020F0502020204030204" pitchFamily="34" charset="0"/>
                    </a:rPr>
                    <a:t>Setup(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𝐶</m:t>
                      </m:r>
                    </m:oMath>
                  </a14:m>
                  <a:r>
                    <a:rPr lang="en-US" dirty="0">
                      <a:latin typeface="+mn-lt"/>
                      <a:cs typeface="Calibri" panose="020F0502020204030204" pitchFamily="34" charset="0"/>
                    </a:rPr>
                    <a:t>) ⇾ public parameters  </a:t>
                  </a:r>
                  <a14:m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𝒑𝒑</m:t>
                      </m:r>
                    </m:oMath>
                  </a14:m>
                  <a:r>
                    <a:rPr lang="en-US" b="1" dirty="0">
                      <a:latin typeface="+mn-lt"/>
                    </a:rPr>
                    <a:t>  </a:t>
                  </a:r>
                  <a:r>
                    <a:rPr lang="en-US" dirty="0">
                      <a:latin typeface="+mn-lt"/>
                    </a:rPr>
                    <a:t>and </a:t>
                  </a:r>
                  <a:r>
                    <a:rPr lang="en-US" b="1" dirty="0">
                      <a:latin typeface="+mn-lt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𝒗𝒑</m:t>
                      </m:r>
                    </m:oMath>
                  </a14:m>
                  <a:r>
                    <a:rPr lang="en-US" b="1" dirty="0">
                      <a:latin typeface="+mn-lt"/>
                      <a:cs typeface="Calibri" panose="020F0502020204030204" pitchFamily="34" charset="0"/>
                    </a:rPr>
                    <a:t> </a:t>
                  </a:r>
                  <a:r>
                    <a:rPr lang="en-US" dirty="0">
                      <a:latin typeface="+mn-lt"/>
                      <a:cs typeface="Calibri" panose="020F0502020204030204" pitchFamily="34" charset="0"/>
                    </a:rPr>
                    <a:t>=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 ,  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−1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,…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 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)</m:t>
                      </m:r>
                    </m:oMath>
                  </a14:m>
                  <a:r>
                    <a:rPr lang="en-US" dirty="0">
                      <a:latin typeface="+mn-lt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48A3485-FFB2-69E7-E84C-17E1C0F214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810" y="973959"/>
                  <a:ext cx="8757975" cy="646331"/>
                </a:xfrm>
                <a:prstGeom prst="rect">
                  <a:avLst/>
                </a:prstGeom>
                <a:blipFill>
                  <a:blip r:embed="rId3"/>
                  <a:stretch>
                    <a:fillRect l="-145" b="-3704"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362988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CF0AD-B341-D740-8438-188067442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Polynomial IOP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6F6D594-906E-8442-A4AC-BEFD3C3BCAD9}"/>
                  </a:ext>
                </a:extLst>
              </p:cNvPr>
              <p:cNvSpPr txBox="1"/>
              <p:nvPr/>
            </p:nvSpPr>
            <p:spPr>
              <a:xfrm>
                <a:off x="339471" y="935884"/>
                <a:ext cx="22031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Prover P(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i="1" u="sng" dirty="0">
                        <a:latin typeface="Cambria Math" panose="02040503050406030204" pitchFamily="18" charset="0"/>
                      </a:rPr>
                      <m:t>p</m:t>
                    </m:r>
                    <m:r>
                      <m:rPr>
                        <m:nor/>
                      </m:rPr>
                      <a:rPr lang="en-US" sz="2000" b="0" i="1" u="sng" dirty="0" smtClean="0">
                        <a:latin typeface="Cambria Math" panose="02040503050406030204" pitchFamily="18" charset="0"/>
                      </a:rPr>
                      <m:t>p</m:t>
                    </m:r>
                    <m:r>
                      <m:rPr>
                        <m:nor/>
                      </m:rPr>
                      <a:rPr lang="en-US" sz="2000" i="0" u="sng" dirty="0" smtClean="0">
                        <a:latin typeface="+mn-lt"/>
                      </a:rPr>
                      <m:t>,</m:t>
                    </m:r>
                    <m:r>
                      <a:rPr lang="en-US" sz="2000" b="1" i="1" u="sng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u="sng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1" i="1" u="sng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6F6D594-906E-8442-A4AC-BEFD3C3BCA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471" y="935884"/>
                <a:ext cx="2203167" cy="461665"/>
              </a:xfrm>
              <a:prstGeom prst="rect">
                <a:avLst/>
              </a:prstGeom>
              <a:blipFill>
                <a:blip r:embed="rId2"/>
                <a:stretch>
                  <a:fillRect l="-4000" t="-10811" r="-2857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74AB775-6E52-154E-875F-06A749EEF7CC}"/>
                  </a:ext>
                </a:extLst>
              </p:cNvPr>
              <p:cNvSpPr txBox="1"/>
              <p:nvPr/>
            </p:nvSpPr>
            <p:spPr>
              <a:xfrm>
                <a:off x="5396340" y="935884"/>
                <a:ext cx="2073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Verifier V(</a:t>
                </a:r>
                <a14:m>
                  <m:oMath xmlns:m="http://schemas.openxmlformats.org/officeDocument/2006/math">
                    <m:r>
                      <a:rPr lang="en-US" sz="2000" i="1" u="sng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u="sng" dirty="0" err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m:rPr>
                        <m:nor/>
                      </m:rPr>
                      <a:rPr lang="en-US" sz="2000" u="sng" dirty="0">
                        <a:latin typeface="+mn-lt"/>
                      </a:rPr>
                      <m:t>,</m:t>
                    </m:r>
                    <m:r>
                      <m:rPr>
                        <m:nor/>
                      </m:rPr>
                      <a:rPr lang="en-US" sz="2000" b="0" i="0" u="sng" dirty="0" smtClean="0">
                        <a:latin typeface="+mn-lt"/>
                      </a:rPr>
                      <m:t> </m:t>
                    </m:r>
                    <m:r>
                      <a:rPr lang="en-US" sz="2000" b="1" i="1" u="sng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74AB775-6E52-154E-875F-06A749EEF7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340" y="935884"/>
                <a:ext cx="2073709" cy="461665"/>
              </a:xfrm>
              <a:prstGeom prst="rect">
                <a:avLst/>
              </a:prstGeom>
              <a:blipFill>
                <a:blip r:embed="rId3"/>
                <a:stretch>
                  <a:fillRect l="-4268" t="-10811" r="-426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DAC7FBC-7599-6145-94A5-F1B7B97389E2}"/>
                  </a:ext>
                </a:extLst>
              </p:cNvPr>
              <p:cNvSpPr txBox="1"/>
              <p:nvPr/>
            </p:nvSpPr>
            <p:spPr>
              <a:xfrm>
                <a:off x="5672791" y="1493701"/>
                <a:ext cx="1302471" cy="4901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⇽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DAC7FBC-7599-6145-94A5-F1B7B97389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2791" y="1493701"/>
                <a:ext cx="1302471" cy="490199"/>
              </a:xfrm>
              <a:prstGeom prst="rect">
                <a:avLst/>
              </a:prstGeom>
              <a:blipFill>
                <a:blip r:embed="rId4"/>
                <a:stretch>
                  <a:fillRect b="-76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95B4C92F-7256-4E49-8F90-6DA47FBAD796}"/>
              </a:ext>
            </a:extLst>
          </p:cNvPr>
          <p:cNvGrpSpPr/>
          <p:nvPr/>
        </p:nvGrpSpPr>
        <p:grpSpPr>
          <a:xfrm>
            <a:off x="2232887" y="1806540"/>
            <a:ext cx="3200400" cy="453137"/>
            <a:chOff x="2690474" y="3798634"/>
            <a:chExt cx="3200400" cy="453137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AC85E11-A34B-5F48-ADFE-68ADA2B007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90474" y="3887500"/>
              <a:ext cx="32004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F7674DF7-8CA3-7440-974F-6A1141CD7AAA}"/>
                    </a:ext>
                  </a:extLst>
                </p:cNvPr>
                <p:cNvSpPr txBox="1"/>
                <p:nvPr/>
              </p:nvSpPr>
              <p:spPr>
                <a:xfrm>
                  <a:off x="3948114" y="3798634"/>
                  <a:ext cx="441468" cy="45313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a14:m>
                  <a:r>
                    <a:rPr lang="en-US" baseline="-25000" dirty="0">
                      <a:latin typeface="+mn-lt"/>
                    </a:rPr>
                    <a:t>1</a:t>
                  </a: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F7674DF7-8CA3-7440-974F-6A1141CD7A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8114" y="3798634"/>
                  <a:ext cx="441468" cy="453137"/>
                </a:xfrm>
                <a:prstGeom prst="rect">
                  <a:avLst/>
                </a:prstGeom>
                <a:blipFill>
                  <a:blip r:embed="rId6"/>
                  <a:stretch>
                    <a:fillRect r="-5714" b="-2702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9CAD52D-F7D8-604F-9ED7-C8AFCB06DDE5}"/>
                  </a:ext>
                </a:extLst>
              </p:cNvPr>
              <p:cNvSpPr txBox="1"/>
              <p:nvPr/>
            </p:nvSpPr>
            <p:spPr>
              <a:xfrm>
                <a:off x="5672791" y="2650099"/>
                <a:ext cx="1302471" cy="4901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⇽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9CAD52D-F7D8-604F-9ED7-C8AFCB06D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2791" y="2650099"/>
                <a:ext cx="1302471" cy="490199"/>
              </a:xfrm>
              <a:prstGeom prst="rect">
                <a:avLst/>
              </a:prstGeom>
              <a:blipFill>
                <a:blip r:embed="rId7"/>
                <a:stretch>
                  <a:fillRect b="-5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DBB512F6-C560-BE42-A024-028411AE86DA}"/>
              </a:ext>
            </a:extLst>
          </p:cNvPr>
          <p:cNvGrpSpPr/>
          <p:nvPr/>
        </p:nvGrpSpPr>
        <p:grpSpPr>
          <a:xfrm>
            <a:off x="2232887" y="2895199"/>
            <a:ext cx="3200400" cy="453137"/>
            <a:chOff x="2690474" y="3798634"/>
            <a:chExt cx="3200400" cy="453137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54A2621C-36D3-F844-908B-4068A46B3E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90474" y="3887500"/>
              <a:ext cx="32004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3F23946-23CA-A744-A0D8-78E50D7C2CB2}"/>
                    </a:ext>
                  </a:extLst>
                </p:cNvPr>
                <p:cNvSpPr txBox="1"/>
                <p:nvPr/>
              </p:nvSpPr>
              <p:spPr>
                <a:xfrm>
                  <a:off x="3948114" y="3798634"/>
                  <a:ext cx="441468" cy="45313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a14:m>
                  <a:r>
                    <a:rPr lang="en-US" baseline="-25000" dirty="0">
                      <a:latin typeface="+mn-lt"/>
                    </a:rPr>
                    <a:t>2</a:t>
                  </a: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3F23946-23CA-A744-A0D8-78E50D7C2C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8114" y="3798634"/>
                  <a:ext cx="441468" cy="453137"/>
                </a:xfrm>
                <a:prstGeom prst="rect">
                  <a:avLst/>
                </a:prstGeom>
                <a:blipFill>
                  <a:blip r:embed="rId10"/>
                  <a:stretch>
                    <a:fillRect r="-5714" b="-2432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6605EAF-6ACE-6F4B-9AF9-0927EF9BDE92}"/>
              </a:ext>
            </a:extLst>
          </p:cNvPr>
          <p:cNvSpPr txBox="1"/>
          <p:nvPr/>
        </p:nvSpPr>
        <p:spPr>
          <a:xfrm>
            <a:off x="4196044" y="3152212"/>
            <a:ext cx="3449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latin typeface="+mn-lt"/>
              </a:rPr>
              <a:t>⋮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CDFD936-6ACB-6D42-B861-2A0361406211}"/>
                  </a:ext>
                </a:extLst>
              </p:cNvPr>
              <p:cNvSpPr txBox="1"/>
              <p:nvPr/>
            </p:nvSpPr>
            <p:spPr>
              <a:xfrm>
                <a:off x="5558487" y="3698138"/>
                <a:ext cx="1566391" cy="4901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⇽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CDFD936-6ACB-6D42-B861-2A0361406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8487" y="3698138"/>
                <a:ext cx="1566391" cy="490199"/>
              </a:xfrm>
              <a:prstGeom prst="rect">
                <a:avLst/>
              </a:prstGeom>
              <a:blipFill>
                <a:blip r:embed="rId11"/>
                <a:stretch>
                  <a:fillRect b="-76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ABD524EA-BD13-2441-8E2C-47675C8C5835}"/>
              </a:ext>
            </a:extLst>
          </p:cNvPr>
          <p:cNvGrpSpPr/>
          <p:nvPr/>
        </p:nvGrpSpPr>
        <p:grpSpPr>
          <a:xfrm>
            <a:off x="2195940" y="3526368"/>
            <a:ext cx="3200400" cy="464433"/>
            <a:chOff x="2690474" y="3586357"/>
            <a:chExt cx="3200400" cy="464433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55DA2579-E2FA-8E4E-A6E6-5CF6672BEE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90474" y="4050790"/>
              <a:ext cx="32004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B6CD395D-253C-204E-9607-1519B29D802C}"/>
                    </a:ext>
                  </a:extLst>
                </p:cNvPr>
                <p:cNvSpPr txBox="1"/>
                <p:nvPr/>
              </p:nvSpPr>
              <p:spPr>
                <a:xfrm>
                  <a:off x="3523560" y="3586357"/>
                  <a:ext cx="754758" cy="45313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en-US" baseline="-25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B6CD395D-253C-204E-9607-1519B29D80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3560" y="3586357"/>
                  <a:ext cx="754758" cy="453137"/>
                </a:xfrm>
                <a:prstGeom prst="rect">
                  <a:avLst/>
                </a:prstGeom>
                <a:blipFill>
                  <a:blip r:embed="rId12"/>
                  <a:stretch>
                    <a:fillRect b="-555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ular Callout 14">
                <a:extLst>
                  <a:ext uri="{FF2B5EF4-FFF2-40B4-BE49-F238E27FC236}">
                    <a16:creationId xmlns:a16="http://schemas.microsoft.com/office/drawing/2014/main" id="{C19CED0F-05CB-4445-B749-7B7D27BF4DA3}"/>
                  </a:ext>
                </a:extLst>
              </p:cNvPr>
              <p:cNvSpPr/>
              <p:nvPr/>
            </p:nvSpPr>
            <p:spPr>
              <a:xfrm>
                <a:off x="6975262" y="1806540"/>
                <a:ext cx="2168737" cy="1901117"/>
              </a:xfrm>
              <a:prstGeom prst="wedgeRectCallout">
                <a:avLst>
                  <a:gd name="adj1" fmla="val -35561"/>
                  <a:gd name="adj2" fmla="val 100837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fast verify that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:r>
                  <a:rPr lang="en-US" dirty="0">
                    <a:solidFill>
                      <a:schemeClr val="tx1"/>
                    </a:solidFill>
                  </a:rPr>
                  <a:t>can evaluate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br>
                  <a:rPr lang="en-US" baseline="-25000" dirty="0">
                    <a:solidFill>
                      <a:schemeClr val="tx1"/>
                    </a:solidFill>
                  </a:rPr>
                </a:br>
                <a:r>
                  <a:rPr lang="en-US" dirty="0">
                    <a:solidFill>
                      <a:schemeClr val="tx1"/>
                    </a:solidFill>
                  </a:rPr>
                  <a:t>at any point 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:r>
                  <a:rPr lang="en-US" dirty="0">
                    <a:solidFill>
                      <a:schemeClr val="tx1"/>
                    </a:solidFill>
                  </a:rPr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(outputs yes/no)</a:t>
                </a:r>
              </a:p>
            </p:txBody>
          </p:sp>
        </mc:Choice>
        <mc:Fallback xmlns="">
          <p:sp>
            <p:nvSpPr>
              <p:cNvPr id="15" name="Rectangular Callout 14">
                <a:extLst>
                  <a:ext uri="{FF2B5EF4-FFF2-40B4-BE49-F238E27FC236}">
                    <a16:creationId xmlns:a16="http://schemas.microsoft.com/office/drawing/2014/main" id="{C19CED0F-05CB-4445-B749-7B7D27BF4D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5262" y="1806540"/>
                <a:ext cx="2168737" cy="1901117"/>
              </a:xfrm>
              <a:prstGeom prst="wedgeRectCallout">
                <a:avLst>
                  <a:gd name="adj1" fmla="val -35561"/>
                  <a:gd name="adj2" fmla="val 100837"/>
                </a:avLst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DACAE040-5B43-0341-A5C6-082BE76A5380}"/>
              </a:ext>
            </a:extLst>
          </p:cNvPr>
          <p:cNvGrpSpPr/>
          <p:nvPr/>
        </p:nvGrpSpPr>
        <p:grpSpPr>
          <a:xfrm>
            <a:off x="2185268" y="1157392"/>
            <a:ext cx="3248019" cy="578711"/>
            <a:chOff x="2185268" y="1157392"/>
            <a:chExt cx="3248019" cy="57871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62DFD6E-F702-CA43-905F-8FB309C4201C}"/>
                </a:ext>
              </a:extLst>
            </p:cNvPr>
            <p:cNvGrpSpPr/>
            <p:nvPr/>
          </p:nvGrpSpPr>
          <p:grpSpPr>
            <a:xfrm>
              <a:off x="2232887" y="1157392"/>
              <a:ext cx="3200400" cy="540086"/>
              <a:chOff x="2971800" y="3889368"/>
              <a:chExt cx="3200400" cy="540086"/>
            </a:xfrm>
          </p:grpSpPr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25FB4753-8ED9-0843-85E6-6707F2C05048}"/>
                  </a:ext>
                </a:extLst>
              </p:cNvPr>
              <p:cNvCxnSpPr/>
              <p:nvPr/>
            </p:nvCxnSpPr>
            <p:spPr>
              <a:xfrm>
                <a:off x="2971800" y="4429454"/>
                <a:ext cx="32004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9512919D-1571-7242-8C30-DBE88DEAEC3B}"/>
                      </a:ext>
                    </a:extLst>
                  </p:cNvPr>
                  <p:cNvSpPr txBox="1"/>
                  <p:nvPr/>
                </p:nvSpPr>
                <p:spPr>
                  <a:xfrm>
                    <a:off x="3751356" y="3889368"/>
                    <a:ext cx="1824987" cy="499945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i="1" baseline="-2500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a14:m>
                    <a:r>
                      <a:rPr lang="en-US" sz="2000" baseline="-25000" dirty="0">
                        <a:latin typeface="+mn-lt"/>
                      </a:rPr>
                      <a:t>  </a:t>
                    </a:r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 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𝔽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(≤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  <m:d>
                          <m:dPr>
                            <m:begChr m:val="["/>
                            <m:endChr m:val="]"/>
                            <m:ctrlP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endParaRPr lang="en-US" sz="2000" baseline="-25000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9512919D-1571-7242-8C30-DBE88DEAEC3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51356" y="3889368"/>
                    <a:ext cx="1824987" cy="49994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680" b="-4651"/>
                    </a:stretch>
                  </a:blipFill>
                  <a:ln w="2857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FC1801A-A624-4F4B-BD4F-D09676612B88}"/>
                </a:ext>
              </a:extLst>
            </p:cNvPr>
            <p:cNvSpPr txBox="1"/>
            <p:nvPr/>
          </p:nvSpPr>
          <p:spPr>
            <a:xfrm>
              <a:off x="2185268" y="1397549"/>
              <a:ext cx="8209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+mn-lt"/>
                </a:rPr>
                <a:t>commit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9EA796-F445-0945-A68B-11E86B70FC1C}"/>
              </a:ext>
            </a:extLst>
          </p:cNvPr>
          <p:cNvGrpSpPr/>
          <p:nvPr/>
        </p:nvGrpSpPr>
        <p:grpSpPr>
          <a:xfrm>
            <a:off x="2154396" y="2311367"/>
            <a:ext cx="3278891" cy="575547"/>
            <a:chOff x="2154396" y="2311367"/>
            <a:chExt cx="3278891" cy="57554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44622F5-AFBC-D34D-B5C4-C4B38226A7EA}"/>
                </a:ext>
              </a:extLst>
            </p:cNvPr>
            <p:cNvGrpSpPr/>
            <p:nvPr/>
          </p:nvGrpSpPr>
          <p:grpSpPr>
            <a:xfrm>
              <a:off x="2232887" y="2311367"/>
              <a:ext cx="3200400" cy="556415"/>
              <a:chOff x="2971800" y="3954684"/>
              <a:chExt cx="3200400" cy="556415"/>
            </a:xfrm>
          </p:grpSpPr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487A11A5-ABF8-0948-A691-A1CA83661A79}"/>
                  </a:ext>
                </a:extLst>
              </p:cNvPr>
              <p:cNvCxnSpPr/>
              <p:nvPr/>
            </p:nvCxnSpPr>
            <p:spPr>
              <a:xfrm>
                <a:off x="2971800" y="4511099"/>
                <a:ext cx="32004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CE038D8C-6ACC-2C48-BE9F-DB5C433B7FC3}"/>
                      </a:ext>
                    </a:extLst>
                  </p:cNvPr>
                  <p:cNvSpPr txBox="1"/>
                  <p:nvPr/>
                </p:nvSpPr>
                <p:spPr>
                  <a:xfrm>
                    <a:off x="3751356" y="3954684"/>
                    <a:ext cx="1828001" cy="499945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b="0" i="1" baseline="-2500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a14:m>
                    <a:r>
                      <a:rPr lang="en-US" sz="2000" baseline="-25000" dirty="0">
                        <a:latin typeface="+mn-lt"/>
                      </a:rPr>
                      <a:t>  </a:t>
                    </a:r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 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𝔽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(≤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  <m:d>
                          <m:dPr>
                            <m:begChr m:val="["/>
                            <m:endChr m:val="]"/>
                            <m:ctrlP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endParaRPr lang="en-US" sz="2000" baseline="-25000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CE038D8C-6ACC-2C48-BE9F-DB5C433B7FC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51356" y="3954684"/>
                    <a:ext cx="1828001" cy="49994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2326"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0D23EEE-E950-814D-A792-FD5B0AD4A5BA}"/>
                </a:ext>
              </a:extLst>
            </p:cNvPr>
            <p:cNvSpPr txBox="1"/>
            <p:nvPr/>
          </p:nvSpPr>
          <p:spPr>
            <a:xfrm>
              <a:off x="2154396" y="2548360"/>
              <a:ext cx="8209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+mn-lt"/>
                </a:rPr>
                <a:t>commit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EFF27F1-4AB9-374B-92C2-EFBB3D292265}"/>
              </a:ext>
            </a:extLst>
          </p:cNvPr>
          <p:cNvGrpSpPr/>
          <p:nvPr/>
        </p:nvGrpSpPr>
        <p:grpSpPr>
          <a:xfrm>
            <a:off x="2144416" y="4122855"/>
            <a:ext cx="3288871" cy="558562"/>
            <a:chOff x="2144416" y="4122855"/>
            <a:chExt cx="3288871" cy="558562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22CF626-0949-944F-AB63-2E727094A457}"/>
                </a:ext>
              </a:extLst>
            </p:cNvPr>
            <p:cNvGrpSpPr/>
            <p:nvPr/>
          </p:nvGrpSpPr>
          <p:grpSpPr>
            <a:xfrm>
              <a:off x="2232887" y="4122855"/>
              <a:ext cx="3200400" cy="556415"/>
              <a:chOff x="2971800" y="3954684"/>
              <a:chExt cx="3200400" cy="556415"/>
            </a:xfrm>
          </p:grpSpPr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EF061ED4-3ADF-9A4C-B46C-106FA4C4D1BF}"/>
                  </a:ext>
                </a:extLst>
              </p:cNvPr>
              <p:cNvCxnSpPr/>
              <p:nvPr/>
            </p:nvCxnSpPr>
            <p:spPr>
              <a:xfrm>
                <a:off x="2971800" y="4511099"/>
                <a:ext cx="32004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A888EAE4-B13E-C04D-97A3-105B96F07CBC}"/>
                      </a:ext>
                    </a:extLst>
                  </p:cNvPr>
                  <p:cNvSpPr txBox="1"/>
                  <p:nvPr/>
                </p:nvSpPr>
                <p:spPr>
                  <a:xfrm>
                    <a:off x="3751356" y="3954684"/>
                    <a:ext cx="1807033" cy="499945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b="0" i="1" baseline="-25000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a14:m>
                    <a:r>
                      <a:rPr lang="en-US" sz="2000" baseline="-25000" dirty="0">
                        <a:latin typeface="+mn-lt"/>
                      </a:rPr>
                      <a:t>  </a:t>
                    </a:r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 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𝔽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(≤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  <m:d>
                          <m:dPr>
                            <m:begChr m:val="["/>
                            <m:endChr m:val="]"/>
                            <m:ctrlP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endParaRPr lang="en-US" sz="2000" baseline="-25000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A888EAE4-B13E-C04D-97A3-105B96F07CB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51356" y="3954684"/>
                    <a:ext cx="1807033" cy="49994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4651"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7EA5BCB-26FC-604E-853D-C820B795D95A}"/>
                </a:ext>
              </a:extLst>
            </p:cNvPr>
            <p:cNvSpPr txBox="1"/>
            <p:nvPr/>
          </p:nvSpPr>
          <p:spPr>
            <a:xfrm>
              <a:off x="2144416" y="4342863"/>
              <a:ext cx="8209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+mn-lt"/>
                </a:rPr>
                <a:t>commit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B9B74A95-70FA-E565-EA21-A15BC657691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80294" y="4684012"/>
            <a:ext cx="4215828" cy="40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87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5" grpId="0" animBg="1"/>
      <p:bldP spid="13" grpId="0"/>
      <p:bldP spid="30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F7EE2-BBD5-CEEF-36E8-9DB30FC21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/>
              <a:t>Plonk poly-IOP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A9028-11CF-4057-BFCC-91E210836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4133"/>
            <a:ext cx="8229600" cy="12775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/>
              <a:t>Goal</a:t>
            </a:r>
            <a:r>
              <a:rPr lang="en-US" dirty="0"/>
              <a:t>:   construct a poly-IOP called </a:t>
            </a:r>
            <a:r>
              <a:rPr lang="en-US" b="1" i="1" dirty="0"/>
              <a:t>Plonk</a:t>
            </a:r>
            <a:r>
              <a:rPr lang="en-US" dirty="0"/>
              <a:t>      </a:t>
            </a:r>
            <a:r>
              <a:rPr lang="en-US" sz="1800" dirty="0"/>
              <a:t>(</a:t>
            </a:r>
            <a:r>
              <a:rPr lang="en-US" sz="1800" dirty="0" err="1"/>
              <a:t>eprint</a:t>
            </a:r>
            <a:r>
              <a:rPr lang="en-US" sz="1800" dirty="0"/>
              <a:t>/2019/953)</a:t>
            </a:r>
          </a:p>
          <a:p>
            <a:pPr marL="0" indent="0" algn="ctr">
              <a:spcBef>
                <a:spcPts val="2232"/>
              </a:spcBef>
              <a:buNone/>
            </a:pPr>
            <a:r>
              <a:rPr lang="en-US" sz="1800" dirty="0"/>
              <a:t>[</a:t>
            </a:r>
            <a:r>
              <a:rPr lang="en-US" sz="1800" i="1" dirty="0" err="1"/>
              <a:t>Gabizon</a:t>
            </a:r>
            <a:r>
              <a:rPr lang="en-US" sz="1800" i="1" dirty="0"/>
              <a:t> – Williamson – </a:t>
            </a:r>
            <a:r>
              <a:rPr lang="en-US" sz="1800" i="1" dirty="0" err="1"/>
              <a:t>Ciobotaru</a:t>
            </a:r>
            <a:r>
              <a:rPr lang="en-US" sz="1800" i="1" dirty="0"/>
              <a:t>]</a:t>
            </a:r>
            <a:endParaRPr lang="en-US" sz="1800" dirty="0"/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endParaRPr lang="en-US" sz="1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1810F46-0F4F-9724-46ED-C17A32E315DD}"/>
              </a:ext>
            </a:extLst>
          </p:cNvPr>
          <p:cNvGrpSpPr/>
          <p:nvPr/>
        </p:nvGrpSpPr>
        <p:grpSpPr>
          <a:xfrm>
            <a:off x="1288026" y="2709400"/>
            <a:ext cx="5968180" cy="1455174"/>
            <a:chOff x="1288026" y="3156156"/>
            <a:chExt cx="5968180" cy="145517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F7BDA23-EEEC-78E1-2716-DA63C7319508}"/>
                </a:ext>
              </a:extLst>
            </p:cNvPr>
            <p:cNvSpPr txBox="1"/>
            <p:nvPr/>
          </p:nvSpPr>
          <p:spPr>
            <a:xfrm>
              <a:off x="2383760" y="3372465"/>
              <a:ext cx="4030270" cy="11054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indent="0" algn="ctr">
                <a:buNone/>
              </a:pPr>
              <a:r>
                <a:rPr lang="en-US" i="1" dirty="0"/>
                <a:t>Plonk</a:t>
              </a:r>
              <a:r>
                <a:rPr lang="en-US" dirty="0"/>
                <a:t>  +  PCS    ⇒   SNARK</a:t>
              </a:r>
            </a:p>
            <a:p>
              <a:pPr marL="0" indent="0" algn="ctr">
                <a:spcBef>
                  <a:spcPts val="3072"/>
                </a:spcBef>
                <a:buNone/>
              </a:pPr>
              <a:r>
                <a:rPr lang="en-US" sz="1600" dirty="0"/>
                <a:t>(and also a </a:t>
              </a:r>
              <a:r>
                <a:rPr lang="en-US" sz="1600" dirty="0" err="1"/>
                <a:t>zk</a:t>
              </a:r>
              <a:r>
                <a:rPr lang="en-US" sz="1600" dirty="0"/>
                <a:t>-SNARK)</a:t>
              </a:r>
              <a:endParaRPr lang="en-US" sz="200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265C2E-DD83-646A-883C-A297B456482E}"/>
                </a:ext>
              </a:extLst>
            </p:cNvPr>
            <p:cNvSpPr/>
            <p:nvPr/>
          </p:nvSpPr>
          <p:spPr>
            <a:xfrm>
              <a:off x="1288026" y="3156156"/>
              <a:ext cx="5968180" cy="1455174"/>
            </a:xfrm>
            <a:prstGeom prst="rect">
              <a:avLst/>
            </a:prstGeom>
            <a:noFill/>
            <a:ln w="285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F63A13C-DA2B-2082-F568-477D6420DC62}"/>
              </a:ext>
            </a:extLst>
          </p:cNvPr>
          <p:cNvSpPr txBox="1"/>
          <p:nvPr/>
        </p:nvSpPr>
        <p:spPr>
          <a:xfrm>
            <a:off x="2383760" y="4675167"/>
            <a:ext cx="4071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[ PCS = Polynomial Commitment Scheme]</a:t>
            </a:r>
          </a:p>
        </p:txBody>
      </p:sp>
    </p:spTree>
    <p:extLst>
      <p:ext uri="{BB962C8B-B14F-4D97-AF65-F5344CB8AC3E}">
        <p14:creationId xmlns:p14="http://schemas.microsoft.com/office/powerpoint/2010/main" val="52671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C4791-A4CB-144B-B96A-4C86DA5C7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resulting SNARK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67763-F4FA-DE48-BC70-4DE935820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75232"/>
            <a:ext cx="8686800" cy="39433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Poly-IOP params:    t = #polynomials,    q = # eval queries in verify</a:t>
            </a:r>
          </a:p>
          <a:p>
            <a:pPr marL="0" indent="0">
              <a:spcBef>
                <a:spcPts val="1224"/>
              </a:spcBef>
              <a:buNone/>
            </a:pPr>
            <a:r>
              <a:rPr lang="en-US" dirty="0"/>
              <a:t>The SNARK:</a:t>
            </a:r>
          </a:p>
          <a:p>
            <a:r>
              <a:rPr lang="en-US" dirty="0"/>
              <a:t>During interactive phase of poly-IOP:  send t poly commitments</a:t>
            </a:r>
          </a:p>
          <a:p>
            <a:r>
              <a:rPr lang="en-US" dirty="0"/>
              <a:t>During poly-IOP verify:   run poly-commit eval protocol q times</a:t>
            </a:r>
          </a:p>
          <a:p>
            <a:r>
              <a:rPr lang="en-US" dirty="0"/>
              <a:t>Use Fiat-Shamir to make the proof system non-interactive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Length of SNARK proof:   t poly-commits  +  q eval proofs</a:t>
            </a:r>
          </a:p>
          <a:p>
            <a:pPr marL="0" indent="0">
              <a:buNone/>
            </a:pPr>
            <a:r>
              <a:rPr lang="en-US" dirty="0"/>
              <a:t>SNARK verify time:   q poly eval proof verifications + time(IOP-verify)</a:t>
            </a:r>
          </a:p>
          <a:p>
            <a:pPr marL="0" indent="0">
              <a:buNone/>
            </a:pPr>
            <a:r>
              <a:rPr lang="en-US" dirty="0"/>
              <a:t>SNARK prover time:  t poly commits + time(IOP-prover)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FED3F7-C63D-AB48-A584-B79CA2168BE5}"/>
              </a:ext>
            </a:extLst>
          </p:cNvPr>
          <p:cNvSpPr/>
          <p:nvPr/>
        </p:nvSpPr>
        <p:spPr>
          <a:xfrm>
            <a:off x="228600" y="3494315"/>
            <a:ext cx="8686800" cy="13716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78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4E25FF1-F741-E347-8A66-1430925D5F86}"/>
              </a:ext>
            </a:extLst>
          </p:cNvPr>
          <p:cNvSpPr/>
          <p:nvPr/>
        </p:nvSpPr>
        <p:spPr>
          <a:xfrm>
            <a:off x="1648005" y="1593203"/>
            <a:ext cx="5613991" cy="68048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4CF045-BF26-6745-8351-57B67E275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First, a useful observation</a:t>
            </a:r>
            <a:endParaRPr lang="en-US" sz="27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878680-9D60-D546-834B-CDB2E77147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28694"/>
                <a:ext cx="8686800" cy="3943349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2376"/>
                  </a:spcBef>
                  <a:buNone/>
                </a:pPr>
                <a:r>
                  <a:rPr lang="en-US" dirty="0"/>
                  <a:t>A key fact:     for  non-zero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for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        Pr</a:t>
                </a:r>
                <a:r>
                  <a:rPr lang="en-US" sz="3200" dirty="0"/>
                  <a:t>[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)=0 </m:t>
                    </m:r>
                  </m:oMath>
                </a14:m>
                <a:r>
                  <a:rPr lang="en-US" sz="3200" dirty="0"/>
                  <a:t>]</a:t>
                </a:r>
                <a:r>
                  <a:rPr lang="en-US" dirty="0"/>
                  <a:t> ≤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⇒   suppose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≈ 2</a:t>
                </a:r>
                <a:r>
                  <a:rPr lang="en-US" baseline="30000" dirty="0"/>
                  <a:t>256</a:t>
                </a:r>
                <a:r>
                  <a:rPr lang="en-US" dirty="0"/>
                  <a:t>    and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≤ 2</a:t>
                </a:r>
                <a:r>
                  <a:rPr lang="en-US" baseline="30000" dirty="0"/>
                  <a:t>40</a:t>
                </a:r>
                <a:r>
                  <a:rPr lang="en-US" dirty="0"/>
                  <a:t>    then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  is negligible</a:t>
                </a:r>
              </a:p>
              <a:p>
                <a:pPr marL="0" indent="0">
                  <a:spcBef>
                    <a:spcPts val="1776"/>
                  </a:spcBef>
                  <a:buNone/>
                </a:pPr>
                <a:r>
                  <a:rPr lang="en-US" dirty="0"/>
                  <a:t>⇒ 	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:      if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r>
                  <a:rPr lang="en-US" dirty="0"/>
                  <a:t>    then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 is identically zero </a:t>
                </a:r>
                <a:r>
                  <a:rPr lang="en-US" dirty="0" err="1"/>
                  <a:t>w.h.p</a:t>
                </a:r>
                <a:endParaRPr lang="en-US" dirty="0"/>
              </a:p>
              <a:p>
                <a:pPr marL="0" indent="0">
                  <a:spcBef>
                    <a:spcPts val="1776"/>
                  </a:spcBef>
                  <a:buNone/>
                </a:pPr>
                <a:r>
                  <a:rPr lang="en-US" dirty="0"/>
                  <a:t>		⇒   a simple zero test for a committed polynomial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878680-9D60-D546-834B-CDB2E77147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28694"/>
                <a:ext cx="8686800" cy="3943349"/>
              </a:xfrm>
              <a:blipFill>
                <a:blip r:embed="rId3"/>
                <a:stretch>
                  <a:fillRect l="-1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BD49D95-79A8-E440-B1CB-D8C138D6DD05}"/>
                  </a:ext>
                </a:extLst>
              </p:cNvPr>
              <p:cNvSpPr txBox="1"/>
              <p:nvPr/>
            </p:nvSpPr>
            <p:spPr>
              <a:xfrm>
                <a:off x="6063685" y="1685513"/>
                <a:ext cx="7672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BD49D95-79A8-E440-B1CB-D8C138D6DD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3685" y="1685513"/>
                <a:ext cx="767261" cy="461665"/>
              </a:xfrm>
              <a:prstGeom prst="rect">
                <a:avLst/>
              </a:prstGeom>
              <a:blipFill>
                <a:blip r:embed="rId4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ular Callout 5">
                <a:extLst>
                  <a:ext uri="{FF2B5EF4-FFF2-40B4-BE49-F238E27FC236}">
                    <a16:creationId xmlns:a16="http://schemas.microsoft.com/office/drawing/2014/main" id="{5E4EE36F-08A3-D064-7C70-ED86C565C1BF}"/>
                  </a:ext>
                </a:extLst>
              </p:cNvPr>
              <p:cNvSpPr/>
              <p:nvPr/>
            </p:nvSpPr>
            <p:spPr>
              <a:xfrm>
                <a:off x="264700" y="4475427"/>
                <a:ext cx="8750710" cy="543154"/>
              </a:xfrm>
              <a:prstGeom prst="wedgeRoundRectCallout">
                <a:avLst>
                  <a:gd name="adj1" fmla="val -34718"/>
                  <a:gd name="adj2" fmla="val 49497"/>
                  <a:gd name="adj3" fmla="val 1666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accent6">
                        <a:lumMod val="50000"/>
                      </a:schemeClr>
                    </a:solidFill>
                    <a:hlinkClick r:id="rId5"/>
                  </a:rPr>
                  <a:t>SZDL lemma</a:t>
                </a:r>
                <a:r>
                  <a:rPr lang="en-US" sz="2000" dirty="0">
                    <a:solidFill>
                      <a:srgbClr val="7030A0"/>
                    </a:solidFill>
                  </a:rPr>
                  <a:t>: </a:t>
                </a:r>
                <a:r>
                  <a:rPr lang="en-US" sz="2000" dirty="0">
                    <a:solidFill>
                      <a:schemeClr val="tx1"/>
                    </a:solidFill>
                  </a:rPr>
                  <a:t> (∗)</a:t>
                </a:r>
                <a:r>
                  <a:rPr lang="en-US" sz="2000" dirty="0">
                    <a:solidFill>
                      <a:srgbClr val="7030A0"/>
                    </a:solidFill>
                  </a:rPr>
                  <a:t> </a:t>
                </a:r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</a:rPr>
                  <a:t>also holds for </a:t>
                </a:r>
                <a:r>
                  <a:rPr lang="en-US" sz="2000" b="1" u="sng" dirty="0">
                    <a:solidFill>
                      <a:schemeClr val="accent6">
                        <a:lumMod val="50000"/>
                      </a:schemeClr>
                    </a:solidFill>
                  </a:rPr>
                  <a:t>multivariate</a:t>
                </a:r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</a:rPr>
                  <a:t> polynomials  </a:t>
                </a:r>
                <a:r>
                  <a:rPr lang="en-US" sz="1600" dirty="0">
                    <a:solidFill>
                      <a:schemeClr val="accent6">
                        <a:lumMod val="50000"/>
                      </a:schemeClr>
                    </a:solidFill>
                  </a:rPr>
                  <a:t>(where d is total degree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600" dirty="0">
                    <a:solidFill>
                      <a:schemeClr val="accent6">
                        <a:lumMod val="50000"/>
                      </a:schemeClr>
                    </a:solidFill>
                  </a:rPr>
                  <a:t>) </a:t>
                </a:r>
                <a:endParaRPr lang="en-US" sz="20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Rounded Rectangular Callout 5">
                <a:extLst>
                  <a:ext uri="{FF2B5EF4-FFF2-40B4-BE49-F238E27FC236}">
                    <a16:creationId xmlns:a16="http://schemas.microsoft.com/office/drawing/2014/main" id="{5E4EE36F-08A3-D064-7C70-ED86C565C1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00" y="4475427"/>
                <a:ext cx="8750710" cy="543154"/>
              </a:xfrm>
              <a:prstGeom prst="wedgeRoundRectCallout">
                <a:avLst>
                  <a:gd name="adj1" fmla="val -34718"/>
                  <a:gd name="adj2" fmla="val 49497"/>
                  <a:gd name="adj3" fmla="val 16667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00C06DE-0C37-D3F4-BFCC-DCD3A5827005}"/>
              </a:ext>
            </a:extLst>
          </p:cNvPr>
          <p:cNvSpPr txBox="1"/>
          <p:nvPr/>
        </p:nvSpPr>
        <p:spPr>
          <a:xfrm>
            <a:off x="7436178" y="1699800"/>
            <a:ext cx="519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(∗)</a:t>
            </a:r>
          </a:p>
        </p:txBody>
      </p:sp>
    </p:spTree>
    <p:extLst>
      <p:ext uri="{BB962C8B-B14F-4D97-AF65-F5344CB8AC3E}">
        <p14:creationId xmlns:p14="http://schemas.microsoft.com/office/powerpoint/2010/main" val="239522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FC60726-2E55-BB81-E700-C55F07877CD3}"/>
              </a:ext>
            </a:extLst>
          </p:cNvPr>
          <p:cNvSpPr/>
          <p:nvPr/>
        </p:nvSpPr>
        <p:spPr>
          <a:xfrm>
            <a:off x="314325" y="1749370"/>
            <a:ext cx="8372475" cy="12430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4CF045-BF26-6745-8351-57B67E275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First, a useful </a:t>
            </a:r>
            <a:r>
              <a:rPr lang="en-US" dirty="0" err="1"/>
              <a:t>observeration</a:t>
            </a:r>
            <a:endParaRPr lang="en-US" sz="27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878680-9D60-D546-834B-CDB2E77147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8229600" cy="195738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Suppose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≈ 2</a:t>
                </a:r>
                <a:r>
                  <a:rPr lang="en-US" baseline="30000" dirty="0"/>
                  <a:t>256</a:t>
                </a:r>
                <a:r>
                  <a:rPr lang="en-US" dirty="0"/>
                  <a:t>    and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≤ 2</a:t>
                </a:r>
                <a:r>
                  <a:rPr lang="en-US" baseline="30000" dirty="0"/>
                  <a:t>40</a:t>
                </a:r>
                <a:r>
                  <a:rPr lang="en-US" dirty="0"/>
                  <a:t>    so that 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  is negligible</a:t>
                </a:r>
              </a:p>
              <a:p>
                <a:pPr marL="0" indent="0">
                  <a:spcBef>
                    <a:spcPts val="1776"/>
                  </a:spcBef>
                  <a:buNone/>
                </a:pPr>
                <a:r>
                  <a:rPr lang="en-US" dirty="0"/>
                  <a:t>Let 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spcBef>
                    <a:spcPts val="1776"/>
                  </a:spcBef>
                  <a:buNone/>
                </a:pPr>
                <a:r>
                  <a:rPr lang="en-US" dirty="0"/>
                  <a:t>	For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,      if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    then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    </a:t>
                </a:r>
                <a:r>
                  <a:rPr lang="en-US" dirty="0" err="1"/>
                  <a:t>w.h.p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878680-9D60-D546-834B-CDB2E77147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1"/>
                <a:ext cx="8229600" cy="1957388"/>
              </a:xfrm>
              <a:blipFill>
                <a:blip r:embed="rId3"/>
                <a:stretch>
                  <a:fillRect l="-1235" t="-1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E126C14D-F883-B976-083E-631820AE9A65}"/>
              </a:ext>
            </a:extLst>
          </p:cNvPr>
          <p:cNvSpPr txBox="1"/>
          <p:nvPr/>
        </p:nvSpPr>
        <p:spPr>
          <a:xfrm>
            <a:off x="600075" y="4556916"/>
            <a:ext cx="7235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⇒   a simple equality test for two committed polynomials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4086CBB-06B1-ED2C-60DC-D8DFEFF87F0C}"/>
              </a:ext>
            </a:extLst>
          </p:cNvPr>
          <p:cNvGrpSpPr/>
          <p:nvPr/>
        </p:nvGrpSpPr>
        <p:grpSpPr>
          <a:xfrm>
            <a:off x="2953529" y="3082752"/>
            <a:ext cx="5596340" cy="935787"/>
            <a:chOff x="2953529" y="3082752"/>
            <a:chExt cx="5596340" cy="9357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C1861075-F81A-A0AD-2269-2B1FE458FFCB}"/>
                    </a:ext>
                  </a:extLst>
                </p:cNvPr>
                <p:cNvSpPr txBox="1"/>
                <p:nvPr/>
              </p:nvSpPr>
              <p:spPr>
                <a:xfrm>
                  <a:off x="2953529" y="3556874"/>
                  <a:ext cx="559634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)=0</m:t>
                      </m:r>
                    </m:oMath>
                  </a14:m>
                  <a:r>
                    <a:rPr lang="en-US" dirty="0">
                      <a:latin typeface="+mn-lt"/>
                    </a:rPr>
                    <a:t>      ⇒     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r>
                    <a:rPr lang="en-US" dirty="0">
                      <a:latin typeface="+mn-lt"/>
                    </a:rPr>
                    <a:t>   </a:t>
                  </a:r>
                  <a:r>
                    <a:rPr lang="en-US" dirty="0" err="1">
                      <a:latin typeface="+mn-lt"/>
                    </a:rPr>
                    <a:t>w.h.p</a:t>
                  </a:r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C1861075-F81A-A0AD-2269-2B1FE458FF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3529" y="3556874"/>
                  <a:ext cx="5596340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905" t="-7895" r="-679" b="-26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ight Arrow 9">
              <a:extLst>
                <a:ext uri="{FF2B5EF4-FFF2-40B4-BE49-F238E27FC236}">
                  <a16:creationId xmlns:a16="http://schemas.microsoft.com/office/drawing/2014/main" id="{D591C569-918D-886D-D27E-04E683119DD2}"/>
                </a:ext>
              </a:extLst>
            </p:cNvPr>
            <p:cNvSpPr/>
            <p:nvPr/>
          </p:nvSpPr>
          <p:spPr>
            <a:xfrm rot="4709858">
              <a:off x="3748617" y="3154190"/>
              <a:ext cx="457200" cy="314325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ight Arrow 10">
              <a:extLst>
                <a:ext uri="{FF2B5EF4-FFF2-40B4-BE49-F238E27FC236}">
                  <a16:creationId xmlns:a16="http://schemas.microsoft.com/office/drawing/2014/main" id="{AF9FADB6-459A-928C-15B7-6AF207F5F08D}"/>
                </a:ext>
              </a:extLst>
            </p:cNvPr>
            <p:cNvSpPr/>
            <p:nvPr/>
          </p:nvSpPr>
          <p:spPr>
            <a:xfrm rot="16890142" flipV="1">
              <a:off x="6482824" y="3154189"/>
              <a:ext cx="457200" cy="314325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3134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B22C1CF-E90A-2D8D-FA40-8B0124735981}"/>
              </a:ext>
            </a:extLst>
          </p:cNvPr>
          <p:cNvSpPr txBox="1"/>
          <p:nvPr/>
        </p:nvSpPr>
        <p:spPr>
          <a:xfrm>
            <a:off x="7996183" y="4620723"/>
            <a:ext cx="30008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  </a:t>
            </a:r>
            <a:endParaRPr lang="en-US" sz="2000" baseline="-25000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DD8B50-2801-E100-5901-E377BDC38C96}"/>
              </a:ext>
            </a:extLst>
          </p:cNvPr>
          <p:cNvSpPr txBox="1"/>
          <p:nvPr/>
        </p:nvSpPr>
        <p:spPr>
          <a:xfrm>
            <a:off x="8015237" y="4011117"/>
            <a:ext cx="30008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  </a:t>
            </a:r>
            <a:endParaRPr lang="en-US" sz="2000" baseline="-25000" dirty="0"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B4E443-C05D-FD43-8498-49C89F952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47" y="124919"/>
            <a:ext cx="8229600" cy="623097"/>
          </a:xfrm>
        </p:spPr>
        <p:txBody>
          <a:bodyPr>
            <a:noAutofit/>
          </a:bodyPr>
          <a:lstStyle/>
          <a:p>
            <a:r>
              <a:rPr lang="en-US" sz="3600" dirty="0"/>
              <a:t>Useful proof gadgets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CC5B48-BFD0-DE4E-BE4F-DB2C5173A1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5747" y="1075232"/>
                <a:ext cx="8686800" cy="406826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Let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 be a primitive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root of unity   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= 1)</a:t>
                </a:r>
              </a:p>
              <a:p>
                <a:pPr marL="0" indent="0">
                  <a:buNone/>
                </a:pPr>
                <a:r>
                  <a:rPr lang="en-US" dirty="0"/>
                  <a:t>Set			H ≔ { 1,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/>
                  <a:t>2</a:t>
                </a:r>
                <a:r>
                  <a:rPr lang="en-US" dirty="0"/>
                  <a:t>, …,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i="1" baseline="30000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baseline="30000" dirty="0"/>
                  <a:t>-1 </a:t>
                </a:r>
                <a:r>
                  <a:rPr lang="en-US" dirty="0"/>
                  <a:t>}  ⊆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spcBef>
                    <a:spcPts val="3024"/>
                  </a:spcBef>
                  <a:buNone/>
                </a:pPr>
                <a:r>
                  <a:rPr lang="en-US" dirty="0"/>
                  <a:t>Let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     and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.     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spcBef>
                    <a:spcPts val="2424"/>
                  </a:spcBef>
                  <a:buNone/>
                </a:pPr>
                <a:r>
                  <a:rPr lang="en-US" dirty="0"/>
                  <a:t>There are efficient poly-IOPs for the following tasks:</a:t>
                </a:r>
              </a:p>
              <a:p>
                <a:pPr marL="298450" lvl="1" indent="0">
                  <a:spcBef>
                    <a:spcPts val="1824"/>
                  </a:spcBef>
                  <a:buNone/>
                  <a:tabLst>
                    <a:tab pos="1084263" algn="l"/>
                    <a:tab pos="2795588" algn="l"/>
                    <a:tab pos="6164263" algn="l"/>
                    <a:tab pos="6278563" algn="l"/>
                  </a:tabLst>
                </a:pPr>
                <a:r>
                  <a:rPr lang="en-US" dirty="0"/>
                  <a:t>Task 1	(</a:t>
                </a:r>
                <a:r>
                  <a:rPr lang="en-US" b="1" dirty="0"/>
                  <a:t>zero-test</a:t>
                </a:r>
                <a:r>
                  <a:rPr lang="en-US" dirty="0"/>
                  <a:t>):   	prove that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 is identically zero on H</a:t>
                </a:r>
              </a:p>
              <a:p>
                <a:pPr marL="298450" lvl="1" indent="0">
                  <a:spcBef>
                    <a:spcPts val="2376"/>
                  </a:spcBef>
                  <a:buNone/>
                  <a:tabLst>
                    <a:tab pos="1084263" algn="l"/>
                    <a:tab pos="2795588" algn="l"/>
                    <a:tab pos="6164263" algn="l"/>
                    <a:tab pos="6278563" algn="l"/>
                  </a:tabLst>
                </a:pPr>
                <a:r>
                  <a:rPr lang="en-US" dirty="0" err="1"/>
                  <a:t>Tast</a:t>
                </a:r>
                <a:r>
                  <a:rPr lang="en-US" dirty="0"/>
                  <a:t> 2	(</a:t>
                </a:r>
                <a:r>
                  <a:rPr lang="en-US" b="1" dirty="0"/>
                  <a:t>sum-check</a:t>
                </a:r>
                <a:r>
                  <a:rPr lang="en-US" dirty="0"/>
                  <a:t>):	prove that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dirty="0"/>
                  <a:t>	(verifier has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, 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298450" lvl="1" indent="0">
                  <a:spcBef>
                    <a:spcPts val="2376"/>
                  </a:spcBef>
                  <a:buNone/>
                  <a:tabLst>
                    <a:tab pos="1084263" algn="l"/>
                    <a:tab pos="2795588" algn="l"/>
                    <a:tab pos="6164263" algn="l"/>
                    <a:tab pos="6278563" algn="l"/>
                  </a:tabLst>
                </a:pPr>
                <a:r>
                  <a:rPr lang="en-US" dirty="0"/>
                  <a:t>Task 3	(</a:t>
                </a:r>
                <a:r>
                  <a:rPr lang="en-US" b="1" dirty="0"/>
                  <a:t>prod-check</a:t>
                </a:r>
                <a:r>
                  <a:rPr lang="en-US" dirty="0"/>
                  <a:t>):	prove that  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	(verifier has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CC5B48-BFD0-DE4E-BE4F-DB2C5173A1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5747" y="1075232"/>
                <a:ext cx="8686800" cy="4068268"/>
              </a:xfrm>
              <a:blipFill>
                <a:blip r:embed="rId2"/>
                <a:stretch>
                  <a:fillRect l="-876" t="-1553" b="-17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014802CC-52F7-304A-9136-B75188EC2F6B}"/>
              </a:ext>
            </a:extLst>
          </p:cNvPr>
          <p:cNvSpPr/>
          <p:nvPr/>
        </p:nvSpPr>
        <p:spPr>
          <a:xfrm>
            <a:off x="190054" y="2882316"/>
            <a:ext cx="8782493" cy="221955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65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490A42-2834-FE44-8F44-C21410396840}"/>
              </a:ext>
            </a:extLst>
          </p:cNvPr>
          <p:cNvSpPr/>
          <p:nvPr/>
        </p:nvSpPr>
        <p:spPr>
          <a:xfrm>
            <a:off x="7130213" y="1015160"/>
            <a:ext cx="281127" cy="36188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9034DF4-730E-8E4E-8FFE-918C868723F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Zero-test on H      </a:t>
                </a:r>
                <a:r>
                  <a:rPr lang="en-US" sz="3100" dirty="0"/>
                  <a:t>( H = </a:t>
                </a:r>
                <a:r>
                  <a:rPr lang="en-US" sz="3100" b="0" dirty="0"/>
                  <a:t>{ 1, </a:t>
                </a:r>
                <a14:m>
                  <m:oMath xmlns:m="http://schemas.openxmlformats.org/officeDocument/2006/math">
                    <m:r>
                      <a:rPr lang="en-US" sz="31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3100" b="0" dirty="0"/>
                  <a:t>, </a:t>
                </a:r>
                <a14:m>
                  <m:oMath xmlns:m="http://schemas.openxmlformats.org/officeDocument/2006/math">
                    <m:r>
                      <a:rPr lang="en-US" sz="31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3100" b="0" baseline="30000" dirty="0"/>
                  <a:t>2</a:t>
                </a:r>
                <a:r>
                  <a:rPr lang="en-US" sz="3100" b="0" dirty="0"/>
                  <a:t>, …, </a:t>
                </a:r>
                <a14:m>
                  <m:oMath xmlns:m="http://schemas.openxmlformats.org/officeDocument/2006/math">
                    <m:r>
                      <a:rPr lang="en-US" sz="31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3100" b="0" i="1" baseline="30000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100" b="0" baseline="30000" dirty="0"/>
                  <a:t>-1 </a:t>
                </a:r>
                <a:r>
                  <a:rPr lang="en-US" sz="3100" b="0" dirty="0"/>
                  <a:t>} )</a:t>
                </a:r>
                <a:endParaRPr lang="en-US" sz="2700" b="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9034DF4-730E-8E4E-8FFE-918C868723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17647" b="-50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9BB525-A951-C140-9FCA-F89D47D2F7D7}"/>
                  </a:ext>
                </a:extLst>
              </p:cNvPr>
              <p:cNvSpPr txBox="1"/>
              <p:nvPr/>
            </p:nvSpPr>
            <p:spPr>
              <a:xfrm>
                <a:off x="339471" y="935884"/>
                <a:ext cx="21189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</a:rPr>
                  <a:t>Prover P(</a:t>
                </a:r>
                <a14:m>
                  <m:oMath xmlns:m="http://schemas.openxmlformats.org/officeDocument/2006/math">
                    <m:r>
                      <a:rPr lang="en-US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0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9BB525-A951-C140-9FCA-F89D47D2F7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471" y="935884"/>
                <a:ext cx="2118913" cy="461665"/>
              </a:xfrm>
              <a:prstGeom prst="rect">
                <a:avLst/>
              </a:prstGeom>
              <a:blipFill>
                <a:blip r:embed="rId4"/>
                <a:stretch>
                  <a:fillRect l="-4167" t="-10811" r="-357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9F81FE5-30CA-3541-B56E-40FB945AB132}"/>
                  </a:ext>
                </a:extLst>
              </p:cNvPr>
              <p:cNvSpPr txBox="1"/>
              <p:nvPr/>
            </p:nvSpPr>
            <p:spPr>
              <a:xfrm>
                <a:off x="5663418" y="946813"/>
                <a:ext cx="19881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</a:rPr>
                  <a:t>Verifier V( </a:t>
                </a:r>
                <a14:m>
                  <m:oMath xmlns:m="http://schemas.openxmlformats.org/officeDocument/2006/math">
                    <m:r>
                      <a:rPr lang="en-US" b="0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</a:rPr>
                  <a:t> 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9F81FE5-30CA-3541-B56E-40FB945AB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418" y="946813"/>
                <a:ext cx="1988108" cy="461665"/>
              </a:xfrm>
              <a:prstGeom prst="rect">
                <a:avLst/>
              </a:prstGeom>
              <a:blipFill>
                <a:blip r:embed="rId5"/>
                <a:stretch>
                  <a:fillRect l="-4430" t="-10811" r="-3797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66E386E-F894-B845-87C4-8669001828DC}"/>
                  </a:ext>
                </a:extLst>
              </p:cNvPr>
              <p:cNvSpPr txBox="1"/>
              <p:nvPr/>
            </p:nvSpPr>
            <p:spPr>
              <a:xfrm>
                <a:off x="148853" y="1489720"/>
                <a:ext cx="27472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)⇽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)/(</m:t>
                      </m:r>
                      <m:r>
                        <a:rPr lang="en-US" sz="2000" i="1" dirty="0" err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b="0" i="1" baseline="30000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–1)</m:t>
                      </m:r>
                    </m:oMath>
                  </m:oMathPara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66E386E-F894-B845-87C4-8669001828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53" y="1489720"/>
                <a:ext cx="2747227" cy="400110"/>
              </a:xfrm>
              <a:prstGeom prst="rect">
                <a:avLst/>
              </a:prstGeom>
              <a:blipFill>
                <a:blip r:embed="rId6"/>
                <a:stretch>
                  <a:fillRect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0C4306BB-5D35-F04C-96AE-8A81BCEBED2E}"/>
              </a:ext>
            </a:extLst>
          </p:cNvPr>
          <p:cNvGrpSpPr/>
          <p:nvPr/>
        </p:nvGrpSpPr>
        <p:grpSpPr>
          <a:xfrm>
            <a:off x="2259738" y="1602264"/>
            <a:ext cx="3200400" cy="540086"/>
            <a:chOff x="2971800" y="3889368"/>
            <a:chExt cx="3200400" cy="540086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5BC3BE6-22C9-A946-9439-9D43713A43E3}"/>
                </a:ext>
              </a:extLst>
            </p:cNvPr>
            <p:cNvCxnSpPr/>
            <p:nvPr/>
          </p:nvCxnSpPr>
          <p:spPr>
            <a:xfrm>
              <a:off x="2971800" y="4429454"/>
              <a:ext cx="32004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BC5D3AA-B52A-364C-8E79-23CF1518AB42}"/>
                    </a:ext>
                  </a:extLst>
                </p:cNvPr>
                <p:cNvSpPr txBox="1"/>
                <p:nvPr/>
              </p:nvSpPr>
              <p:spPr>
                <a:xfrm>
                  <a:off x="3837084" y="3889368"/>
                  <a:ext cx="1737976" cy="49994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a14:m>
                  <a:r>
                    <a:rPr lang="en-US" sz="2000" baseline="-25000" dirty="0">
                      <a:latin typeface="+mn-lt"/>
                    </a:rPr>
                    <a:t> 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 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(≤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d>
                        <m:dPr>
                          <m:begChr m:val="["/>
                          <m:endChr m:val="]"/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sz="2000" baseline="-25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BC5D3AA-B52A-364C-8E79-23CF1518AB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7084" y="3889368"/>
                  <a:ext cx="1737976" cy="499945"/>
                </a:xfrm>
                <a:prstGeom prst="rect">
                  <a:avLst/>
                </a:prstGeom>
                <a:blipFill>
                  <a:blip r:embed="rId7"/>
                  <a:stretch>
                    <a:fillRect b="-2326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346AA8C-AFB7-7D47-842A-82CC6E2ACA33}"/>
                  </a:ext>
                </a:extLst>
              </p:cNvPr>
              <p:cNvSpPr txBox="1"/>
              <p:nvPr/>
            </p:nvSpPr>
            <p:spPr>
              <a:xfrm>
                <a:off x="5699642" y="1938573"/>
                <a:ext cx="1195392" cy="4901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⇽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346AA8C-AFB7-7D47-842A-82CC6E2ACA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642" y="1938573"/>
                <a:ext cx="1195392" cy="490199"/>
              </a:xfrm>
              <a:prstGeom prst="rect">
                <a:avLst/>
              </a:prstGeom>
              <a:blipFill>
                <a:blip r:embed="rId8"/>
                <a:stretch>
                  <a:fillRect b="-5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23C73946-7D86-204E-9C2C-92B95191BD88}"/>
              </a:ext>
            </a:extLst>
          </p:cNvPr>
          <p:cNvGrpSpPr/>
          <p:nvPr/>
        </p:nvGrpSpPr>
        <p:grpSpPr>
          <a:xfrm>
            <a:off x="2227645" y="2238213"/>
            <a:ext cx="3253583" cy="461665"/>
            <a:chOff x="2658381" y="3487716"/>
            <a:chExt cx="3253583" cy="461665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50E8B1D-BEB7-6147-AA1A-8687FA4E09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90474" y="3887500"/>
              <a:ext cx="3200400" cy="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DC696D4-3570-7F41-B931-5E7422CCAE82}"/>
                    </a:ext>
                  </a:extLst>
                </p:cNvPr>
                <p:cNvSpPr txBox="1"/>
                <p:nvPr/>
              </p:nvSpPr>
              <p:spPr>
                <a:xfrm>
                  <a:off x="2658381" y="3487716"/>
                  <a:ext cx="3253583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0" dirty="0">
                      <a:latin typeface="+mn-lt"/>
                    </a:rPr>
                    <a:t>eval </a:t>
                  </a:r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b="0" dirty="0">
                      <a:latin typeface="+mn-lt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b="0" dirty="0">
                      <a:latin typeface="+mn-lt"/>
                    </a:rPr>
                    <a:t> at 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a14:m>
                  <a:endParaRPr lang="en-US" b="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DC696D4-3570-7F41-B931-5E7422CCAE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58381" y="3487716"/>
                  <a:ext cx="3253583" cy="461665"/>
                </a:xfrm>
                <a:prstGeom prst="rect">
                  <a:avLst/>
                </a:prstGeom>
                <a:blipFill>
                  <a:blip r:embed="rId9"/>
                  <a:stretch>
                    <a:fillRect l="-2724" t="-7895" b="-2894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4B2360-96C7-584D-8DDC-C9CC1510D1EC}"/>
                  </a:ext>
                </a:extLst>
              </p:cNvPr>
              <p:cNvSpPr txBox="1"/>
              <p:nvPr/>
            </p:nvSpPr>
            <p:spPr>
              <a:xfrm>
                <a:off x="5718751" y="2476579"/>
                <a:ext cx="23666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learn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4B2360-96C7-584D-8DDC-C9CC1510D1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8751" y="2476579"/>
                <a:ext cx="2366674" cy="461665"/>
              </a:xfrm>
              <a:prstGeom prst="rect">
                <a:avLst/>
              </a:prstGeom>
              <a:blipFill>
                <a:blip r:embed="rId10"/>
                <a:stretch>
                  <a:fillRect l="-4278" t="-5263" r="-1070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3FBF84E-DBCF-7D44-9197-4F93AF2F89C0}"/>
                  </a:ext>
                </a:extLst>
              </p:cNvPr>
              <p:cNvSpPr txBox="1"/>
              <p:nvPr/>
            </p:nvSpPr>
            <p:spPr>
              <a:xfrm>
                <a:off x="4614168" y="3012810"/>
                <a:ext cx="4352730" cy="468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accept if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)⋅(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3FBF84E-DBCF-7D44-9197-4F93AF2F89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168" y="3012810"/>
                <a:ext cx="4352730" cy="468205"/>
              </a:xfrm>
              <a:prstGeom prst="rect">
                <a:avLst/>
              </a:prstGeom>
              <a:blipFill>
                <a:blip r:embed="rId11"/>
                <a:stretch>
                  <a:fillRect l="-2326" t="-7895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CA686EC-04A2-8A48-8AB9-CD6DC276477E}"/>
                  </a:ext>
                </a:extLst>
              </p:cNvPr>
              <p:cNvSpPr txBox="1"/>
              <p:nvPr/>
            </p:nvSpPr>
            <p:spPr>
              <a:xfrm>
                <a:off x="339471" y="4116949"/>
                <a:ext cx="7655814" cy="938719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000" b="1" u="sng" dirty="0">
                    <a:latin typeface="+mn-lt"/>
                  </a:rPr>
                  <a:t>Thm</a:t>
                </a:r>
                <a:r>
                  <a:rPr lang="en-US" sz="2000" dirty="0">
                    <a:latin typeface="+mn-lt"/>
                  </a:rPr>
                  <a:t>:   this protocol is complete and sound,  assuming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000" dirty="0">
                    <a:latin typeface="+mn-lt"/>
                  </a:rPr>
                  <a:t>  is negligible.</a:t>
                </a:r>
              </a:p>
              <a:p>
                <a:pPr algn="l">
                  <a:spcBef>
                    <a:spcPts val="1800"/>
                  </a:spcBef>
                </a:pPr>
                <a:r>
                  <a:rPr lang="en-US" sz="2000" dirty="0">
                    <a:latin typeface="+mn-lt"/>
                  </a:rPr>
                  <a:t>Verifier time:  O(log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>
                    <a:latin typeface="+mn-lt"/>
                  </a:rPr>
                  <a:t>)  and  two eval verify  (</a:t>
                </a:r>
                <a:r>
                  <a:rPr lang="en-US" sz="1600" dirty="0">
                    <a:latin typeface="+mn-lt"/>
                  </a:rPr>
                  <a:t>but can be done in one)</a:t>
                </a:r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CA686EC-04A2-8A48-8AB9-CD6DC2764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471" y="4116949"/>
                <a:ext cx="7655814" cy="938719"/>
              </a:xfrm>
              <a:prstGeom prst="rect">
                <a:avLst/>
              </a:prstGeom>
              <a:blipFill>
                <a:blip r:embed="rId12"/>
                <a:stretch>
                  <a:fillRect l="-826" t="-2632" r="-496" b="-10526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ular Callout 16">
                <a:extLst>
                  <a:ext uri="{FF2B5EF4-FFF2-40B4-BE49-F238E27FC236}">
                    <a16:creationId xmlns:a16="http://schemas.microsoft.com/office/drawing/2014/main" id="{4264757B-E158-854A-8B36-B5DF57AA360C}"/>
                  </a:ext>
                </a:extLst>
              </p:cNvPr>
              <p:cNvSpPr/>
              <p:nvPr/>
            </p:nvSpPr>
            <p:spPr>
              <a:xfrm>
                <a:off x="248542" y="3049026"/>
                <a:ext cx="4118347" cy="732119"/>
              </a:xfrm>
              <a:prstGeom prst="wedgeRectCallout">
                <a:avLst>
                  <a:gd name="adj1" fmla="val -27640"/>
                  <a:gd name="adj2" fmla="val -50508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b="1" dirty="0">
                    <a:solidFill>
                      <a:schemeClr val="tx1"/>
                    </a:solidFill>
                  </a:rPr>
                  <a:t>Lemma</a:t>
                </a:r>
                <a:r>
                  <a:rPr lang="en-US" sz="2000" dirty="0">
                    <a:solidFill>
                      <a:schemeClr val="tx1"/>
                    </a:solidFill>
                  </a:rPr>
                  <a:t>: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is zero on H   if and only if </a:t>
                </a:r>
                <a:br>
                  <a:rPr lang="en-US" sz="20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:r>
                  <a:rPr lang="en-US" sz="20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		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is divisible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ular Callout 16">
                <a:extLst>
                  <a:ext uri="{FF2B5EF4-FFF2-40B4-BE49-F238E27FC236}">
                    <a16:creationId xmlns:a16="http://schemas.microsoft.com/office/drawing/2014/main" id="{4264757B-E158-854A-8B36-B5DF57AA36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542" y="3049026"/>
                <a:ext cx="4118347" cy="732119"/>
              </a:xfrm>
              <a:prstGeom prst="wedgeRectCallout">
                <a:avLst>
                  <a:gd name="adj1" fmla="val -27640"/>
                  <a:gd name="adj2" fmla="val -50508"/>
                </a:avLst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D341DC7-D579-174A-9E13-90EFFF40D12A}"/>
                  </a:ext>
                </a:extLst>
              </p:cNvPr>
              <p:cNvSpPr txBox="1"/>
              <p:nvPr/>
            </p:nvSpPr>
            <p:spPr>
              <a:xfrm>
                <a:off x="4747550" y="3497240"/>
                <a:ext cx="3831818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800" dirty="0">
                    <a:latin typeface="+mn-lt"/>
                  </a:rPr>
                  <a:t>(implies that 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)(</m:t>
                    </m:r>
                    <m:sSup>
                      <m:sSup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sz="1800" dirty="0">
                    <a:latin typeface="+mn-lt"/>
                  </a:rPr>
                  <a:t>   )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D341DC7-D579-174A-9E13-90EFFF40D1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7550" y="3497240"/>
                <a:ext cx="3831818" cy="374270"/>
              </a:xfrm>
              <a:prstGeom prst="rect">
                <a:avLst/>
              </a:prstGeom>
              <a:blipFill>
                <a:blip r:embed="rId14"/>
                <a:stretch>
                  <a:fillRect l="-1320" t="-6667" r="-330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87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4" grpId="0"/>
      <p:bldP spid="15" grpId="0"/>
      <p:bldP spid="16" grpId="0" animBg="1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586405-A9F3-0742-80FB-38F0402AFBC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Product check on H:    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supHide m:val="on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3600" b="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sz="3600" b="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/>
                      <m:e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sz="36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586405-A9F3-0742-80FB-38F0402AFB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07843" b="-19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1C5E94-4EE5-D94D-9BC2-E8B391DB97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2897" y="922561"/>
                <a:ext cx="8866414" cy="42209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Set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  to be the degree-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polynomial:</a:t>
                </a:r>
              </a:p>
              <a:p>
                <a:pPr marL="0" indent="0">
                  <a:buNone/>
                </a:pPr>
                <a:r>
                  <a:rPr lang="en-US" dirty="0"/>
                  <a:t>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(1)=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(1),       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m:rPr>
                        <m:sty m:val="p"/>
                      </m:rPr>
                      <a:rPr lang="en-US" b="0" i="0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∏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m:rPr>
                        <m:sty m:val="p"/>
                      </m:rPr>
                      <a:rPr lang="en-US" b="0" i="0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    </m:t>
                    </m:r>
                  </m:oMath>
                </a14:m>
                <a:r>
                  <a:rPr lang="en-US" i="0" dirty="0">
                    <a:latin typeface="+mj-lt"/>
                  </a:rPr>
                  <a:t>for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=1, …,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Then     t(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  <a:p>
                <a:pPr marL="0" indent="0">
                  <a:spcBef>
                    <a:spcPts val="1176"/>
                  </a:spcBef>
                  <a:buNone/>
                </a:pPr>
                <a:r>
                  <a:rPr lang="en-US" dirty="0"/>
                  <a:t>and	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)⋅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   </m:t>
                    </m:r>
                  </m:oMath>
                </a14:m>
                <a:r>
                  <a:rPr lang="en-US" dirty="0"/>
                  <a:t>for all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     </a:t>
                </a:r>
                <a:r>
                  <a:rPr lang="en-US" sz="1800" dirty="0"/>
                  <a:t>(including 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800" dirty="0"/>
                  <a:t> )</a:t>
                </a:r>
                <a:endParaRPr lang="en-US" dirty="0"/>
              </a:p>
              <a:p>
                <a:pPr marL="0" indent="0">
                  <a:spcBef>
                    <a:spcPts val="2376"/>
                  </a:spcBef>
                  <a:buNone/>
                  <a:tabLst>
                    <a:tab pos="1189038" algn="l"/>
                    <a:tab pos="1655763" algn="l"/>
                  </a:tabLst>
                </a:pPr>
                <a:r>
                  <a:rPr lang="en-US" b="1" u="sng" dirty="0"/>
                  <a:t>Lemma</a:t>
                </a:r>
                <a:r>
                  <a:rPr lang="en-US" dirty="0"/>
                  <a:t>:	if	(1)    t(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   and</a:t>
                </a:r>
              </a:p>
              <a:p>
                <a:pPr marL="0" indent="0">
                  <a:buNone/>
                  <a:tabLst>
                    <a:tab pos="1189038" algn="l"/>
                    <a:tab pos="1655763" algn="l"/>
                  </a:tabLst>
                </a:pPr>
                <a:r>
                  <a:rPr lang="en-US" dirty="0"/>
                  <a:t>		(2)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    for all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dirty="0"/>
              </a:p>
              <a:p>
                <a:pPr marL="0" indent="0">
                  <a:buNone/>
                  <a:tabLst>
                    <a:tab pos="1189038" algn="l"/>
                    <a:tab pos="1655763" algn="l"/>
                  </a:tabLst>
                </a:pPr>
                <a:r>
                  <a:rPr lang="en-US" dirty="0"/>
                  <a:t>	then   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1C5E94-4EE5-D94D-9BC2-E8B391DB97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2897" y="922561"/>
                <a:ext cx="8866414" cy="4220938"/>
              </a:xfrm>
              <a:blipFill>
                <a:blip r:embed="rId3"/>
                <a:stretch>
                  <a:fillRect l="-1000" t="-599" b="-15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6BF54F8-FB87-5949-BC6F-9588083E4635}"/>
                  </a:ext>
                </a:extLst>
              </p:cNvPr>
              <p:cNvSpPr txBox="1"/>
              <p:nvPr/>
            </p:nvSpPr>
            <p:spPr>
              <a:xfrm>
                <a:off x="2832053" y="2373575"/>
                <a:ext cx="16412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∏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6BF54F8-FB87-5949-BC6F-9588083E46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2053" y="2373575"/>
                <a:ext cx="1641219" cy="461665"/>
              </a:xfrm>
              <a:prstGeom prst="rect">
                <a:avLst/>
              </a:prstGeom>
              <a:blipFill>
                <a:blip r:embed="rId4"/>
                <a:stretch>
                  <a:fillRect l="-29231" t="-121053" b="-18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BC97A7D3-5BB7-544C-A627-2C0748564C3A}"/>
              </a:ext>
            </a:extLst>
          </p:cNvPr>
          <p:cNvSpPr/>
          <p:nvPr/>
        </p:nvSpPr>
        <p:spPr>
          <a:xfrm>
            <a:off x="261257" y="3510643"/>
            <a:ext cx="8556172" cy="150793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20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15851-A15A-0641-BA1C-1DAA2EC16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400" dirty="0"/>
              <a:t>(</a:t>
            </a:r>
            <a:r>
              <a:rPr lang="en-US" sz="1600" dirty="0"/>
              <a:t>preprocessing</a:t>
            </a:r>
            <a:r>
              <a:rPr lang="en-US" sz="1400" dirty="0"/>
              <a:t>)  </a:t>
            </a:r>
            <a:r>
              <a:rPr lang="en-US" sz="2800" dirty="0"/>
              <a:t>NARK:  Non-interactive </a:t>
            </a:r>
            <a:r>
              <a:rPr lang="en-US" sz="2800" dirty="0" err="1"/>
              <a:t>ARgument</a:t>
            </a:r>
            <a:r>
              <a:rPr lang="en-US" sz="2800" dirty="0"/>
              <a:t> of Knowledge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D2882E9-C251-9149-A76A-568086A93F45}"/>
                  </a:ext>
                </a:extLst>
              </p:cNvPr>
              <p:cNvSpPr txBox="1"/>
              <p:nvPr/>
            </p:nvSpPr>
            <p:spPr>
              <a:xfrm>
                <a:off x="456289" y="2209485"/>
                <a:ext cx="7881966" cy="461665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Preprocessing (setup)</a:t>
                </a: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   S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)  ⇾  public parameters  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𝒑𝒑</m:t>
                    </m:r>
                  </m:oMath>
                </a14:m>
                <a:r>
                  <a:rPr lang="en-US" b="1" dirty="0"/>
                  <a:t>,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𝒗𝒑</m:t>
                    </m:r>
                  </m:oMath>
                </a14:m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endParaRPr lang="en-US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D2882E9-C251-9149-A76A-568086A93F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289" y="2209485"/>
                <a:ext cx="7881966" cy="461665"/>
              </a:xfrm>
              <a:prstGeom prst="rect">
                <a:avLst/>
              </a:prstGeom>
              <a:blipFill>
                <a:blip r:embed="rId3"/>
                <a:stretch>
                  <a:fillRect l="-1124" t="-10526" r="-321" b="-28947"/>
                </a:stretch>
              </a:blip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Placeholder 2">
                <a:extLst>
                  <a:ext uri="{FF2B5EF4-FFF2-40B4-BE49-F238E27FC236}">
                    <a16:creationId xmlns:a16="http://schemas.microsoft.com/office/drawing/2014/main" id="{3992BD9D-1961-C34C-BBBE-0A0CC32E276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7200" y="808263"/>
                <a:ext cx="8229600" cy="123140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vert="horz" wrap="square" lIns="68577" tIns="34289" rIns="68577" bIns="34289" numCol="1" anchor="t" anchorCtr="0" compatLnSpc="1"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accent2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kern="0" dirty="0"/>
                  <a:t>Public arithmetic circuit:     </a:t>
                </a:r>
                <a14:m>
                  <m:oMath xmlns:m="http://schemas.openxmlformats.org/officeDocument/2006/math">
                    <m:r>
                      <a:rPr lang="en-US" sz="2800" i="1" kern="0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i="1" kern="0" dirty="0">
                        <a:latin typeface="Cambria Math" panose="02040503050406030204" pitchFamily="18" charset="0"/>
                      </a:rPr>
                      <m:t>( </m:t>
                    </m:r>
                    <m:r>
                      <a:rPr lang="en-US" sz="2800" b="1" i="1" kern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i="1" kern="0" dirty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800" b="1" i="1" kern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800" i="1" kern="0" dirty="0">
                        <a:latin typeface="Cambria Math" panose="02040503050406030204" pitchFamily="18" charset="0"/>
                      </a:rPr>
                      <m:t> ) ⇾  </m:t>
                    </m:r>
                    <m:r>
                      <a:rPr lang="en-US" sz="2800" i="1" kern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endParaRPr lang="en-US" sz="2400" kern="0" baseline="-25000" dirty="0"/>
              </a:p>
            </p:txBody>
          </p:sp>
        </mc:Choice>
        <mc:Fallback xmlns="">
          <p:sp>
            <p:nvSpPr>
              <p:cNvPr id="25" name="Text Placeholder 2">
                <a:extLst>
                  <a:ext uri="{FF2B5EF4-FFF2-40B4-BE49-F238E27FC236}">
                    <a16:creationId xmlns:a16="http://schemas.microsoft.com/office/drawing/2014/main" id="{3992BD9D-1961-C34C-BBBE-0A0CC32E27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808263"/>
                <a:ext cx="8229600" cy="1231408"/>
              </a:xfrm>
              <a:prstGeom prst="rect">
                <a:avLst/>
              </a:prstGeom>
              <a:blipFill>
                <a:blip r:embed="rId4"/>
                <a:stretch>
                  <a:fillRect l="-1543"/>
                </a:stretch>
              </a:blipFill>
              <a:ln w="9525">
                <a:noFill/>
                <a:miter lim="8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19CA5F62-1886-1047-9812-EE36E9BE6B74}"/>
              </a:ext>
            </a:extLst>
          </p:cNvPr>
          <p:cNvGrpSpPr/>
          <p:nvPr/>
        </p:nvGrpSpPr>
        <p:grpSpPr>
          <a:xfrm>
            <a:off x="1028700" y="1282543"/>
            <a:ext cx="7055491" cy="638460"/>
            <a:chOff x="73048" y="1673817"/>
            <a:chExt cx="7055492" cy="638459"/>
          </a:xfrm>
        </p:grpSpPr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C84B3044-81B5-9F4B-9104-949CA45C5106}"/>
                </a:ext>
              </a:extLst>
            </p:cNvPr>
            <p:cNvSpPr/>
            <p:nvPr/>
          </p:nvSpPr>
          <p:spPr>
            <a:xfrm>
              <a:off x="2715084" y="1673817"/>
              <a:ext cx="774915" cy="385821"/>
            </a:xfrm>
            <a:custGeom>
              <a:avLst/>
              <a:gdLst>
                <a:gd name="connsiteX0" fmla="*/ 0 w 774915"/>
                <a:gd name="connsiteY0" fmla="*/ 371959 h 385821"/>
                <a:gd name="connsiteX1" fmla="*/ 619932 w 774915"/>
                <a:gd name="connsiteY1" fmla="*/ 340963 h 385821"/>
                <a:gd name="connsiteX2" fmla="*/ 774915 w 774915"/>
                <a:gd name="connsiteY2" fmla="*/ 0 h 385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4915" h="385821">
                  <a:moveTo>
                    <a:pt x="0" y="371959"/>
                  </a:moveTo>
                  <a:cubicBezTo>
                    <a:pt x="245390" y="387457"/>
                    <a:pt x="490780" y="402956"/>
                    <a:pt x="619932" y="340963"/>
                  </a:cubicBezTo>
                  <a:cubicBezTo>
                    <a:pt x="749084" y="278970"/>
                    <a:pt x="761999" y="139485"/>
                    <a:pt x="774915" y="0"/>
                  </a:cubicBezTo>
                </a:path>
              </a:pathLst>
            </a:custGeom>
            <a:noFill/>
            <a:ln w="38100">
              <a:headEnd type="none" w="med" len="med"/>
              <a:tailEnd type="triangle" w="med" len="me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774915"/>
                        <a:gd name="connsiteY0" fmla="*/ 371959 h 385821"/>
                        <a:gd name="connsiteX1" fmla="*/ 619932 w 774915"/>
                        <a:gd name="connsiteY1" fmla="*/ 340963 h 385821"/>
                        <a:gd name="connsiteX2" fmla="*/ 774915 w 774915"/>
                        <a:gd name="connsiteY2" fmla="*/ 0 h 3858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774915" h="385821" extrusionOk="0">
                          <a:moveTo>
                            <a:pt x="0" y="371959"/>
                          </a:moveTo>
                          <a:cubicBezTo>
                            <a:pt x="224271" y="374430"/>
                            <a:pt x="474223" y="409170"/>
                            <a:pt x="619932" y="340963"/>
                          </a:cubicBezTo>
                          <a:cubicBezTo>
                            <a:pt x="759058" y="281070"/>
                            <a:pt x="756309" y="139666"/>
                            <a:pt x="774915" y="0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EB69DB5-0EA4-4D4A-BE86-99409BA64753}"/>
                    </a:ext>
                  </a:extLst>
                </p:cNvPr>
                <p:cNvSpPr txBox="1"/>
                <p:nvPr/>
              </p:nvSpPr>
              <p:spPr>
                <a:xfrm>
                  <a:off x="73048" y="1879357"/>
                  <a:ext cx="2704779" cy="4238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1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public statement in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1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/>
                        <m:sup>
                          <m:r>
                            <a:rPr lang="en-US" sz="21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a14:m>
                  <a:endParaRPr lang="en-US" sz="21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EB69DB5-0EA4-4D4A-BE86-99409BA647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48" y="1879357"/>
                  <a:ext cx="2704779" cy="423833"/>
                </a:xfrm>
                <a:prstGeom prst="rect">
                  <a:avLst/>
                </a:prstGeom>
                <a:blipFill>
                  <a:blip r:embed="rId5"/>
                  <a:stretch>
                    <a:fillRect l="-2817" t="-8824" b="-264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47F0FEB9-1933-6946-AC68-063FDAD7068D}"/>
                </a:ext>
              </a:extLst>
            </p:cNvPr>
            <p:cNvSpPr/>
            <p:nvPr/>
          </p:nvSpPr>
          <p:spPr>
            <a:xfrm flipH="1">
              <a:off x="3963189" y="1686447"/>
              <a:ext cx="681521" cy="385821"/>
            </a:xfrm>
            <a:custGeom>
              <a:avLst/>
              <a:gdLst>
                <a:gd name="connsiteX0" fmla="*/ 0 w 774915"/>
                <a:gd name="connsiteY0" fmla="*/ 371959 h 385821"/>
                <a:gd name="connsiteX1" fmla="*/ 619932 w 774915"/>
                <a:gd name="connsiteY1" fmla="*/ 340963 h 385821"/>
                <a:gd name="connsiteX2" fmla="*/ 774915 w 774915"/>
                <a:gd name="connsiteY2" fmla="*/ 0 h 385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4915" h="385821">
                  <a:moveTo>
                    <a:pt x="0" y="371959"/>
                  </a:moveTo>
                  <a:cubicBezTo>
                    <a:pt x="245390" y="387457"/>
                    <a:pt x="490780" y="402956"/>
                    <a:pt x="619932" y="340963"/>
                  </a:cubicBezTo>
                  <a:cubicBezTo>
                    <a:pt x="749084" y="278970"/>
                    <a:pt x="761999" y="139485"/>
                    <a:pt x="774915" y="0"/>
                  </a:cubicBezTo>
                </a:path>
              </a:pathLst>
            </a:custGeom>
            <a:noFill/>
            <a:ln w="38100">
              <a:headEnd type="none" w="med" len="med"/>
              <a:tailEnd type="triangle" w="med" len="me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774915"/>
                        <a:gd name="connsiteY0" fmla="*/ 371959 h 385821"/>
                        <a:gd name="connsiteX1" fmla="*/ 619932 w 774915"/>
                        <a:gd name="connsiteY1" fmla="*/ 340963 h 385821"/>
                        <a:gd name="connsiteX2" fmla="*/ 774915 w 774915"/>
                        <a:gd name="connsiteY2" fmla="*/ 0 h 3858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774915" h="385821" extrusionOk="0">
                          <a:moveTo>
                            <a:pt x="0" y="371959"/>
                          </a:moveTo>
                          <a:cubicBezTo>
                            <a:pt x="224271" y="374430"/>
                            <a:pt x="474223" y="409170"/>
                            <a:pt x="619932" y="340963"/>
                          </a:cubicBezTo>
                          <a:cubicBezTo>
                            <a:pt x="759058" y="281070"/>
                            <a:pt x="756309" y="139666"/>
                            <a:pt x="774915" y="0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5E3DBF70-95C0-4046-B9BD-DD29BC9D6F31}"/>
                    </a:ext>
                  </a:extLst>
                </p:cNvPr>
                <p:cNvSpPr txBox="1"/>
                <p:nvPr/>
              </p:nvSpPr>
              <p:spPr>
                <a:xfrm>
                  <a:off x="4693386" y="1888443"/>
                  <a:ext cx="2435154" cy="4238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1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secret witness in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1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/>
                        <m:sup>
                          <m:r>
                            <a:rPr lang="en-US" sz="21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</m:oMath>
                  </a14:m>
                  <a:endParaRPr lang="en-US" sz="21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5E3DBF70-95C0-4046-B9BD-DD29BC9D6F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3386" y="1888443"/>
                  <a:ext cx="2435154" cy="423833"/>
                </a:xfrm>
                <a:prstGeom prst="rect">
                  <a:avLst/>
                </a:prstGeom>
                <a:blipFill>
                  <a:blip r:embed="rId6"/>
                  <a:stretch>
                    <a:fillRect l="-2591" t="-8824" b="-264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9D631EF-75F7-5E40-9341-DB927721AE06}"/>
              </a:ext>
            </a:extLst>
          </p:cNvPr>
          <p:cNvSpPr txBox="1">
            <a:spLocks/>
          </p:cNvSpPr>
          <p:nvPr/>
        </p:nvSpPr>
        <p:spPr bwMode="auto">
          <a:xfrm>
            <a:off x="139396" y="3103830"/>
            <a:ext cx="8890304" cy="191475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9923F52-88F0-5045-A04B-2E86A0B744AE}"/>
              </a:ext>
            </a:extLst>
          </p:cNvPr>
          <p:cNvSpPr/>
          <p:nvPr/>
        </p:nvSpPr>
        <p:spPr>
          <a:xfrm>
            <a:off x="742950" y="4000501"/>
            <a:ext cx="914400" cy="85724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Prover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4C0EEEC-DB8A-1046-9421-772E9BB191B0}"/>
              </a:ext>
            </a:extLst>
          </p:cNvPr>
          <p:cNvSpPr/>
          <p:nvPr/>
        </p:nvSpPr>
        <p:spPr>
          <a:xfrm>
            <a:off x="6400800" y="4000501"/>
            <a:ext cx="914400" cy="85724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Verifier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BB16995-BA9B-AC48-9516-D3A2784B5359}"/>
              </a:ext>
            </a:extLst>
          </p:cNvPr>
          <p:cNvGrpSpPr/>
          <p:nvPr/>
        </p:nvGrpSpPr>
        <p:grpSpPr>
          <a:xfrm>
            <a:off x="628651" y="3230002"/>
            <a:ext cx="1388522" cy="770498"/>
            <a:chOff x="838200" y="3239867"/>
            <a:chExt cx="1851363" cy="1027331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332A6DEF-80BA-2640-AF2C-BE34AAD753FF}"/>
                </a:ext>
              </a:extLst>
            </p:cNvPr>
            <p:cNvCxnSpPr>
              <a:cxnSpLocks/>
            </p:cNvCxnSpPr>
            <p:nvPr/>
          </p:nvCxnSpPr>
          <p:spPr>
            <a:xfrm>
              <a:off x="1600200" y="3822643"/>
              <a:ext cx="0" cy="44455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080DD2AC-169F-B746-B65F-D83364C8A9FA}"/>
                    </a:ext>
                  </a:extLst>
                </p:cNvPr>
                <p:cNvSpPr txBox="1"/>
                <p:nvPr/>
              </p:nvSpPr>
              <p:spPr>
                <a:xfrm>
                  <a:off x="838200" y="3239867"/>
                  <a:ext cx="1851363" cy="6771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100" b="1" i="1" dirty="0" smtClean="0">
                          <a:latin typeface="Cambria Math" panose="02040503050406030204" pitchFamily="18" charset="0"/>
                        </a:rPr>
                        <m:t>𝒑𝒑</m:t>
                      </m:r>
                    </m:oMath>
                  </a14:m>
                  <a:r>
                    <a:rPr lang="en-US" b="1" dirty="0"/>
                    <a:t>,</a:t>
                  </a:r>
                  <a:r>
                    <a:rPr lang="en-US" b="1" dirty="0">
                      <a:solidFill>
                        <a:srgbClr val="00B05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7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700" i="1" dirty="0"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lang="en-US" sz="2700" dirty="0">
                      <a:latin typeface="+mj-lt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en-US" sz="27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</m:oMath>
                  </a14:m>
                  <a:endParaRPr lang="en-US" sz="2700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080DD2AC-169F-B746-B65F-D83364C8A9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3239867"/>
                  <a:ext cx="1851363" cy="677108"/>
                </a:xfrm>
                <a:prstGeom prst="rect">
                  <a:avLst/>
                </a:prstGeom>
                <a:blipFill>
                  <a:blip r:embed="rId7"/>
                  <a:stretch>
                    <a:fillRect t="-4878" b="-195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EDC3963-C21F-FB41-B874-76E903B0B5E7}"/>
              </a:ext>
            </a:extLst>
          </p:cNvPr>
          <p:cNvGrpSpPr/>
          <p:nvPr/>
        </p:nvGrpSpPr>
        <p:grpSpPr>
          <a:xfrm>
            <a:off x="6457950" y="3200400"/>
            <a:ext cx="883575" cy="804142"/>
            <a:chOff x="8610600" y="3200398"/>
            <a:chExt cx="1178100" cy="1072189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5779FB43-19BD-5149-8C69-6A78E95A63BD}"/>
                </a:ext>
              </a:extLst>
            </p:cNvPr>
            <p:cNvCxnSpPr/>
            <p:nvPr/>
          </p:nvCxnSpPr>
          <p:spPr>
            <a:xfrm>
              <a:off x="9201750" y="3828032"/>
              <a:ext cx="0" cy="44455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EA257A0F-FDF7-5C4B-9F35-1EEFE6586865}"/>
                    </a:ext>
                  </a:extLst>
                </p:cNvPr>
                <p:cNvSpPr txBox="1"/>
                <p:nvPr/>
              </p:nvSpPr>
              <p:spPr>
                <a:xfrm>
                  <a:off x="8610600" y="3200398"/>
                  <a:ext cx="1178100" cy="6771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100" b="1" i="1" dirty="0" smtClean="0">
                          <a:latin typeface="Cambria Math" panose="02040503050406030204" pitchFamily="18" charset="0"/>
                        </a:rPr>
                        <m:t>𝒗𝒑</m:t>
                      </m:r>
                    </m:oMath>
                  </a14:m>
                  <a:r>
                    <a:rPr lang="en-US" b="1" dirty="0"/>
                    <a:t>, </a:t>
                  </a:r>
                  <a14:m>
                    <m:oMath xmlns:m="http://schemas.openxmlformats.org/officeDocument/2006/math">
                      <m:r>
                        <a:rPr lang="en-US" sz="27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EA257A0F-FDF7-5C4B-9F35-1EEFE65868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0600" y="3200398"/>
                  <a:ext cx="1178100" cy="677108"/>
                </a:xfrm>
                <a:prstGeom prst="rect">
                  <a:avLst/>
                </a:prstGeom>
                <a:blipFill>
                  <a:blip r:embed="rId8"/>
                  <a:stretch>
                    <a:fillRect t="-2500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BB5F3C4-6A01-B942-A8E8-FEA06F31358A}"/>
              </a:ext>
            </a:extLst>
          </p:cNvPr>
          <p:cNvGrpSpPr/>
          <p:nvPr/>
        </p:nvGrpSpPr>
        <p:grpSpPr>
          <a:xfrm>
            <a:off x="7315202" y="4171951"/>
            <a:ext cx="1744449" cy="738664"/>
            <a:chOff x="9753600" y="5562600"/>
            <a:chExt cx="2325932" cy="984885"/>
          </a:xfrm>
        </p:grpSpPr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27EDCDF4-CC75-174E-AC50-4567EE66C6F9}"/>
                </a:ext>
              </a:extLst>
            </p:cNvPr>
            <p:cNvCxnSpPr>
              <a:cxnSpLocks/>
            </p:cNvCxnSpPr>
            <p:nvPr/>
          </p:nvCxnSpPr>
          <p:spPr>
            <a:xfrm>
              <a:off x="9753600" y="6166701"/>
              <a:ext cx="5334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54E7881-B9A6-5D4F-81B3-414F75CFCB4D}"/>
                </a:ext>
              </a:extLst>
            </p:cNvPr>
            <p:cNvSpPr txBox="1"/>
            <p:nvPr/>
          </p:nvSpPr>
          <p:spPr>
            <a:xfrm>
              <a:off x="10258092" y="5562600"/>
              <a:ext cx="1821440" cy="984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00" dirty="0"/>
                <a:t>accept or </a:t>
              </a:r>
              <a:br>
                <a:rPr lang="en-US" sz="2100" dirty="0"/>
              </a:br>
              <a:r>
                <a:rPr lang="en-US" sz="2100" dirty="0"/>
                <a:t>reject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1949F95-2D5B-654A-8B59-817605769224}"/>
              </a:ext>
            </a:extLst>
          </p:cNvPr>
          <p:cNvGrpSpPr/>
          <p:nvPr/>
        </p:nvGrpSpPr>
        <p:grpSpPr>
          <a:xfrm>
            <a:off x="1728364" y="3880408"/>
            <a:ext cx="4583816" cy="513282"/>
            <a:chOff x="2304485" y="5173881"/>
            <a:chExt cx="6111756" cy="684377"/>
          </a:xfrm>
        </p:grpSpPr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A466246A-DFA3-1B47-801D-6A6108D5AE3F}"/>
                </a:ext>
              </a:extLst>
            </p:cNvPr>
            <p:cNvCxnSpPr/>
            <p:nvPr/>
          </p:nvCxnSpPr>
          <p:spPr>
            <a:xfrm>
              <a:off x="2304485" y="5801767"/>
              <a:ext cx="611175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7CF16831-B091-6646-B63E-A6AE19FD8EBF}"/>
                    </a:ext>
                  </a:extLst>
                </p:cNvPr>
                <p:cNvSpPr txBox="1"/>
                <p:nvPr/>
              </p:nvSpPr>
              <p:spPr>
                <a:xfrm>
                  <a:off x="2965572" y="5173881"/>
                  <a:ext cx="4529961" cy="6843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proof  </a:t>
                  </a:r>
                  <a14:m>
                    <m:oMath xmlns:m="http://schemas.openxmlformats.org/officeDocument/2006/math">
                      <m:r>
                        <a:rPr lang="en-US" sz="2800" b="1" i="1" dirty="0">
                          <a:latin typeface="Cambria Math" panose="02040503050406030204" pitchFamily="18" charset="0"/>
                        </a:rPr>
                        <m:t>𝝅</m:t>
                      </m:r>
                    </m:oMath>
                  </a14:m>
                  <a:r>
                    <a:rPr lang="en-US" dirty="0">
                      <a:latin typeface="Calibri" panose="020F0502020204030204" pitchFamily="34" charset="0"/>
                    </a:rPr>
                    <a:t>  that  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𝐶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𝑥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𝑤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0</m:t>
                      </m:r>
                    </m:oMath>
                  </a14:m>
                  <a:endParaRPr lang="en-US" sz="20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7CF16831-B091-6646-B63E-A6AE19FD8E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5572" y="5173881"/>
                  <a:ext cx="4529961" cy="684377"/>
                </a:xfrm>
                <a:prstGeom prst="rect">
                  <a:avLst/>
                </a:prstGeom>
                <a:blipFill>
                  <a:blip r:embed="rId9"/>
                  <a:stretch>
                    <a:fillRect l="-2612" b="-261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4830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5E28DDE8-6E3F-1B4F-ABB7-55D4B6BFD870}"/>
              </a:ext>
            </a:extLst>
          </p:cNvPr>
          <p:cNvSpPr/>
          <p:nvPr/>
        </p:nvSpPr>
        <p:spPr>
          <a:xfrm>
            <a:off x="6855640" y="989241"/>
            <a:ext cx="281127" cy="36188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D60DC9-8E7D-2E45-B06F-D4050FFEF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Product check on H     </a:t>
            </a:r>
            <a:r>
              <a:rPr lang="en-US" sz="3100" dirty="0"/>
              <a:t>(unoptimized)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62B16B3-D845-A14E-8064-7085DD628406}"/>
                  </a:ext>
                </a:extLst>
              </p:cNvPr>
              <p:cNvSpPr txBox="1"/>
              <p:nvPr/>
            </p:nvSpPr>
            <p:spPr>
              <a:xfrm>
                <a:off x="339471" y="935884"/>
                <a:ext cx="26400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</a:rPr>
                  <a:t>Prover P(</a:t>
                </a:r>
                <a14:m>
                  <m:oMath xmlns:m="http://schemas.openxmlformats.org/officeDocument/2006/math">
                    <m:r>
                      <a:rPr lang="en-US" b="0" i="0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),</m:t>
                    </m:r>
                    <m:r>
                      <a:rPr lang="en-US" sz="2800" b="1" i="0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62B16B3-D845-A14E-8064-7085DD628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471" y="935884"/>
                <a:ext cx="2640018" cy="461665"/>
              </a:xfrm>
              <a:prstGeom prst="rect">
                <a:avLst/>
              </a:prstGeom>
              <a:blipFill>
                <a:blip r:embed="rId2"/>
                <a:stretch>
                  <a:fillRect l="-3349" t="-10811" r="-287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DC22D4E-95E4-7B49-A42B-EB1692C6E0E5}"/>
                  </a:ext>
                </a:extLst>
              </p:cNvPr>
              <p:cNvSpPr txBox="1"/>
              <p:nvPr/>
            </p:nvSpPr>
            <p:spPr>
              <a:xfrm>
                <a:off x="5396340" y="935884"/>
                <a:ext cx="20378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</a:rPr>
                  <a:t>Verifier V( </a:t>
                </a:r>
                <a14:m>
                  <m:oMath xmlns:m="http://schemas.openxmlformats.org/officeDocument/2006/math">
                    <m:r>
                      <a:rPr lang="en-US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0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DC22D4E-95E4-7B49-A42B-EB1692C6E0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340" y="935884"/>
                <a:ext cx="2037802" cy="461665"/>
              </a:xfrm>
              <a:prstGeom prst="rect">
                <a:avLst/>
              </a:prstGeom>
              <a:blipFill>
                <a:blip r:embed="rId3"/>
                <a:stretch>
                  <a:fillRect l="-4321" t="-10811" r="-3704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3A72F5B-425C-C64C-AB45-5447DCB2615D}"/>
                  </a:ext>
                </a:extLst>
              </p:cNvPr>
              <p:cNvSpPr txBox="1"/>
              <p:nvPr/>
            </p:nvSpPr>
            <p:spPr>
              <a:xfrm>
                <a:off x="148853" y="1404656"/>
                <a:ext cx="7025706" cy="9075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0" dirty="0">
                    <a:latin typeface="+mj-lt"/>
                  </a:rPr>
                  <a:t>c</a:t>
                </a:r>
                <a:r>
                  <a:rPr lang="en-US" sz="2000" b="0" i="0" dirty="0">
                    <a:latin typeface="+mj-lt"/>
                  </a:rPr>
                  <a:t>onstruct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000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 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000" b="0" i="1" dirty="0">
                    <a:latin typeface="Cambria Math" panose="02040503050406030204" pitchFamily="18" charset="0"/>
                  </a:rPr>
                  <a:t>  ,   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err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2000" i="1" dirty="0" err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i="1" dirty="0" err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)⋅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algn="l"/>
                <a:r>
                  <a:rPr lang="en-US" sz="2000" dirty="0"/>
                  <a:t>and   </a:t>
                </a:r>
                <a:r>
                  <a:rPr lang="en-US" sz="2000" i="1" dirty="0"/>
                  <a:t>q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)</m:t>
                    </m:r>
                    <m:sSubSup>
                      <m:sSubSupPr>
                        <m:ctrlPr>
                          <a:rPr lang="en-US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/(</m:t>
                        </m:r>
                        <m:sSup>
                          <m:s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−1)  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 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3A72F5B-425C-C64C-AB45-5447DCB261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53" y="1404656"/>
                <a:ext cx="7025706" cy="907556"/>
              </a:xfrm>
              <a:prstGeom prst="rect">
                <a:avLst/>
              </a:prstGeom>
              <a:blipFill>
                <a:blip r:embed="rId4"/>
                <a:stretch>
                  <a:fillRect l="-903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151AA29B-9048-4145-AA36-C46A3177F332}"/>
              </a:ext>
            </a:extLst>
          </p:cNvPr>
          <p:cNvGrpSpPr/>
          <p:nvPr/>
        </p:nvGrpSpPr>
        <p:grpSpPr>
          <a:xfrm>
            <a:off x="1398221" y="2429290"/>
            <a:ext cx="3800658" cy="540086"/>
            <a:chOff x="2371542" y="3889368"/>
            <a:chExt cx="3800658" cy="540086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E0E7E6C-7048-0047-8EC4-15CE33EC55E5}"/>
                </a:ext>
              </a:extLst>
            </p:cNvPr>
            <p:cNvCxnSpPr>
              <a:cxnSpLocks/>
            </p:cNvCxnSpPr>
            <p:nvPr/>
          </p:nvCxnSpPr>
          <p:spPr>
            <a:xfrm>
              <a:off x="2371542" y="4429454"/>
              <a:ext cx="380065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71B2E20-6F5A-4C43-81A9-BF4AA2D89643}"/>
                    </a:ext>
                  </a:extLst>
                </p:cNvPr>
                <p:cNvSpPr txBox="1"/>
                <p:nvPr/>
              </p:nvSpPr>
              <p:spPr>
                <a:xfrm>
                  <a:off x="3203010" y="3889368"/>
                  <a:ext cx="2016578" cy="49994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0" i="1" dirty="0"/>
                    <a:t>q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r>
                    <a:rPr lang="en-US" sz="2000" baseline="-25000" dirty="0">
                      <a:latin typeface="+mn-lt"/>
                    </a:rPr>
                    <a:t> 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 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(≤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d>
                        <m:dPr>
                          <m:begChr m:val="["/>
                          <m:endChr m:val="]"/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sz="2000" baseline="-25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71B2E20-6F5A-4C43-81A9-BF4AA2D896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3010" y="3889368"/>
                  <a:ext cx="2016578" cy="499945"/>
                </a:xfrm>
                <a:prstGeom prst="rect">
                  <a:avLst/>
                </a:prstGeom>
                <a:blipFill>
                  <a:blip r:embed="rId5"/>
                  <a:stretch>
                    <a:fillRect l="-2469" b="-9302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3108019-6774-314F-AB1E-E015C608B58F}"/>
              </a:ext>
            </a:extLst>
          </p:cNvPr>
          <p:cNvGrpSpPr/>
          <p:nvPr/>
        </p:nvGrpSpPr>
        <p:grpSpPr>
          <a:xfrm>
            <a:off x="1398221" y="3122834"/>
            <a:ext cx="4254667" cy="405624"/>
            <a:chOff x="2090216" y="3545311"/>
            <a:chExt cx="4254667" cy="405624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F55A35C-BA47-344C-85E9-49BB189432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90216" y="3887500"/>
              <a:ext cx="3800658" cy="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B4813246-B401-A045-AA88-4BADECCF3009}"/>
                    </a:ext>
                  </a:extLst>
                </p:cNvPr>
                <p:cNvSpPr txBox="1"/>
                <p:nvPr/>
              </p:nvSpPr>
              <p:spPr>
                <a:xfrm>
                  <a:off x="2236465" y="3545311"/>
                  <a:ext cx="4108418" cy="4056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0" dirty="0">
                      <a:latin typeface="+mn-lt"/>
                    </a:rPr>
                    <a:t>eval  </a:t>
                  </a:r>
                  <a14:m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000" b="0" dirty="0">
                      <a:latin typeface="+mn-lt"/>
                    </a:rPr>
                    <a:t>  at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,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B4813246-B401-A045-AA88-4BADECCF30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6465" y="3545311"/>
                  <a:ext cx="4108418" cy="405624"/>
                </a:xfrm>
                <a:prstGeom prst="rect">
                  <a:avLst/>
                </a:prstGeom>
                <a:blipFill>
                  <a:blip r:embed="rId6"/>
                  <a:stretch>
                    <a:fillRect l="-1543" t="-6061" b="-2424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E4A0521-69F5-8F4B-B15C-2CF75DE3185B}"/>
                  </a:ext>
                </a:extLst>
              </p:cNvPr>
              <p:cNvSpPr txBox="1"/>
              <p:nvPr/>
            </p:nvSpPr>
            <p:spPr>
              <a:xfrm>
                <a:off x="4859904" y="3546849"/>
                <a:ext cx="4279185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+mn-lt"/>
                  </a:rPr>
                  <a:t>learn 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800" dirty="0">
                    <a:latin typeface="+mn-lt"/>
                  </a:rPr>
                  <a:t>),   </a:t>
                </a:r>
                <a:r>
                  <a:rPr lang="en-US" sz="1800" i="1" dirty="0">
                    <a:latin typeface="+mn-lt"/>
                  </a:rPr>
                  <a:t>t(r)</a:t>
                </a:r>
                <a:r>
                  <a:rPr lang="en-US" sz="1800" dirty="0">
                    <a:latin typeface="+mn-lt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+mn-lt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+mn-lt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E4A0521-69F5-8F4B-B15C-2CF75DE318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904" y="3546849"/>
                <a:ext cx="4279185" cy="374270"/>
              </a:xfrm>
              <a:prstGeom prst="rect">
                <a:avLst/>
              </a:prstGeom>
              <a:blipFill>
                <a:blip r:embed="rId7"/>
                <a:stretch>
                  <a:fillRect l="-1183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F8D0542E-9F8E-8B4B-914A-849AED00603D}"/>
              </a:ext>
            </a:extLst>
          </p:cNvPr>
          <p:cNvGrpSpPr/>
          <p:nvPr/>
        </p:nvGrpSpPr>
        <p:grpSpPr>
          <a:xfrm>
            <a:off x="1398221" y="3775592"/>
            <a:ext cx="3800658" cy="400110"/>
            <a:chOff x="2090216" y="3541598"/>
            <a:chExt cx="3800658" cy="400110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8066DB55-9430-7D4D-BD1B-04C10D02FC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90216" y="3887500"/>
              <a:ext cx="3800658" cy="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82925ED-CE54-294A-A7AF-2C99C0760347}"/>
                    </a:ext>
                  </a:extLst>
                </p:cNvPr>
                <p:cNvSpPr txBox="1"/>
                <p:nvPr/>
              </p:nvSpPr>
              <p:spPr>
                <a:xfrm>
                  <a:off x="2235474" y="3541598"/>
                  <a:ext cx="3615220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latin typeface="+mn-lt"/>
                    </a:rPr>
                    <a:t>eval</a:t>
                  </a:r>
                  <a:r>
                    <a:rPr lang="en-US" sz="2000" b="0" dirty="0">
                      <a:latin typeface="+mn-lt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a14:m>
                  <a:r>
                    <a:rPr lang="en-US" sz="2000" b="0" dirty="0">
                      <a:latin typeface="+mn-lt"/>
                    </a:rPr>
                    <a:t> at  </a:t>
                  </a:r>
                  <a14:m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 , and 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 at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82925ED-CE54-294A-A7AF-2C99C07603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5474" y="3541598"/>
                  <a:ext cx="3615220" cy="400110"/>
                </a:xfrm>
                <a:prstGeom prst="rect">
                  <a:avLst/>
                </a:prstGeom>
                <a:blipFill>
                  <a:blip r:embed="rId8"/>
                  <a:stretch>
                    <a:fillRect l="-1748" t="-9375" b="-25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4CF38A4-EF80-8D47-AF97-33BB1EB001D5}"/>
                  </a:ext>
                </a:extLst>
              </p:cNvPr>
              <p:cNvSpPr txBox="1"/>
              <p:nvPr/>
            </p:nvSpPr>
            <p:spPr>
              <a:xfrm>
                <a:off x="4335994" y="4227858"/>
                <a:ext cx="4409156" cy="844205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20000"/>
                  </a:lnSpc>
                  <a:spcBef>
                    <a:spcPts val="1000"/>
                  </a:spcBef>
                </a:pPr>
                <a:r>
                  <a:rPr lang="en-US" sz="2000" dirty="0">
                    <a:latin typeface="+mn-lt"/>
                  </a:rPr>
                  <a:t>accept if   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000" dirty="0">
                    <a:latin typeface="+mn-lt"/>
                  </a:rPr>
                  <a:t>) ≟ 1    and</a:t>
                </a:r>
                <a:br>
                  <a:rPr lang="en-US" sz="2000" dirty="0">
                    <a:latin typeface="+mn-lt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) ≟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)⋅(</m:t>
                      </m:r>
                      <m:sSup>
                        <m:sSup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4CF38A4-EF80-8D47-AF97-33BB1EB001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5994" y="4227858"/>
                <a:ext cx="4409156" cy="844205"/>
              </a:xfrm>
              <a:prstGeom prst="rect">
                <a:avLst/>
              </a:prstGeom>
              <a:blipFill>
                <a:blip r:embed="rId9"/>
                <a:stretch>
                  <a:fillRect b="-4412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DDA5C0A-59F8-C444-9F74-48992A86553B}"/>
                  </a:ext>
                </a:extLst>
              </p:cNvPr>
              <p:cNvSpPr txBox="1"/>
              <p:nvPr/>
            </p:nvSpPr>
            <p:spPr>
              <a:xfrm>
                <a:off x="5460269" y="2887042"/>
                <a:ext cx="1195392" cy="4901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⇽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DDA5C0A-59F8-C444-9F74-48992A865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0269" y="2887042"/>
                <a:ext cx="1195392" cy="490199"/>
              </a:xfrm>
              <a:prstGeom prst="rect">
                <a:avLst/>
              </a:prstGeom>
              <a:blipFill>
                <a:blip r:embed="rId10"/>
                <a:stretch>
                  <a:fillRect b="-512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BCE15B0-0DDA-0247-8722-A63BB3E19CBF}"/>
                  </a:ext>
                </a:extLst>
              </p:cNvPr>
              <p:cNvSpPr txBox="1"/>
              <p:nvPr/>
            </p:nvSpPr>
            <p:spPr>
              <a:xfrm>
                <a:off x="2535804" y="4665246"/>
                <a:ext cx="15016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 = 0</m:t>
                    </m:r>
                  </m:oMath>
                </a14:m>
                <a:r>
                  <a:rPr lang="en-US" sz="2000" dirty="0">
                    <a:latin typeface="+mn-lt"/>
                  </a:rPr>
                  <a:t> :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BCE15B0-0DDA-0247-8722-A63BB3E19C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5804" y="4665246"/>
                <a:ext cx="1501630" cy="400110"/>
              </a:xfrm>
              <a:prstGeom prst="rect">
                <a:avLst/>
              </a:prstGeom>
              <a:blipFill>
                <a:blip r:embed="rId11"/>
                <a:stretch>
                  <a:fillRect t="-9375" r="-3361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142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 animBg="1"/>
      <p:bldP spid="26" grpId="0" animBg="1"/>
      <p:bldP spid="3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3D76BA-98F7-9316-1539-A86B373CF44A}"/>
              </a:ext>
            </a:extLst>
          </p:cNvPr>
          <p:cNvSpPr/>
          <p:nvPr/>
        </p:nvSpPr>
        <p:spPr>
          <a:xfrm>
            <a:off x="363794" y="3124045"/>
            <a:ext cx="8495071" cy="1101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BA935C-F0D8-A7D9-D092-C0981291F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Another useful tool:  permutation check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3E6DC3-E2F5-1FB6-CD89-5D3CE75D48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01829"/>
                <a:ext cx="8608142" cy="391675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⇾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  is a </a:t>
                </a:r>
                <a:r>
                  <a:rPr lang="en-US" b="1" dirty="0"/>
                  <a:t>permutation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b="1" dirty="0"/>
                  <a:t>  </a:t>
                </a:r>
                <a:r>
                  <a:rPr lang="en-US" dirty="0"/>
                  <a:t>if  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 err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i="1" dirty="0" err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err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spcBef>
                    <a:spcPts val="1224"/>
                  </a:spcBef>
                  <a:buNone/>
                </a:pPr>
                <a:r>
                  <a:rPr lang="en-US" dirty="0"/>
                  <a:t>	ex: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17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   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 …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2976"/>
                  </a:spcBef>
                  <a:buNone/>
                </a:pPr>
                <a:r>
                  <a:rPr lang="en-US" dirty="0"/>
                  <a:t>Let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⇾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 be polynomials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spcBef>
                    <a:spcPts val="2976"/>
                  </a:spcBef>
                  <a:buNone/>
                </a:pPr>
                <a:r>
                  <a:rPr lang="en-US" b="1" u="sng" dirty="0"/>
                  <a:t>Goal</a:t>
                </a:r>
                <a:r>
                  <a:rPr lang="en-US" dirty="0"/>
                  <a:t>:   given commitments to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 prover want to prove that</a:t>
                </a:r>
              </a:p>
              <a:p>
                <a:pPr marL="0" indent="0">
                  <a:buNone/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))    </m:t>
                    </m:r>
                  </m:oMath>
                </a14:m>
                <a:r>
                  <a:rPr lang="en-US" dirty="0"/>
                  <a:t> for all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dirty="0"/>
              </a:p>
              <a:p>
                <a:pPr marL="0" indent="0">
                  <a:spcBef>
                    <a:spcPts val="3576"/>
                  </a:spcBef>
                  <a:buNone/>
                </a:pPr>
                <a:r>
                  <a:rPr lang="en-US" dirty="0"/>
                  <a:t>⇒   Proves that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same 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just permuted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3E6DC3-E2F5-1FB6-CD89-5D3CE75D48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01829"/>
                <a:ext cx="8608142" cy="3916752"/>
              </a:xfrm>
              <a:blipFill>
                <a:blip r:embed="rId2"/>
                <a:stretch>
                  <a:fillRect l="-1180" t="-645" b="-2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735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9E676-2CBF-D420-46BE-114D93270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Another useful tool:  permutation check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46827F-21EF-624A-1D94-3D4EE35F50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8711" y="1150991"/>
                <a:ext cx="8480323" cy="381843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How?    Use our </a:t>
                </a:r>
                <a:r>
                  <a:rPr lang="en-US" u="sng" dirty="0"/>
                  <a:t>zero-test</a:t>
                </a:r>
                <a:r>
                  <a:rPr lang="en-US" dirty="0"/>
                  <a:t> to prove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𝑊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   on H</a:t>
                </a:r>
              </a:p>
              <a:p>
                <a:pPr marL="0" indent="0">
                  <a:spcBef>
                    <a:spcPts val="2376"/>
                  </a:spcBef>
                  <a:buNone/>
                </a:pPr>
                <a:r>
                  <a:rPr lang="en-US" b="1" u="sng" dirty="0"/>
                  <a:t>The problem</a:t>
                </a:r>
                <a:r>
                  <a:rPr lang="en-US" dirty="0"/>
                  <a:t>:    the polynomial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𝑊</m:t>
                        </m:r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 has degree  k</a:t>
                </a:r>
                <a:r>
                  <a:rPr lang="en-US" baseline="30000" dirty="0"/>
                  <a:t>2</a:t>
                </a:r>
                <a:endParaRPr lang="en-US" dirty="0"/>
              </a:p>
              <a:p>
                <a:pPr marL="0" indent="0">
                  <a:spcBef>
                    <a:spcPts val="1776"/>
                  </a:spcBef>
                  <a:buNone/>
                </a:pPr>
                <a:r>
                  <a:rPr lang="en-US" dirty="0"/>
                  <a:t>	⇒   prover would need to manipulate polynomials of degree k</a:t>
                </a:r>
                <a:r>
                  <a:rPr lang="en-US" baseline="30000" dirty="0"/>
                  <a:t>2</a:t>
                </a:r>
              </a:p>
              <a:p>
                <a:pPr marL="0" indent="0">
                  <a:spcBef>
                    <a:spcPts val="1776"/>
                  </a:spcBef>
                  <a:buNone/>
                </a:pPr>
                <a:r>
                  <a:rPr lang="en-US" dirty="0"/>
                  <a:t>	⇒   quadratic time prover !!     (goal:  linear time prover)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Cute trick:	reduce this to a prod-check </a:t>
                </a:r>
                <a:br>
                  <a:rPr lang="en-US" dirty="0"/>
                </a:br>
                <a:r>
                  <a:rPr lang="en-US" dirty="0"/>
                  <a:t>			on a polynomial of degree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    (not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46827F-21EF-624A-1D94-3D4EE35F50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8711" y="1150991"/>
                <a:ext cx="8480323" cy="3818430"/>
              </a:xfrm>
              <a:blipFill>
                <a:blip r:embed="rId2"/>
                <a:stretch>
                  <a:fillRect l="-1046" t="-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8929A2F-6FDD-EF7D-386A-09650C253560}"/>
              </a:ext>
            </a:extLst>
          </p:cNvPr>
          <p:cNvSpPr/>
          <p:nvPr/>
        </p:nvSpPr>
        <p:spPr>
          <a:xfrm>
            <a:off x="4739149" y="1121495"/>
            <a:ext cx="3918155" cy="55982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018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070B0-7518-F742-91E1-B8C0C89FF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Permutation check: linear degree polynomials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BEEBE2-5AEE-214E-9B1D-9C09C9D167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0450" y="958803"/>
                <a:ext cx="8686800" cy="414536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b="1" u="sng" dirty="0"/>
                  <a:t>Lemma</a:t>
                </a:r>
                <a:r>
                  <a:rPr lang="en-US" sz="2000" dirty="0"/>
                  <a:t>: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))  </m:t>
                    </m:r>
                  </m:oMath>
                </a14:m>
                <a:r>
                  <a:rPr lang="en-US" sz="2000" dirty="0"/>
                  <a:t>for all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 dirty="0" err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000" dirty="0"/>
                  <a:t>    if and only if 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)≡1</m:t>
                    </m:r>
                  </m:oMath>
                </a14:m>
                <a:r>
                  <a:rPr lang="en-US" sz="2000" dirty="0"/>
                  <a:t>,</a:t>
                </a:r>
              </a:p>
              <a:p>
                <a:pPr marL="0" indent="0">
                  <a:buNone/>
                </a:pPr>
                <a:r>
                  <a:rPr lang="en-US" sz="2000" dirty="0"/>
                  <a:t>	where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dirty="0">
                        <a:ea typeface="Cambria Math" panose="02040503050406030204" pitchFamily="18" charset="0"/>
                      </a:rPr>
                      <m:t>≔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∏"/>
                        <m:sup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den>
                        </m:f>
                      </m:e>
                    </m:nary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To prove that  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2000" i="1" dirty="0">
                        <a:latin typeface="Cambria Math" panose="02040503050406030204" pitchFamily="18" charset="0"/>
                      </a:rPr>
                      <m:t>≡1</m:t>
                    </m:r>
                  </m:oMath>
                </a14:m>
                <a:r>
                  <a:rPr lang="en-US" sz="2000" dirty="0"/>
                  <a:t>   do:</a:t>
                </a:r>
              </a:p>
              <a:p>
                <a:pPr marL="0" indent="0">
                  <a:buNone/>
                </a:pPr>
                <a:r>
                  <a:rPr lang="en-US" sz="2000" dirty="0"/>
                  <a:t>	(1)	verifier chooses random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∈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	(2)	prover builds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i="1" baseline="-25000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/>
                  <a:t>(X)   </a:t>
                </a:r>
                <a:r>
                  <a:rPr lang="en-US" sz="2000" dirty="0" err="1"/>
                  <a:t>s.t.</a:t>
                </a:r>
                <a:r>
                  <a:rPr lang="en-US" sz="2000" dirty="0"/>
                  <a:t> 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i="1" baseline="-25000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)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</m:oMath>
                </a14:m>
                <a:r>
                  <a:rPr lang="en-US" sz="2000" dirty="0"/>
                  <a:t>     for all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 dirty="0" err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sz="2000" dirty="0"/>
              </a:p>
              <a:p>
                <a:pPr marL="0" indent="0">
                  <a:spcBef>
                    <a:spcPts val="1080"/>
                  </a:spcBef>
                  <a:buNone/>
                </a:pPr>
                <a:r>
                  <a:rPr lang="en-US" sz="2000" dirty="0"/>
                  <a:t>	(3)	run prod-check to prove  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  <m:sup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000" dirty="0"/>
              </a:p>
              <a:p>
                <a:pPr marL="0" indent="0">
                  <a:spcBef>
                    <a:spcPts val="1080"/>
                  </a:spcBef>
                  <a:buNone/>
                </a:pPr>
                <a:r>
                  <a:rPr lang="en-US" sz="2000" dirty="0"/>
                  <a:t>	(4)	validate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/>
                  <a:t>:  run zero-test on H to prove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i="1" baseline="-25000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) = 0   for all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 dirty="0" err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000" dirty="0"/>
                  <a:t>,  where</a:t>
                </a:r>
              </a:p>
              <a:p>
                <a:pPr marL="0" indent="0">
                  <a:spcBef>
                    <a:spcPts val="1080"/>
                  </a:spcBef>
                  <a:buNone/>
                </a:pPr>
                <a:r>
                  <a:rPr lang="en-US" sz="2000" dirty="0"/>
                  <a:t>			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i="1" baseline="-25000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000" dirty="0"/>
                  <a:t>(x)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)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i="1" baseline="-25000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)  – 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)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BEEBE2-5AEE-214E-9B1D-9C09C9D167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0450" y="958803"/>
                <a:ext cx="8686800" cy="4145369"/>
              </a:xfrm>
              <a:blipFill>
                <a:blip r:embed="rId2"/>
                <a:stretch>
                  <a:fillRect l="-730" t="-917" b="-21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94571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7E7C12-BC83-684B-B676-5E24FEE5D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753" y="1746135"/>
            <a:ext cx="8782493" cy="695368"/>
          </a:xfrm>
        </p:spPr>
        <p:txBody>
          <a:bodyPr/>
          <a:lstStyle/>
          <a:p>
            <a:r>
              <a:rPr lang="en-US" sz="4000" dirty="0"/>
              <a:t>PLONK:  a poly-IOP for a general circuit</a:t>
            </a:r>
          </a:p>
        </p:txBody>
      </p:sp>
    </p:spTree>
    <p:extLst>
      <p:ext uri="{BB962C8B-B14F-4D97-AF65-F5344CB8AC3E}">
        <p14:creationId xmlns:p14="http://schemas.microsoft.com/office/powerpoint/2010/main" val="12009316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063E102-775A-DB46-B690-F66BAB55DB3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3200" dirty="0"/>
                  <a:t>PLONK:  a poly-IOP for a general circuit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 dirty="0" err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063E102-775A-DB46-B690-F66BAB55DB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698" t="-11765" r="-926" b="-21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B81AB-1927-6448-A2DE-0ECFCBAF2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8074" y="1647044"/>
            <a:ext cx="3211033" cy="6230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computation trace: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F9B6875-5580-A442-B6CF-367298779442}"/>
              </a:ext>
            </a:extLst>
          </p:cNvPr>
          <p:cNvGrpSpPr/>
          <p:nvPr/>
        </p:nvGrpSpPr>
        <p:grpSpPr>
          <a:xfrm>
            <a:off x="185433" y="1917121"/>
            <a:ext cx="2596055" cy="2940921"/>
            <a:chOff x="6390290" y="2081047"/>
            <a:chExt cx="2596055" cy="294092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AA29A43-B0D9-CD48-BA81-2096DE10234C}"/>
                </a:ext>
              </a:extLst>
            </p:cNvPr>
            <p:cNvGrpSpPr/>
            <p:nvPr/>
          </p:nvGrpSpPr>
          <p:grpSpPr>
            <a:xfrm>
              <a:off x="6597786" y="2162740"/>
              <a:ext cx="2097049" cy="2490522"/>
              <a:chOff x="6597786" y="2162740"/>
              <a:chExt cx="2097049" cy="249052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93BF203F-BBE3-904E-A126-9C6DBD4CE6CC}"/>
                      </a:ext>
                    </a:extLst>
                  </p:cNvPr>
                  <p:cNvSpPr/>
                  <p:nvPr/>
                </p:nvSpPr>
                <p:spPr>
                  <a:xfrm>
                    <a:off x="6621516" y="4319750"/>
                    <a:ext cx="346842" cy="33304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36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" name="Oval 3">
                    <a:extLst>
                      <a:ext uri="{FF2B5EF4-FFF2-40B4-BE49-F238E27FC236}">
                        <a16:creationId xmlns:a16="http://schemas.microsoft.com/office/drawing/2014/main" id="{E65D9AF2-9897-D646-B60A-7BA7BD7E196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21516" y="4319750"/>
                    <a:ext cx="346842" cy="333046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Oval 7">
                    <a:extLst>
                      <a:ext uri="{FF2B5EF4-FFF2-40B4-BE49-F238E27FC236}">
                        <a16:creationId xmlns:a16="http://schemas.microsoft.com/office/drawing/2014/main" id="{195028B6-EFD1-3A42-AAE7-6016E5681208}"/>
                      </a:ext>
                    </a:extLst>
                  </p:cNvPr>
                  <p:cNvSpPr/>
                  <p:nvPr/>
                </p:nvSpPr>
                <p:spPr>
                  <a:xfrm>
                    <a:off x="7383515" y="4314498"/>
                    <a:ext cx="346842" cy="33304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sz="36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" name="Oval 4">
                    <a:extLst>
                      <a:ext uri="{FF2B5EF4-FFF2-40B4-BE49-F238E27FC236}">
                        <a16:creationId xmlns:a16="http://schemas.microsoft.com/office/drawing/2014/main" id="{1913B8C2-DD14-2E41-A627-F18EBD9096F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83515" y="4314498"/>
                    <a:ext cx="346842" cy="333046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1783943A-A77A-2F42-B04C-3D1632C13585}"/>
                      </a:ext>
                    </a:extLst>
                  </p:cNvPr>
                  <p:cNvSpPr/>
                  <p:nvPr/>
                </p:nvSpPr>
                <p:spPr>
                  <a:xfrm>
                    <a:off x="8203321" y="4314283"/>
                    <a:ext cx="486976" cy="338979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800" b="0" i="1" baseline="-250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18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1783943A-A77A-2F42-B04C-3D1632C1358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03321" y="4314283"/>
                    <a:ext cx="486976" cy="338979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42C2C8CF-079A-D24A-9D9D-218A0F54412A}"/>
                      </a:ext>
                    </a:extLst>
                  </p:cNvPr>
                  <p:cNvSpPr/>
                  <p:nvPr/>
                </p:nvSpPr>
                <p:spPr>
                  <a:xfrm>
                    <a:off x="7031416" y="3691214"/>
                    <a:ext cx="346842" cy="33304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en-US" sz="36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BA90A575-E088-8B44-B085-E70C32D6835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31416" y="3691214"/>
                    <a:ext cx="346842" cy="333046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9BF71097-4203-834B-B04D-B877070439A2}"/>
                      </a:ext>
                    </a:extLst>
                  </p:cNvPr>
                  <p:cNvSpPr/>
                  <p:nvPr/>
                </p:nvSpPr>
                <p:spPr>
                  <a:xfrm>
                    <a:off x="7869618" y="3691214"/>
                    <a:ext cx="346842" cy="33304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4572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en-US" sz="3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9BF71097-4203-834B-B04D-B877070439A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69618" y="3691214"/>
                    <a:ext cx="346842" cy="333046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Oval 11">
                    <a:extLst>
                      <a:ext uri="{FF2B5EF4-FFF2-40B4-BE49-F238E27FC236}">
                        <a16:creationId xmlns:a16="http://schemas.microsoft.com/office/drawing/2014/main" id="{7F06A84F-CB5F-FF44-9245-04FB5126FBA5}"/>
                      </a:ext>
                    </a:extLst>
                  </p:cNvPr>
                  <p:cNvSpPr/>
                  <p:nvPr/>
                </p:nvSpPr>
                <p:spPr>
                  <a:xfrm>
                    <a:off x="7488615" y="3050029"/>
                    <a:ext cx="346842" cy="33304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1800" dirty="0" smtClean="0">
                              <a:solidFill>
                                <a:schemeClr val="tx1"/>
                              </a:solidFill>
                            </a:rPr>
                            <m:t>×</m:t>
                          </m:r>
                        </m:oMath>
                      </m:oMathPara>
                    </a14:m>
                    <a:endParaRPr lang="en-US" sz="36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0B73DF0A-8861-4C45-B169-90323FA9825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88615" y="3050029"/>
                    <a:ext cx="346842" cy="333046"/>
                  </a:xfrm>
                  <a:prstGeom prst="ellipse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D2496795-D65D-FC4C-8DD6-7D2F37E7A78A}"/>
                  </a:ext>
                </a:extLst>
              </p:cNvPr>
              <p:cNvCxnSpPr>
                <a:endCxn id="10" idx="3"/>
              </p:cNvCxnSpPr>
              <p:nvPr/>
            </p:nvCxnSpPr>
            <p:spPr>
              <a:xfrm flipV="1">
                <a:off x="6894785" y="3975487"/>
                <a:ext cx="187425" cy="339011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C709A6A6-51FA-BE4E-8FA0-11332B61EDE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79563" y="4024260"/>
                <a:ext cx="222468" cy="314626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78AA005C-A92C-0841-BC84-69F1898FAD65}"/>
                  </a:ext>
                </a:extLst>
              </p:cNvPr>
              <p:cNvCxnSpPr>
                <a:cxnSpLocks/>
                <a:stCxn id="8" idx="1"/>
              </p:cNvCxnSpPr>
              <p:nvPr/>
            </p:nvCxnSpPr>
            <p:spPr>
              <a:xfrm flipH="1" flipV="1">
                <a:off x="7349369" y="4024261"/>
                <a:ext cx="84940" cy="33901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FCAA71EF-8729-E749-877C-EA2FCEEEB4C9}"/>
                  </a:ext>
                </a:extLst>
              </p:cNvPr>
              <p:cNvCxnSpPr/>
              <p:nvPr/>
            </p:nvCxnSpPr>
            <p:spPr>
              <a:xfrm flipV="1">
                <a:off x="7308193" y="3393695"/>
                <a:ext cx="187425" cy="339011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676BCC1F-44BB-4742-8BF3-1AA927F58E5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123624" y="4024260"/>
                <a:ext cx="235175" cy="290239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D3AB4B53-8631-A94F-A526-1A78EF63E6F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835457" y="3376588"/>
                <a:ext cx="236491" cy="311785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2F5ABE2D-25C9-D641-8785-78C0E414AC0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637080" y="2567872"/>
                <a:ext cx="1" cy="42755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E0A228AF-AB21-484E-83C9-189C25CE1674}"/>
                      </a:ext>
                    </a:extLst>
                  </p:cNvPr>
                  <p:cNvSpPr txBox="1"/>
                  <p:nvPr/>
                </p:nvSpPr>
                <p:spPr>
                  <a:xfrm>
                    <a:off x="6597786" y="2162740"/>
                    <a:ext cx="209704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i="1" baseline="-2500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80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i="1" baseline="-2500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800" i="1" dirty="0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18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i="1" baseline="-2500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800" b="0" i="1" baseline="-2500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80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1800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E0A228AF-AB21-484E-83C9-189C25CE167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97786" y="2162740"/>
                    <a:ext cx="2097049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F8716C6-D5D3-1840-AB89-0DC0656830CD}"/>
                </a:ext>
              </a:extLst>
            </p:cNvPr>
            <p:cNvSpPr/>
            <p:nvPr/>
          </p:nvSpPr>
          <p:spPr>
            <a:xfrm>
              <a:off x="6390290" y="2081047"/>
              <a:ext cx="2596055" cy="2940921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78C8763C-066B-C248-92E2-426AAD3DED57}"/>
              </a:ext>
            </a:extLst>
          </p:cNvPr>
          <p:cNvSpPr txBox="1"/>
          <p:nvPr/>
        </p:nvSpPr>
        <p:spPr>
          <a:xfrm>
            <a:off x="1421277" y="2556100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77</a:t>
            </a:r>
          </a:p>
        </p:txBody>
      </p:sp>
      <p:sp>
        <p:nvSpPr>
          <p:cNvPr id="31" name="Right Arrow 30">
            <a:extLst>
              <a:ext uri="{FF2B5EF4-FFF2-40B4-BE49-F238E27FC236}">
                <a16:creationId xmlns:a16="http://schemas.microsoft.com/office/drawing/2014/main" id="{B3C11B0D-6689-2249-A174-25F732FBA25E}"/>
              </a:ext>
            </a:extLst>
          </p:cNvPr>
          <p:cNvSpPr/>
          <p:nvPr/>
        </p:nvSpPr>
        <p:spPr>
          <a:xfrm>
            <a:off x="3213813" y="3022247"/>
            <a:ext cx="1523523" cy="37702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DE31D42-580A-C641-B062-C194B3F6CE12}"/>
              </a:ext>
            </a:extLst>
          </p:cNvPr>
          <p:cNvSpPr txBox="1"/>
          <p:nvPr/>
        </p:nvSpPr>
        <p:spPr>
          <a:xfrm>
            <a:off x="5226061" y="2212674"/>
            <a:ext cx="2803973" cy="16466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l">
              <a:tabLst>
                <a:tab pos="1143000" algn="l"/>
                <a:tab pos="1301750" algn="l"/>
                <a:tab pos="1770063" algn="l"/>
              </a:tabLst>
            </a:pPr>
            <a:r>
              <a:rPr lang="en-US" sz="2000" dirty="0">
                <a:latin typeface="+mn-lt"/>
              </a:rPr>
              <a:t>inputs</a:t>
            </a:r>
            <a:r>
              <a:rPr lang="en-US" dirty="0">
                <a:latin typeface="+mn-lt"/>
              </a:rPr>
              <a:t>:	5,   6,   1</a:t>
            </a:r>
          </a:p>
          <a:p>
            <a:pPr>
              <a:spcBef>
                <a:spcPts val="600"/>
              </a:spcBef>
              <a:tabLst>
                <a:tab pos="1143000" algn="l"/>
                <a:tab pos="1714500" algn="l"/>
                <a:tab pos="2222500" algn="l"/>
              </a:tabLst>
            </a:pPr>
            <a:r>
              <a:rPr lang="en-US" sz="2000" dirty="0">
                <a:latin typeface="+mn-lt"/>
              </a:rPr>
              <a:t>Gate 0</a:t>
            </a:r>
            <a:r>
              <a:rPr lang="en-US" dirty="0">
                <a:latin typeface="+mn-lt"/>
              </a:rPr>
              <a:t>:	5 ,	6 ,	11</a:t>
            </a:r>
          </a:p>
          <a:p>
            <a:pPr>
              <a:tabLst>
                <a:tab pos="1143000" algn="l"/>
                <a:tab pos="1714500" algn="l"/>
                <a:tab pos="2222500" algn="l"/>
              </a:tabLst>
            </a:pPr>
            <a:r>
              <a:rPr lang="en-US" sz="2000" dirty="0">
                <a:latin typeface="+mn-lt"/>
              </a:rPr>
              <a:t>Gate 1</a:t>
            </a:r>
            <a:r>
              <a:rPr lang="en-US" dirty="0">
                <a:latin typeface="+mn-lt"/>
              </a:rPr>
              <a:t>:	6 ,	1 ,	7</a:t>
            </a:r>
          </a:p>
          <a:p>
            <a:pPr>
              <a:tabLst>
                <a:tab pos="1143000" algn="l"/>
                <a:tab pos="1714500" algn="l"/>
                <a:tab pos="2222500" algn="l"/>
              </a:tabLst>
            </a:pPr>
            <a:r>
              <a:rPr lang="en-US" sz="2000" dirty="0">
                <a:latin typeface="+mn-lt"/>
              </a:rPr>
              <a:t>Gate 2</a:t>
            </a:r>
            <a:r>
              <a:rPr lang="en-US" dirty="0">
                <a:latin typeface="+mn-lt"/>
              </a:rPr>
              <a:t>:	11,	7,	77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325F0BF-9BE2-BA4B-80E4-D2ED74071B86}"/>
              </a:ext>
            </a:extLst>
          </p:cNvPr>
          <p:cNvGrpSpPr/>
          <p:nvPr/>
        </p:nvGrpSpPr>
        <p:grpSpPr>
          <a:xfrm>
            <a:off x="425392" y="4442624"/>
            <a:ext cx="4415054" cy="408532"/>
            <a:chOff x="425392" y="4442624"/>
            <a:chExt cx="4415054" cy="408532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058AC00-1224-2740-9099-969BBE48DBD5}"/>
                </a:ext>
              </a:extLst>
            </p:cNvPr>
            <p:cNvSpPr txBox="1"/>
            <p:nvPr/>
          </p:nvSpPr>
          <p:spPr>
            <a:xfrm>
              <a:off x="425392" y="4442624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5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B332FA8-F990-494C-BD0D-4D28A9DA81F2}"/>
                </a:ext>
              </a:extLst>
            </p:cNvPr>
            <p:cNvSpPr txBox="1"/>
            <p:nvPr/>
          </p:nvSpPr>
          <p:spPr>
            <a:xfrm>
              <a:off x="1153726" y="4449628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6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1F93E5C-6C16-8D45-84F0-699BAE56C342}"/>
                </a:ext>
              </a:extLst>
            </p:cNvPr>
            <p:cNvSpPr txBox="1"/>
            <p:nvPr/>
          </p:nvSpPr>
          <p:spPr>
            <a:xfrm>
              <a:off x="2087508" y="4451046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4264C49-14BC-7B48-B339-1C30896052E3}"/>
                </a:ext>
              </a:extLst>
            </p:cNvPr>
            <p:cNvSpPr txBox="1"/>
            <p:nvPr/>
          </p:nvSpPr>
          <p:spPr>
            <a:xfrm>
              <a:off x="3167103" y="4442624"/>
              <a:ext cx="16733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example input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E0D4AF26-5521-BE4A-B7A8-DF2108EC0A4A}"/>
                </a:ext>
              </a:extLst>
            </p:cNvPr>
            <p:cNvCxnSpPr>
              <a:stCxn id="19" idx="1"/>
              <a:endCxn id="50" idx="3"/>
            </p:cNvCxnSpPr>
            <p:nvPr/>
          </p:nvCxnSpPr>
          <p:spPr>
            <a:xfrm flipH="1">
              <a:off x="2402018" y="4642679"/>
              <a:ext cx="765085" cy="842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39A5581-06E1-8E45-847F-91BBD7EFF820}"/>
              </a:ext>
            </a:extLst>
          </p:cNvPr>
          <p:cNvGrpSpPr/>
          <p:nvPr/>
        </p:nvGrpSpPr>
        <p:grpSpPr>
          <a:xfrm>
            <a:off x="509865" y="3173334"/>
            <a:ext cx="916683" cy="996547"/>
            <a:chOff x="509865" y="3173334"/>
            <a:chExt cx="916683" cy="99654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1D94152-1E27-8C4D-8B0E-F24E3ED010D1}"/>
                </a:ext>
              </a:extLst>
            </p:cNvPr>
            <p:cNvSpPr txBox="1"/>
            <p:nvPr/>
          </p:nvSpPr>
          <p:spPr>
            <a:xfrm>
              <a:off x="861412" y="3173334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+mn-lt"/>
                </a:rPr>
                <a:t>11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0A35486-7A9D-7948-AC3E-608994AEEA77}"/>
                </a:ext>
              </a:extLst>
            </p:cNvPr>
            <p:cNvSpPr txBox="1"/>
            <p:nvPr/>
          </p:nvSpPr>
          <p:spPr>
            <a:xfrm>
              <a:off x="509865" y="3788215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+mn-lt"/>
                </a:rPr>
                <a:t>5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C0B9444-F942-184B-9354-B3033348ED34}"/>
                </a:ext>
              </a:extLst>
            </p:cNvPr>
            <p:cNvSpPr txBox="1"/>
            <p:nvPr/>
          </p:nvSpPr>
          <p:spPr>
            <a:xfrm>
              <a:off x="1137686" y="3831327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+mn-lt"/>
                </a:rPr>
                <a:t>6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AE3C767-9E44-2A4E-811A-215DB89B5D00}"/>
              </a:ext>
            </a:extLst>
          </p:cNvPr>
          <p:cNvGrpSpPr/>
          <p:nvPr/>
        </p:nvGrpSpPr>
        <p:grpSpPr>
          <a:xfrm>
            <a:off x="1531310" y="3148366"/>
            <a:ext cx="745700" cy="1084576"/>
            <a:chOff x="1531310" y="3148366"/>
            <a:chExt cx="745700" cy="108457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6FFF551-B32D-0A4A-8F90-4516E8A82D1E}"/>
                </a:ext>
              </a:extLst>
            </p:cNvPr>
            <p:cNvSpPr txBox="1"/>
            <p:nvPr/>
          </p:nvSpPr>
          <p:spPr>
            <a:xfrm>
              <a:off x="1713982" y="3148366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+mn-lt"/>
                </a:rPr>
                <a:t>7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3575FD1-9A09-5A46-BFF6-410B8D575478}"/>
                </a:ext>
              </a:extLst>
            </p:cNvPr>
            <p:cNvSpPr txBox="1"/>
            <p:nvPr/>
          </p:nvSpPr>
          <p:spPr>
            <a:xfrm>
              <a:off x="1531310" y="389438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+mn-lt"/>
                </a:rPr>
                <a:t>6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56079B9-1971-FF4C-998A-90FD691F49BF}"/>
                </a:ext>
              </a:extLst>
            </p:cNvPr>
            <p:cNvSpPr txBox="1"/>
            <p:nvPr/>
          </p:nvSpPr>
          <p:spPr>
            <a:xfrm>
              <a:off x="1988148" y="378215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+mn-lt"/>
                </a:rPr>
                <a:t>1</a:t>
              </a:r>
            </a:p>
          </p:txBody>
        </p:sp>
      </p:grp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EF36F46-25B9-A54E-AA86-ED7B2FCFEB32}"/>
              </a:ext>
            </a:extLst>
          </p:cNvPr>
          <p:cNvCxnSpPr/>
          <p:nvPr/>
        </p:nvCxnSpPr>
        <p:spPr>
          <a:xfrm>
            <a:off x="5304102" y="2669852"/>
            <a:ext cx="23651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BA93E145-7B83-B04F-A43B-2178569B1E67}"/>
              </a:ext>
            </a:extLst>
          </p:cNvPr>
          <p:cNvSpPr txBox="1"/>
          <p:nvPr/>
        </p:nvSpPr>
        <p:spPr>
          <a:xfrm>
            <a:off x="6082315" y="4330479"/>
            <a:ext cx="702435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left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inputs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32FD2BF-16D7-6142-9059-B59AD443C7B7}"/>
              </a:ext>
            </a:extLst>
          </p:cNvPr>
          <p:cNvSpPr txBox="1"/>
          <p:nvPr/>
        </p:nvSpPr>
        <p:spPr>
          <a:xfrm>
            <a:off x="6864447" y="4330479"/>
            <a:ext cx="702435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right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inputs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C61C9DE-8F25-0F40-BE55-F47B38E44CC0}"/>
              </a:ext>
            </a:extLst>
          </p:cNvPr>
          <p:cNvSpPr txBox="1"/>
          <p:nvPr/>
        </p:nvSpPr>
        <p:spPr>
          <a:xfrm>
            <a:off x="7669294" y="4314341"/>
            <a:ext cx="833883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outputs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1E1D5F1-6847-3149-8B5D-9952928B396C}"/>
              </a:ext>
            </a:extLst>
          </p:cNvPr>
          <p:cNvCxnSpPr>
            <a:cxnSpLocks/>
            <a:endCxn id="30" idx="2"/>
          </p:cNvCxnSpPr>
          <p:nvPr/>
        </p:nvCxnSpPr>
        <p:spPr>
          <a:xfrm flipV="1">
            <a:off x="6628048" y="3859279"/>
            <a:ext cx="0" cy="4605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C62F34C-4314-EF47-85E8-2FEEBB5B82AC}"/>
              </a:ext>
            </a:extLst>
          </p:cNvPr>
          <p:cNvCxnSpPr>
            <a:cxnSpLocks/>
          </p:cNvCxnSpPr>
          <p:nvPr/>
        </p:nvCxnSpPr>
        <p:spPr>
          <a:xfrm flipV="1">
            <a:off x="7131322" y="3859279"/>
            <a:ext cx="0" cy="4605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E64839BE-BDBC-8448-8DE1-9E73D7BF39D0}"/>
              </a:ext>
            </a:extLst>
          </p:cNvPr>
          <p:cNvCxnSpPr>
            <a:cxnSpLocks/>
          </p:cNvCxnSpPr>
          <p:nvPr/>
        </p:nvCxnSpPr>
        <p:spPr>
          <a:xfrm flipV="1">
            <a:off x="7772820" y="3862925"/>
            <a:ext cx="0" cy="4605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27D042AD-7023-0B42-98DE-6DF7BECF94C7}"/>
              </a:ext>
            </a:extLst>
          </p:cNvPr>
          <p:cNvSpPr/>
          <p:nvPr/>
        </p:nvSpPr>
        <p:spPr>
          <a:xfrm>
            <a:off x="7485321" y="3399274"/>
            <a:ext cx="446567" cy="382876"/>
          </a:xfrm>
          <a:prstGeom prst="rect">
            <a:avLst/>
          </a:prstGeom>
          <a:solidFill>
            <a:schemeClr val="accent6">
              <a:lumMod val="60000"/>
              <a:lumOff val="40000"/>
              <a:alpha val="32023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A28F91DD-B190-FF41-A411-7C70BBF24AF9}"/>
              </a:ext>
            </a:extLst>
          </p:cNvPr>
          <p:cNvSpPr txBox="1">
            <a:spLocks/>
          </p:cNvSpPr>
          <p:nvPr/>
        </p:nvSpPr>
        <p:spPr bwMode="auto">
          <a:xfrm>
            <a:off x="457200" y="1053190"/>
            <a:ext cx="8229600" cy="62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dirty="0"/>
              <a:t>Step 1</a:t>
            </a:r>
            <a:r>
              <a:rPr lang="en-US" dirty="0"/>
              <a:t>:   compile circuit to a computation trace   (gate fan-in = 2)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4754F34-FF5F-DB4A-ABF9-7B57F958F1D0}"/>
              </a:ext>
            </a:extLst>
          </p:cNvPr>
          <p:cNvSpPr txBox="1"/>
          <p:nvPr/>
        </p:nvSpPr>
        <p:spPr>
          <a:xfrm>
            <a:off x="217083" y="3516121"/>
            <a:ext cx="688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latin typeface="+mn-lt"/>
              </a:rPr>
              <a:t>(Gate 0)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579BD8E-0419-1F47-8C16-BC090061EA94}"/>
              </a:ext>
            </a:extLst>
          </p:cNvPr>
          <p:cNvSpPr txBox="1"/>
          <p:nvPr/>
        </p:nvSpPr>
        <p:spPr>
          <a:xfrm>
            <a:off x="1950473" y="3473574"/>
            <a:ext cx="688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latin typeface="+mn-lt"/>
              </a:rPr>
              <a:t>(Gate 1)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43B93CB-D980-D347-8A8A-3124E2AA9454}"/>
              </a:ext>
            </a:extLst>
          </p:cNvPr>
          <p:cNvSpPr txBox="1"/>
          <p:nvPr/>
        </p:nvSpPr>
        <p:spPr>
          <a:xfrm>
            <a:off x="1553815" y="2837960"/>
            <a:ext cx="688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latin typeface="+mn-lt"/>
              </a:rPr>
              <a:t>(Gate 2)</a:t>
            </a:r>
          </a:p>
        </p:txBody>
      </p:sp>
    </p:spTree>
    <p:extLst>
      <p:ext uri="{BB962C8B-B14F-4D97-AF65-F5344CB8AC3E}">
        <p14:creationId xmlns:p14="http://schemas.microsoft.com/office/powerpoint/2010/main" val="36398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5" grpId="0"/>
      <p:bldP spid="31" grpId="0" animBg="1"/>
      <p:bldP spid="30" grpId="0" animBg="1"/>
      <p:bldP spid="52" grpId="0" animBg="1"/>
      <p:bldP spid="53" grpId="0" animBg="1"/>
      <p:bldP spid="54" grpId="0" animBg="1"/>
      <p:bldP spid="6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A594D-299A-084A-85A2-4F5826C04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Encoding the trace as a polynomial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F1E75A-DB9C-1743-A6B2-8AFEB6DF26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2268" y="1200151"/>
                <a:ext cx="8931731" cy="130627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≔ </a:t>
                </a:r>
                <a:r>
                  <a:rPr lang="en-US" dirty="0"/>
                  <a:t>total # of gates 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,      |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| </a:t>
                </a:r>
                <a:r>
                  <a:rPr lang="en-US" dirty="0">
                    <a:ea typeface="Cambria Math" panose="02040503050406030204" pitchFamily="18" charset="0"/>
                  </a:rPr>
                  <a:t>≔ </a:t>
                </a:r>
                <a:r>
                  <a:rPr lang="en-US" dirty="0"/>
                  <a:t>|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| + |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|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# inputs to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pPr marL="0" indent="0">
                  <a:spcBef>
                    <a:spcPts val="2424"/>
                  </a:spcBef>
                  <a:buNone/>
                </a:pPr>
                <a:r>
                  <a:rPr lang="en-US" dirty="0"/>
                  <a:t>let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</a:rPr>
                      <m:t>≔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3 </m:t>
                    </m:r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+|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   </a:t>
                </a:r>
                <a:r>
                  <a:rPr lang="en-US" sz="1800" dirty="0"/>
                  <a:t>(in example,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r>
                  <a:rPr lang="en-US" sz="1800" dirty="0"/>
                  <a:t>)</a:t>
                </a:r>
                <a:r>
                  <a:rPr lang="en-US" dirty="0"/>
                  <a:t>    and    H </a:t>
                </a:r>
                <a:r>
                  <a:rPr lang="en-US" dirty="0">
                    <a:ea typeface="Cambria Math" panose="02040503050406030204" pitchFamily="18" charset="0"/>
                  </a:rPr>
                  <a:t>≔</a:t>
                </a:r>
                <a:r>
                  <a:rPr lang="en-US" dirty="0"/>
                  <a:t> { 1,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/>
                  <a:t>2</a:t>
                </a:r>
                <a:r>
                  <a:rPr lang="en-US" dirty="0"/>
                  <a:t>, …,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baseline="30000" dirty="0"/>
                  <a:t> </a:t>
                </a:r>
                <a:r>
                  <a:rPr lang="en-US" dirty="0"/>
                  <a:t>}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F1E75A-DB9C-1743-A6B2-8AFEB6DF26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2268" y="1200151"/>
                <a:ext cx="8931731" cy="1306278"/>
              </a:xfrm>
              <a:blipFill>
                <a:blip r:embed="rId2"/>
                <a:stretch>
                  <a:fillRect l="-994" t="-3846" r="-1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7AE698D-3620-954F-AC64-9172B123C586}"/>
              </a:ext>
            </a:extLst>
          </p:cNvPr>
          <p:cNvCxnSpPr/>
          <p:nvPr/>
        </p:nvCxnSpPr>
        <p:spPr>
          <a:xfrm>
            <a:off x="114300" y="2506434"/>
            <a:ext cx="881742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1230589-C8BA-EE4A-B32E-A18BF8AB4439}"/>
                  </a:ext>
                </a:extLst>
              </p:cNvPr>
              <p:cNvSpPr txBox="1"/>
              <p:nvPr/>
            </p:nvSpPr>
            <p:spPr>
              <a:xfrm>
                <a:off x="212268" y="2828260"/>
                <a:ext cx="5577874" cy="14740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b="1" dirty="0">
                    <a:latin typeface="+mn-lt"/>
                  </a:rPr>
                  <a:t>The plan:</a:t>
                </a:r>
                <a:r>
                  <a:rPr lang="en-US" dirty="0">
                    <a:latin typeface="+mn-lt"/>
                  </a:rPr>
                  <a:t>  prover interpolates a polynomial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b="1" dirty="0">
                    <a:latin typeface="+mn-lt"/>
                  </a:rPr>
                  <a:t>	</a:t>
                </a:r>
                <a:r>
                  <a:rPr lang="en-US" dirty="0"/>
                  <a:t> 			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𝑇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[X]</a:t>
                </a:r>
                <a:r>
                  <a:rPr lang="en-US" dirty="0"/>
                  <a:t> 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>
                    <a:latin typeface="+mn-lt"/>
                  </a:rPr>
                  <a:t>that encodes the entire trace.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1230589-C8BA-EE4A-B32E-A18BF8AB4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68" y="2828260"/>
                <a:ext cx="5577874" cy="1474058"/>
              </a:xfrm>
              <a:prstGeom prst="rect">
                <a:avLst/>
              </a:prstGeom>
              <a:blipFill>
                <a:blip r:embed="rId3"/>
                <a:stretch>
                  <a:fillRect l="-1587" t="-3419" r="-680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45C5B1E-30DA-6940-9450-6CC9DC151345}"/>
              </a:ext>
            </a:extLst>
          </p:cNvPr>
          <p:cNvSpPr txBox="1"/>
          <p:nvPr/>
        </p:nvSpPr>
        <p:spPr>
          <a:xfrm>
            <a:off x="6127756" y="3289925"/>
            <a:ext cx="2803973" cy="16466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l">
              <a:tabLst>
                <a:tab pos="1143000" algn="l"/>
                <a:tab pos="1301750" algn="l"/>
                <a:tab pos="1770063" algn="l"/>
              </a:tabLst>
            </a:pPr>
            <a:r>
              <a:rPr lang="en-US" sz="2000" dirty="0">
                <a:latin typeface="+mn-lt"/>
              </a:rPr>
              <a:t>inputs</a:t>
            </a:r>
            <a:r>
              <a:rPr lang="en-US" dirty="0">
                <a:latin typeface="+mn-lt"/>
              </a:rPr>
              <a:t>:	5,   6,   1</a:t>
            </a:r>
          </a:p>
          <a:p>
            <a:pPr>
              <a:spcBef>
                <a:spcPts val="600"/>
              </a:spcBef>
              <a:tabLst>
                <a:tab pos="1143000" algn="l"/>
                <a:tab pos="1714500" algn="l"/>
                <a:tab pos="2222500" algn="l"/>
              </a:tabLst>
            </a:pPr>
            <a:r>
              <a:rPr lang="en-US" sz="2000" dirty="0">
                <a:latin typeface="+mn-lt"/>
              </a:rPr>
              <a:t>Gate 0</a:t>
            </a:r>
            <a:r>
              <a:rPr lang="en-US" dirty="0">
                <a:latin typeface="+mn-lt"/>
              </a:rPr>
              <a:t>:	5 ,	6 ,	11</a:t>
            </a:r>
          </a:p>
          <a:p>
            <a:pPr>
              <a:tabLst>
                <a:tab pos="1143000" algn="l"/>
                <a:tab pos="1714500" algn="l"/>
                <a:tab pos="2222500" algn="l"/>
              </a:tabLst>
            </a:pPr>
            <a:r>
              <a:rPr lang="en-US" sz="2000" dirty="0">
                <a:latin typeface="+mn-lt"/>
              </a:rPr>
              <a:t>Gate 1</a:t>
            </a:r>
            <a:r>
              <a:rPr lang="en-US" dirty="0">
                <a:latin typeface="+mn-lt"/>
              </a:rPr>
              <a:t>:	6 ,	1 ,	7</a:t>
            </a:r>
          </a:p>
          <a:p>
            <a:pPr>
              <a:tabLst>
                <a:tab pos="1143000" algn="l"/>
                <a:tab pos="1714500" algn="l"/>
                <a:tab pos="2222500" algn="l"/>
              </a:tabLst>
            </a:pPr>
            <a:r>
              <a:rPr lang="en-US" sz="2000" dirty="0">
                <a:latin typeface="+mn-lt"/>
              </a:rPr>
              <a:t>Gate 2</a:t>
            </a:r>
            <a:r>
              <a:rPr lang="en-US" dirty="0">
                <a:latin typeface="+mn-lt"/>
              </a:rPr>
              <a:t>:	11,	7,	77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031FB6B-C508-604C-B92A-605A7FB27B11}"/>
              </a:ext>
            </a:extLst>
          </p:cNvPr>
          <p:cNvCxnSpPr/>
          <p:nvPr/>
        </p:nvCxnSpPr>
        <p:spPr>
          <a:xfrm>
            <a:off x="6205797" y="3747103"/>
            <a:ext cx="23651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75D9B34-B093-4D46-872C-9F46CE930B17}"/>
              </a:ext>
            </a:extLst>
          </p:cNvPr>
          <p:cNvSpPr/>
          <p:nvPr/>
        </p:nvSpPr>
        <p:spPr>
          <a:xfrm>
            <a:off x="8387016" y="4476525"/>
            <a:ext cx="446567" cy="382876"/>
          </a:xfrm>
          <a:prstGeom prst="rect">
            <a:avLst/>
          </a:prstGeom>
          <a:solidFill>
            <a:schemeClr val="accent6">
              <a:lumMod val="60000"/>
              <a:lumOff val="40000"/>
              <a:alpha val="32023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552D0E-AE56-BE43-BE72-5FE15FDF7CBA}"/>
              </a:ext>
            </a:extLst>
          </p:cNvPr>
          <p:cNvSpPr txBox="1"/>
          <p:nvPr/>
        </p:nvSpPr>
        <p:spPr>
          <a:xfrm>
            <a:off x="712381" y="4476525"/>
            <a:ext cx="2166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Let’s see how …</a:t>
            </a:r>
          </a:p>
        </p:txBody>
      </p:sp>
    </p:spTree>
    <p:extLst>
      <p:ext uri="{BB962C8B-B14F-4D97-AF65-F5344CB8AC3E}">
        <p14:creationId xmlns:p14="http://schemas.microsoft.com/office/powerpoint/2010/main" val="236656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A594D-299A-084A-85A2-4F5826C04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Encoding the trace as a polynomial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F1E75A-DB9C-1743-A6B2-8AFEB6DF26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2268" y="1020534"/>
                <a:ext cx="8931731" cy="399804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The plan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Prover interpolates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𝑇</m:t>
                    </m:r>
                    <m:sSubSup>
                      <m:sSubSup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b="0" i="0" dirty="0">
                    <a:latin typeface="+mj-lt"/>
                    <a:ea typeface="Cambria Math" panose="02040503050406030204" pitchFamily="18" charset="0"/>
                  </a:rPr>
                  <a:t>[X]</a:t>
                </a:r>
                <a:r>
                  <a:rPr lang="en-US" dirty="0"/>
                  <a:t>   such that </a:t>
                </a:r>
              </a:p>
              <a:p>
                <a:pPr marL="0" indent="0">
                  <a:buNone/>
                </a:pPr>
                <a:r>
                  <a:rPr lang="en-US" dirty="0"/>
                  <a:t>(1)  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b="1" dirty="0"/>
                  <a:t> encodes all inputs</a:t>
                </a:r>
                <a:r>
                  <a:rPr lang="en-US" dirty="0"/>
                  <a:t>:     T(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dirty="0"/>
                  <a:t> input #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   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= 1, …,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spcBef>
                    <a:spcPts val="1824"/>
                  </a:spcBef>
                  <a:buNone/>
                </a:pPr>
                <a:r>
                  <a:rPr lang="en-US" dirty="0"/>
                  <a:t>(2)	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b="1" dirty="0"/>
                  <a:t> encodes all wires</a:t>
                </a:r>
                <a:r>
                  <a:rPr lang="en-US" dirty="0"/>
                  <a:t>:       ∀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=0,…,</m:t>
                    </m:r>
                    <m:d>
                      <m:dPr>
                        <m:begChr m:val="|"/>
                        <m:endChr m:val="|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:   </a:t>
                </a:r>
              </a:p>
              <a:p>
                <a:pPr lvl="2">
                  <a:spcBef>
                    <a:spcPts val="1776"/>
                  </a:spcBef>
                  <a:tabLst>
                    <a:tab pos="1590675" algn="l"/>
                  </a:tabLst>
                </a:pPr>
                <a:r>
                  <a:rPr lang="en-US" dirty="0"/>
                  <a:t>T(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b="0" i="0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b="0" i="1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):	left input to gate #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dirty="0"/>
              </a:p>
              <a:p>
                <a:pPr lvl="2">
                  <a:spcBef>
                    <a:spcPts val="1776"/>
                  </a:spcBef>
                  <a:tabLst>
                    <a:tab pos="1590675" algn="l"/>
                  </a:tabLst>
                </a:pPr>
                <a:r>
                  <a:rPr lang="en-US" dirty="0"/>
                  <a:t>T(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b="0" i="1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baseline="30000" dirty="0"/>
                  <a:t>+1</a:t>
                </a:r>
                <a:r>
                  <a:rPr lang="en-US" dirty="0"/>
                  <a:t>):	right input to gate #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dirty="0"/>
              </a:p>
              <a:p>
                <a:pPr lvl="2">
                  <a:spcBef>
                    <a:spcPts val="1776"/>
                  </a:spcBef>
                  <a:tabLst>
                    <a:tab pos="1590675" algn="l"/>
                  </a:tabLst>
                </a:pPr>
                <a:r>
                  <a:rPr lang="en-US" dirty="0"/>
                  <a:t>T(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b="0" i="1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baseline="30000" dirty="0"/>
                  <a:t>+2</a:t>
                </a:r>
                <a:r>
                  <a:rPr lang="en-US" dirty="0"/>
                  <a:t>):	output of gate #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F1E75A-DB9C-1743-A6B2-8AFEB6DF26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2268" y="1020534"/>
                <a:ext cx="8931731" cy="3998047"/>
              </a:xfrm>
              <a:blipFill>
                <a:blip r:embed="rId2"/>
                <a:stretch>
                  <a:fillRect l="-994" t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A38F1997-7DCC-D24C-BCFA-FF495818147B}"/>
              </a:ext>
            </a:extLst>
          </p:cNvPr>
          <p:cNvSpPr txBox="1"/>
          <p:nvPr/>
        </p:nvSpPr>
        <p:spPr>
          <a:xfrm>
            <a:off x="6127756" y="3289925"/>
            <a:ext cx="2803973" cy="16466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l">
              <a:tabLst>
                <a:tab pos="1143000" algn="l"/>
                <a:tab pos="1301750" algn="l"/>
                <a:tab pos="1770063" algn="l"/>
              </a:tabLst>
            </a:pPr>
            <a:r>
              <a:rPr lang="en-US" sz="2000" dirty="0">
                <a:latin typeface="+mn-lt"/>
              </a:rPr>
              <a:t>inputs</a:t>
            </a:r>
            <a:r>
              <a:rPr lang="en-US" dirty="0">
                <a:latin typeface="+mn-lt"/>
              </a:rPr>
              <a:t>:	5,   6,   1</a:t>
            </a:r>
          </a:p>
          <a:p>
            <a:pPr>
              <a:spcBef>
                <a:spcPts val="600"/>
              </a:spcBef>
              <a:tabLst>
                <a:tab pos="1143000" algn="l"/>
                <a:tab pos="1714500" algn="l"/>
                <a:tab pos="2222500" algn="l"/>
              </a:tabLst>
            </a:pPr>
            <a:r>
              <a:rPr lang="en-US" sz="2000" dirty="0">
                <a:latin typeface="+mn-lt"/>
              </a:rPr>
              <a:t>Gate 0</a:t>
            </a:r>
            <a:r>
              <a:rPr lang="en-US" dirty="0">
                <a:latin typeface="+mn-lt"/>
              </a:rPr>
              <a:t>:	5 ,	6 ,	11</a:t>
            </a:r>
          </a:p>
          <a:p>
            <a:pPr>
              <a:tabLst>
                <a:tab pos="1143000" algn="l"/>
                <a:tab pos="1714500" algn="l"/>
                <a:tab pos="2222500" algn="l"/>
              </a:tabLst>
            </a:pPr>
            <a:r>
              <a:rPr lang="en-US" sz="2000" dirty="0">
                <a:latin typeface="+mn-lt"/>
              </a:rPr>
              <a:t>Gate 1</a:t>
            </a:r>
            <a:r>
              <a:rPr lang="en-US" dirty="0">
                <a:latin typeface="+mn-lt"/>
              </a:rPr>
              <a:t>:	6 ,	1 ,	7</a:t>
            </a:r>
          </a:p>
          <a:p>
            <a:pPr>
              <a:tabLst>
                <a:tab pos="1143000" algn="l"/>
                <a:tab pos="1714500" algn="l"/>
                <a:tab pos="2222500" algn="l"/>
              </a:tabLst>
            </a:pPr>
            <a:r>
              <a:rPr lang="en-US" sz="2000" dirty="0">
                <a:latin typeface="+mn-lt"/>
              </a:rPr>
              <a:t>Gate 2</a:t>
            </a:r>
            <a:r>
              <a:rPr lang="en-US" dirty="0">
                <a:latin typeface="+mn-lt"/>
              </a:rPr>
              <a:t>:	11,	7,	77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17100DA-27C9-E043-B76F-CB35868122D2}"/>
              </a:ext>
            </a:extLst>
          </p:cNvPr>
          <p:cNvCxnSpPr/>
          <p:nvPr/>
        </p:nvCxnSpPr>
        <p:spPr>
          <a:xfrm>
            <a:off x="6205797" y="3747103"/>
            <a:ext cx="23651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80048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E2B6233-8190-4A47-8910-AE7CD39BF2D5}"/>
              </a:ext>
            </a:extLst>
          </p:cNvPr>
          <p:cNvSpPr/>
          <p:nvPr/>
        </p:nvSpPr>
        <p:spPr>
          <a:xfrm>
            <a:off x="424542" y="1400479"/>
            <a:ext cx="7331529" cy="177134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CA594D-299A-084A-85A2-4F5826C04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Encoding the trace as a polynomial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F1E75A-DB9C-1743-A6B2-8AFEB6DF26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3281" y="955219"/>
                <a:ext cx="8931731" cy="241378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In our example, Prover interpolates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 such that:</a:t>
                </a:r>
              </a:p>
              <a:p>
                <a:pPr marL="0" indent="0">
                  <a:buNone/>
                </a:pPr>
                <a:r>
                  <a:rPr lang="en-US" sz="2400" dirty="0"/>
                  <a:t>	inputs:		T(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400" dirty="0"/>
                  <a:t>,    T(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2400" dirty="0"/>
                  <a:t>,    T(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/>
                  <a:t>, </a:t>
                </a:r>
              </a:p>
              <a:p>
                <a:pPr marL="0" indent="0">
                  <a:buNone/>
                </a:pPr>
                <a:r>
                  <a:rPr lang="en-US" sz="2400" dirty="0"/>
                  <a:t>	gate 0:		T(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)=5</m:t>
                    </m:r>
                  </m:oMath>
                </a14:m>
                <a:r>
                  <a:rPr lang="en-US" sz="2400" dirty="0"/>
                  <a:t>,      T(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2400" dirty="0"/>
                  <a:t>,       T(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11</m:t>
                    </m:r>
                  </m:oMath>
                </a14:m>
                <a:r>
                  <a:rPr lang="en-US" sz="2400" dirty="0"/>
                  <a:t>, 	</a:t>
                </a:r>
              </a:p>
              <a:p>
                <a:pPr marL="0" indent="0">
                  <a:buNone/>
                </a:pPr>
                <a:r>
                  <a:rPr lang="en-US" sz="2400" dirty="0"/>
                  <a:t>	gate 1:		T(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2400" dirty="0"/>
                  <a:t>,      T(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/>
                  <a:t>,       T(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sz="2400" dirty="0"/>
                  <a:t>, </a:t>
                </a:r>
              </a:p>
              <a:p>
                <a:pPr marL="0" indent="0">
                  <a:buNone/>
                </a:pPr>
                <a:r>
                  <a:rPr lang="en-US" sz="2400" dirty="0"/>
                  <a:t>	gate 2:		T(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11</m:t>
                    </m:r>
                  </m:oMath>
                </a14:m>
                <a:r>
                  <a:rPr lang="en-US" sz="2400" dirty="0"/>
                  <a:t>,    T(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sz="2400" dirty="0"/>
                  <a:t>,      T(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)=7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F1E75A-DB9C-1743-A6B2-8AFEB6DF26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281" y="955219"/>
                <a:ext cx="8931731" cy="2413782"/>
              </a:xfrm>
              <a:blipFill>
                <a:blip r:embed="rId2"/>
                <a:stretch>
                  <a:fillRect l="-993" t="-1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A38F1997-7DCC-D24C-BCFA-FF495818147B}"/>
              </a:ext>
            </a:extLst>
          </p:cNvPr>
          <p:cNvSpPr txBox="1"/>
          <p:nvPr/>
        </p:nvSpPr>
        <p:spPr>
          <a:xfrm>
            <a:off x="6127756" y="3289925"/>
            <a:ext cx="2803973" cy="16466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l">
              <a:tabLst>
                <a:tab pos="1143000" algn="l"/>
                <a:tab pos="1301750" algn="l"/>
                <a:tab pos="1770063" algn="l"/>
              </a:tabLst>
            </a:pPr>
            <a:r>
              <a:rPr lang="en-US" sz="2000" dirty="0">
                <a:latin typeface="+mn-lt"/>
              </a:rPr>
              <a:t>inputs</a:t>
            </a:r>
            <a:r>
              <a:rPr lang="en-US" dirty="0">
                <a:latin typeface="+mn-lt"/>
              </a:rPr>
              <a:t>:	5,   6,   1</a:t>
            </a:r>
          </a:p>
          <a:p>
            <a:pPr>
              <a:spcBef>
                <a:spcPts val="600"/>
              </a:spcBef>
              <a:tabLst>
                <a:tab pos="1143000" algn="l"/>
                <a:tab pos="1714500" algn="l"/>
                <a:tab pos="2222500" algn="l"/>
              </a:tabLst>
            </a:pPr>
            <a:r>
              <a:rPr lang="en-US" sz="2000" dirty="0">
                <a:latin typeface="+mn-lt"/>
              </a:rPr>
              <a:t>Gate 0</a:t>
            </a:r>
            <a:r>
              <a:rPr lang="en-US" dirty="0">
                <a:latin typeface="+mn-lt"/>
              </a:rPr>
              <a:t>:	5 ,	6 ,	11</a:t>
            </a:r>
          </a:p>
          <a:p>
            <a:pPr>
              <a:tabLst>
                <a:tab pos="1143000" algn="l"/>
                <a:tab pos="1714500" algn="l"/>
                <a:tab pos="2222500" algn="l"/>
              </a:tabLst>
            </a:pPr>
            <a:r>
              <a:rPr lang="en-US" sz="2000" dirty="0">
                <a:latin typeface="+mn-lt"/>
              </a:rPr>
              <a:t>Gate 1</a:t>
            </a:r>
            <a:r>
              <a:rPr lang="en-US" dirty="0">
                <a:latin typeface="+mn-lt"/>
              </a:rPr>
              <a:t>:	6 ,	1 ,	7</a:t>
            </a:r>
          </a:p>
          <a:p>
            <a:pPr>
              <a:tabLst>
                <a:tab pos="1143000" algn="l"/>
                <a:tab pos="1714500" algn="l"/>
                <a:tab pos="2222500" algn="l"/>
              </a:tabLst>
            </a:pPr>
            <a:r>
              <a:rPr lang="en-US" sz="2000" dirty="0">
                <a:latin typeface="+mn-lt"/>
              </a:rPr>
              <a:t>Gate 2</a:t>
            </a:r>
            <a:r>
              <a:rPr lang="en-US" dirty="0">
                <a:latin typeface="+mn-lt"/>
              </a:rPr>
              <a:t>:	11,	7,	77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17100DA-27C9-E043-B76F-CB35868122D2}"/>
              </a:ext>
            </a:extLst>
          </p:cNvPr>
          <p:cNvCxnSpPr/>
          <p:nvPr/>
        </p:nvCxnSpPr>
        <p:spPr>
          <a:xfrm>
            <a:off x="6205797" y="3747103"/>
            <a:ext cx="23651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B0FE561-F3E2-AA48-B175-7A43C96E4C31}"/>
                  </a:ext>
                </a:extLst>
              </p:cNvPr>
              <p:cNvSpPr txBox="1"/>
              <p:nvPr/>
            </p:nvSpPr>
            <p:spPr>
              <a:xfrm>
                <a:off x="1994843" y="3588727"/>
                <a:ext cx="20340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degree(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>
                    <a:latin typeface="+mn-lt"/>
                  </a:rPr>
                  <a:t>) = 11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B0FE561-F3E2-AA48-B175-7A43C96E4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843" y="3588727"/>
                <a:ext cx="2034018" cy="461665"/>
              </a:xfrm>
              <a:prstGeom prst="rect">
                <a:avLst/>
              </a:prstGeom>
              <a:blipFill>
                <a:blip r:embed="rId3"/>
                <a:stretch>
                  <a:fillRect l="-4321" t="-8108" r="-3704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CF4A485-A84C-3DF8-59F1-6325B531F2DE}"/>
              </a:ext>
            </a:extLst>
          </p:cNvPr>
          <p:cNvSpPr txBox="1"/>
          <p:nvPr/>
        </p:nvSpPr>
        <p:spPr>
          <a:xfrm>
            <a:off x="4114800" y="418623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C7147D-F9AF-D0E0-707B-CBE2975E8FA6}"/>
                  </a:ext>
                </a:extLst>
              </p:cNvPr>
              <p:cNvSpPr txBox="1"/>
              <p:nvPr/>
            </p:nvSpPr>
            <p:spPr>
              <a:xfrm>
                <a:off x="495982" y="4292846"/>
                <a:ext cx="525464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000" dirty="0">
                    <a:latin typeface="+mn-lt"/>
                  </a:rPr>
                  <a:t>Prover uses FFT to compute the coefficients of </a:t>
                </a:r>
                <a:r>
                  <a:rPr lang="en-US" sz="2000" i="1" dirty="0">
                    <a:latin typeface="+mn-lt"/>
                  </a:rPr>
                  <a:t>T</a:t>
                </a:r>
                <a:r>
                  <a:rPr lang="en-US" sz="2000" dirty="0">
                    <a:latin typeface="+mn-lt"/>
                  </a:rPr>
                  <a:t> </a:t>
                </a:r>
                <a:br>
                  <a:rPr lang="en-US" sz="2000" dirty="0">
                    <a:latin typeface="+mn-lt"/>
                  </a:rPr>
                </a:br>
                <a:r>
                  <a:rPr lang="en-US" sz="2000" dirty="0">
                    <a:latin typeface="+mn-lt"/>
                  </a:rPr>
                  <a:t>in time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i="0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000" i="1" baseline="-25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C7147D-F9AF-D0E0-707B-CBE2975E8F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982" y="4292846"/>
                <a:ext cx="5254644" cy="707886"/>
              </a:xfrm>
              <a:prstGeom prst="rect">
                <a:avLst/>
              </a:prstGeom>
              <a:blipFill>
                <a:blip r:embed="rId4"/>
                <a:stretch>
                  <a:fillRect l="-964" t="-3509" b="-14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142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7C20A-002F-D94E-9D87-D5CB17402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2:  proving validity </a:t>
            </a:r>
            <a:r>
              <a:rPr lang="en-US"/>
              <a:t>of 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98DAD7E-1336-8445-B383-594E29E4C119}"/>
                  </a:ext>
                </a:extLst>
              </p:cNvPr>
              <p:cNvSpPr txBox="1"/>
              <p:nvPr/>
            </p:nvSpPr>
            <p:spPr>
              <a:xfrm>
                <a:off x="709332" y="957518"/>
                <a:ext cx="235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Prover P(</a:t>
                </a:r>
                <a14:m>
                  <m:oMath xmlns:m="http://schemas.openxmlformats.org/officeDocument/2006/math">
                    <m:r>
                      <a:rPr lang="en-US" i="1" u="sng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u="sng" baseline="-25000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1" i="1" u="sng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0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𝐰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98DAD7E-1336-8445-B383-594E29E4C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332" y="957518"/>
                <a:ext cx="2352824" cy="461665"/>
              </a:xfrm>
              <a:prstGeom prst="rect">
                <a:avLst/>
              </a:prstGeom>
              <a:blipFill>
                <a:blip r:embed="rId2"/>
                <a:stretch>
                  <a:fillRect l="-3763" t="-8108" r="-3226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CE482C-7BA3-4E4E-895A-56E10926ACE3}"/>
                  </a:ext>
                </a:extLst>
              </p:cNvPr>
              <p:cNvSpPr txBox="1"/>
              <p:nvPr/>
            </p:nvSpPr>
            <p:spPr>
              <a:xfrm>
                <a:off x="5755568" y="957518"/>
                <a:ext cx="21083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Verifier V(</a:t>
                </a:r>
                <a14:m>
                  <m:oMath xmlns:m="http://schemas.openxmlformats.org/officeDocument/2006/math">
                    <m:r>
                      <a:rPr lang="en-US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u="sng" baseline="-25000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CE482C-7BA3-4E4E-895A-56E10926A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568" y="957518"/>
                <a:ext cx="2108398" cy="461665"/>
              </a:xfrm>
              <a:prstGeom prst="rect">
                <a:avLst/>
              </a:prstGeom>
              <a:blipFill>
                <a:blip r:embed="rId3"/>
                <a:stretch>
                  <a:fillRect l="-4790" t="-8108" r="-2994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339A10-FEF2-C447-B8B7-38F5463CA724}"/>
                  </a:ext>
                </a:extLst>
              </p:cNvPr>
              <p:cNvSpPr txBox="1"/>
              <p:nvPr/>
            </p:nvSpPr>
            <p:spPr>
              <a:xfrm>
                <a:off x="624063" y="1463858"/>
                <a:ext cx="2696829" cy="4999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build    T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  <m:sSubSup>
                      <m:sSubSup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000" dirty="0">
                    <a:ea typeface="Cambria Math" panose="02040503050406030204" pitchFamily="18" charset="0"/>
                  </a:rPr>
                  <a:t>[X]</a:t>
                </a:r>
                <a:r>
                  <a:rPr lang="en-US" sz="2000" dirty="0"/>
                  <a:t> </a:t>
                </a:r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339A10-FEF2-C447-B8B7-38F5463CA7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63" y="1463858"/>
                <a:ext cx="2696829" cy="499945"/>
              </a:xfrm>
              <a:prstGeom prst="rect">
                <a:avLst/>
              </a:prstGeom>
              <a:blipFill>
                <a:blip r:embed="rId4"/>
                <a:stretch>
                  <a:fillRect l="-1869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4E04B73D-3D21-634A-940C-7F9EA9291122}"/>
              </a:ext>
            </a:extLst>
          </p:cNvPr>
          <p:cNvGrpSpPr/>
          <p:nvPr/>
        </p:nvGrpSpPr>
        <p:grpSpPr>
          <a:xfrm>
            <a:off x="3461656" y="1267361"/>
            <a:ext cx="2171700" cy="775764"/>
            <a:chOff x="3510643" y="1920509"/>
            <a:chExt cx="2171700" cy="77576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BD56C38-A213-034B-9ED4-C343A49E43C6}"/>
                </a:ext>
              </a:extLst>
            </p:cNvPr>
            <p:cNvGrpSpPr/>
            <p:nvPr/>
          </p:nvGrpSpPr>
          <p:grpSpPr>
            <a:xfrm>
              <a:off x="3510643" y="1920509"/>
              <a:ext cx="2171700" cy="446469"/>
              <a:chOff x="3510643" y="2143799"/>
              <a:chExt cx="2171700" cy="446469"/>
            </a:xfrm>
          </p:grpSpPr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6249185E-0AA9-2F4A-97E5-94352F708245}"/>
                  </a:ext>
                </a:extLst>
              </p:cNvPr>
              <p:cNvCxnSpPr/>
              <p:nvPr/>
            </p:nvCxnSpPr>
            <p:spPr>
              <a:xfrm flipV="1">
                <a:off x="3510643" y="2571750"/>
                <a:ext cx="2171700" cy="1851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3CBF1C33-F3E3-7A47-B34A-448682AC604E}"/>
                      </a:ext>
                    </a:extLst>
                  </p:cNvPr>
                  <p:cNvSpPr txBox="1"/>
                  <p:nvPr/>
                </p:nvSpPr>
                <p:spPr>
                  <a:xfrm>
                    <a:off x="4451195" y="2143799"/>
                    <a:ext cx="381066" cy="392993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oMath>
                      </m:oMathPara>
                    </a14:m>
                    <a:endParaRPr lang="en-US" sz="2000" baseline="-25000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3CBF1C33-F3E3-7A47-B34A-448682AC604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51195" y="2143799"/>
                    <a:ext cx="381066" cy="392993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 w="2857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579D01A-C8AA-1C4C-939D-E4D44BF64C69}"/>
                </a:ext>
              </a:extLst>
            </p:cNvPr>
            <p:cNvSpPr txBox="1"/>
            <p:nvPr/>
          </p:nvSpPr>
          <p:spPr>
            <a:xfrm>
              <a:off x="3952018" y="2357719"/>
              <a:ext cx="13864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+mn-lt"/>
                </a:rPr>
                <a:t>(commitment)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422A588-83A8-D849-91CD-F921B74D4622}"/>
              </a:ext>
            </a:extLst>
          </p:cNvPr>
          <p:cNvGrpSpPr/>
          <p:nvPr/>
        </p:nvGrpSpPr>
        <p:grpSpPr>
          <a:xfrm>
            <a:off x="195058" y="2067673"/>
            <a:ext cx="8802415" cy="2554545"/>
            <a:chOff x="195058" y="2312608"/>
            <a:chExt cx="8802415" cy="255454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10A37D9-768B-C74F-AFE8-C6577C0F6134}"/>
                </a:ext>
              </a:extLst>
            </p:cNvPr>
            <p:cNvSpPr txBox="1"/>
            <p:nvPr/>
          </p:nvSpPr>
          <p:spPr>
            <a:xfrm>
              <a:off x="195058" y="2312608"/>
              <a:ext cx="8802415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+mn-lt"/>
                </a:rPr>
                <a:t>Prover needs to prove that T is a correct computation trace:</a:t>
              </a:r>
            </a:p>
            <a:p>
              <a:pPr marL="914400" lvl="1" indent="-457200">
                <a:spcBef>
                  <a:spcPts val="600"/>
                </a:spcBef>
                <a:buAutoNum type="arabicParenBoth"/>
              </a:pPr>
              <a:r>
                <a:rPr lang="en-US" dirty="0">
                  <a:latin typeface="+mn-lt"/>
                </a:rPr>
                <a:t>T encodes the correct inputs,</a:t>
              </a:r>
            </a:p>
            <a:p>
              <a:pPr marL="914400" lvl="1" indent="-457200">
                <a:spcBef>
                  <a:spcPts val="1200"/>
                </a:spcBef>
                <a:buAutoNum type="arabicParenBoth"/>
              </a:pPr>
              <a:r>
                <a:rPr lang="en-US" dirty="0">
                  <a:latin typeface="+mn-lt"/>
                </a:rPr>
                <a:t>every gate is evaluated correctly,</a:t>
              </a:r>
            </a:p>
            <a:p>
              <a:pPr marL="914400" lvl="1" indent="-457200">
                <a:spcBef>
                  <a:spcPts val="1200"/>
                </a:spcBef>
                <a:buAutoNum type="arabicParenBoth"/>
              </a:pPr>
              <a:r>
                <a:rPr lang="en-US" dirty="0">
                  <a:latin typeface="+mn-lt"/>
                </a:rPr>
                <a:t>the wiring is implemented correctly, </a:t>
              </a:r>
            </a:p>
            <a:p>
              <a:pPr marL="914400" lvl="1" indent="-457200">
                <a:spcBef>
                  <a:spcPts val="1200"/>
                </a:spcBef>
                <a:buAutoNum type="arabicParenBoth"/>
              </a:pPr>
              <a:r>
                <a:rPr lang="en-US" dirty="0">
                  <a:latin typeface="+mn-lt"/>
                </a:rPr>
                <a:t>the output of last gate is 0</a:t>
              </a:r>
            </a:p>
          </p:txBody>
        </p:sp>
        <p:sp>
          <p:nvSpPr>
            <p:cNvPr id="36" name="Left Brace 35">
              <a:extLst>
                <a:ext uri="{FF2B5EF4-FFF2-40B4-BE49-F238E27FC236}">
                  <a16:creationId xmlns:a16="http://schemas.microsoft.com/office/drawing/2014/main" id="{E52AEDDF-9B40-F944-BDA8-456CCEAA2E40}"/>
                </a:ext>
              </a:extLst>
            </p:cNvPr>
            <p:cNvSpPr/>
            <p:nvPr/>
          </p:nvSpPr>
          <p:spPr>
            <a:xfrm>
              <a:off x="450913" y="2859263"/>
              <a:ext cx="190403" cy="1801981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C3E7EBC-A55A-BA46-938A-7DFDA5792A32}"/>
                  </a:ext>
                </a:extLst>
              </p:cNvPr>
              <p:cNvSpPr txBox="1"/>
              <p:nvPr/>
            </p:nvSpPr>
            <p:spPr>
              <a:xfrm>
                <a:off x="195058" y="4597844"/>
                <a:ext cx="5690084" cy="4846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Proving (4) is easy:   prove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>
                    <a:latin typeface="+mn-lt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)=0</m:t>
                    </m:r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C3E7EBC-A55A-BA46-938A-7DFDA5792A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58" y="4597844"/>
                <a:ext cx="5690084" cy="484684"/>
              </a:xfrm>
              <a:prstGeom prst="rect">
                <a:avLst/>
              </a:prstGeom>
              <a:blipFill>
                <a:blip r:embed="rId6"/>
                <a:stretch>
                  <a:fillRect l="-1782" t="-250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0B8669C2-CBD9-4446-A9E6-EB8366FCA309}"/>
              </a:ext>
            </a:extLst>
          </p:cNvPr>
          <p:cNvSpPr/>
          <p:nvPr/>
        </p:nvSpPr>
        <p:spPr>
          <a:xfrm>
            <a:off x="195058" y="2511655"/>
            <a:ext cx="5797528" cy="201135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22641A9-7DAC-DA43-AB91-B37AA326D341}"/>
              </a:ext>
            </a:extLst>
          </p:cNvPr>
          <p:cNvCxnSpPr/>
          <p:nvPr/>
        </p:nvCxnSpPr>
        <p:spPr>
          <a:xfrm>
            <a:off x="0" y="2092112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A7D663E6-7572-9998-3B38-A2116A7FFEEA}"/>
              </a:ext>
            </a:extLst>
          </p:cNvPr>
          <p:cNvGrpSpPr/>
          <p:nvPr/>
        </p:nvGrpSpPr>
        <p:grpSpPr>
          <a:xfrm>
            <a:off x="6127756" y="2871989"/>
            <a:ext cx="2803973" cy="2064541"/>
            <a:chOff x="6127756" y="2871989"/>
            <a:chExt cx="2803973" cy="2064541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C57760B-7559-914D-BEFC-24066831B8EA}"/>
                </a:ext>
              </a:extLst>
            </p:cNvPr>
            <p:cNvGrpSpPr/>
            <p:nvPr/>
          </p:nvGrpSpPr>
          <p:grpSpPr>
            <a:xfrm>
              <a:off x="6127756" y="3289925"/>
              <a:ext cx="2803973" cy="1646605"/>
              <a:chOff x="6127756" y="3289925"/>
              <a:chExt cx="2803973" cy="1646605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22679D0-E65B-3A4C-8C9A-3500577F9B83}"/>
                  </a:ext>
                </a:extLst>
              </p:cNvPr>
              <p:cNvSpPr txBox="1"/>
              <p:nvPr/>
            </p:nvSpPr>
            <p:spPr>
              <a:xfrm>
                <a:off x="6127756" y="3289925"/>
                <a:ext cx="2803973" cy="164660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l">
                  <a:tabLst>
                    <a:tab pos="1143000" algn="l"/>
                    <a:tab pos="1301750" algn="l"/>
                    <a:tab pos="1770063" algn="l"/>
                  </a:tabLst>
                </a:pPr>
                <a:r>
                  <a:rPr lang="en-US" sz="2000" dirty="0">
                    <a:latin typeface="+mn-lt"/>
                  </a:rPr>
                  <a:t>inputs</a:t>
                </a:r>
                <a:r>
                  <a:rPr lang="en-US" dirty="0">
                    <a:latin typeface="+mn-lt"/>
                  </a:rPr>
                  <a:t>:	</a:t>
                </a:r>
                <a:r>
                  <a:rPr lang="en-US" b="1" dirty="0">
                    <a:latin typeface="+mn-lt"/>
                  </a:rPr>
                  <a:t>5</a:t>
                </a:r>
                <a:r>
                  <a:rPr lang="en-US" dirty="0">
                    <a:latin typeface="+mn-lt"/>
                  </a:rPr>
                  <a:t>,     </a:t>
                </a:r>
                <a:r>
                  <a:rPr lang="en-US" b="1" dirty="0">
                    <a:solidFill>
                      <a:srgbClr val="00B050"/>
                    </a:solidFill>
                    <a:latin typeface="+mn-lt"/>
                  </a:rPr>
                  <a:t>6</a:t>
                </a:r>
                <a:r>
                  <a:rPr lang="en-US" dirty="0">
                    <a:latin typeface="+mn-lt"/>
                  </a:rPr>
                  <a:t>,     </a:t>
                </a:r>
                <a:r>
                  <a:rPr lang="en-US" b="1" dirty="0">
                    <a:solidFill>
                      <a:srgbClr val="0070C0"/>
                    </a:solidFill>
                    <a:latin typeface="+mn-lt"/>
                  </a:rPr>
                  <a:t>1</a:t>
                </a:r>
              </a:p>
              <a:p>
                <a:pPr>
                  <a:spcBef>
                    <a:spcPts val="600"/>
                  </a:spcBef>
                  <a:tabLst>
                    <a:tab pos="1143000" algn="l"/>
                    <a:tab pos="1714500" algn="l"/>
                    <a:tab pos="2222500" algn="l"/>
                  </a:tabLst>
                </a:pPr>
                <a:r>
                  <a:rPr lang="en-US" sz="2000" dirty="0">
                    <a:latin typeface="+mn-lt"/>
                  </a:rPr>
                  <a:t>Gate 0</a:t>
                </a:r>
                <a:r>
                  <a:rPr lang="en-US" dirty="0">
                    <a:latin typeface="+mn-lt"/>
                  </a:rPr>
                  <a:t>:	</a:t>
                </a:r>
                <a:r>
                  <a:rPr lang="en-US" b="1" dirty="0">
                    <a:latin typeface="+mn-lt"/>
                  </a:rPr>
                  <a:t>5</a:t>
                </a:r>
                <a:r>
                  <a:rPr lang="en-US" dirty="0">
                    <a:latin typeface="+mn-lt"/>
                  </a:rPr>
                  <a:t> ,	</a:t>
                </a:r>
                <a:r>
                  <a:rPr lang="en-US" b="1" dirty="0">
                    <a:solidFill>
                      <a:srgbClr val="00B050"/>
                    </a:solidFill>
                    <a:latin typeface="+mn-lt"/>
                  </a:rPr>
                  <a:t>6</a:t>
                </a:r>
                <a:r>
                  <a:rPr lang="en-US" dirty="0">
                    <a:latin typeface="+mn-lt"/>
                  </a:rPr>
                  <a:t> ,	</a:t>
                </a:r>
                <a:r>
                  <a:rPr lang="en-US" b="1" dirty="0">
                    <a:solidFill>
                      <a:srgbClr val="FF0000"/>
                    </a:solidFill>
                    <a:latin typeface="+mn-lt"/>
                  </a:rPr>
                  <a:t>11</a:t>
                </a:r>
              </a:p>
              <a:p>
                <a:pPr>
                  <a:tabLst>
                    <a:tab pos="1143000" algn="l"/>
                    <a:tab pos="1714500" algn="l"/>
                    <a:tab pos="2222500" algn="l"/>
                  </a:tabLst>
                </a:pPr>
                <a:r>
                  <a:rPr lang="en-US" sz="2000" dirty="0">
                    <a:latin typeface="+mn-lt"/>
                  </a:rPr>
                  <a:t>Gate 1</a:t>
                </a:r>
                <a:r>
                  <a:rPr lang="en-US" dirty="0">
                    <a:latin typeface="+mn-lt"/>
                  </a:rPr>
                  <a:t>:	</a:t>
                </a:r>
                <a:r>
                  <a:rPr lang="en-US" b="1" dirty="0">
                    <a:solidFill>
                      <a:srgbClr val="00B050"/>
                    </a:solidFill>
                    <a:latin typeface="+mn-lt"/>
                  </a:rPr>
                  <a:t>6</a:t>
                </a:r>
                <a:r>
                  <a:rPr lang="en-US" dirty="0">
                    <a:latin typeface="+mn-lt"/>
                  </a:rPr>
                  <a:t> ,	</a:t>
                </a:r>
                <a:r>
                  <a:rPr lang="en-US" b="1" dirty="0">
                    <a:solidFill>
                      <a:srgbClr val="0070C0"/>
                    </a:solidFill>
                    <a:latin typeface="+mn-lt"/>
                  </a:rPr>
                  <a:t>1</a:t>
                </a:r>
                <a:r>
                  <a:rPr lang="en-US" dirty="0">
                    <a:latin typeface="+mn-lt"/>
                  </a:rPr>
                  <a:t> ,	</a:t>
                </a: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7</a:t>
                </a:r>
              </a:p>
              <a:p>
                <a:pPr>
                  <a:tabLst>
                    <a:tab pos="1143000" algn="l"/>
                    <a:tab pos="1714500" algn="l"/>
                    <a:tab pos="2222500" algn="l"/>
                  </a:tabLst>
                </a:pPr>
                <a:r>
                  <a:rPr lang="en-US" sz="2000" dirty="0">
                    <a:latin typeface="+mn-lt"/>
                  </a:rPr>
                  <a:t>Gate 2</a:t>
                </a:r>
                <a:r>
                  <a:rPr lang="en-US" dirty="0">
                    <a:latin typeface="+mn-lt"/>
                  </a:rPr>
                  <a:t>:	</a:t>
                </a:r>
                <a:r>
                  <a:rPr lang="en-US" b="1" dirty="0">
                    <a:solidFill>
                      <a:srgbClr val="FF0000"/>
                    </a:solidFill>
                    <a:latin typeface="+mn-lt"/>
                  </a:rPr>
                  <a:t>11</a:t>
                </a:r>
                <a:r>
                  <a:rPr lang="en-US" dirty="0">
                    <a:latin typeface="+mn-lt"/>
                  </a:rPr>
                  <a:t>,	</a:t>
                </a: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7</a:t>
                </a:r>
                <a:r>
                  <a:rPr lang="en-US" dirty="0">
                    <a:latin typeface="+mn-lt"/>
                  </a:rPr>
                  <a:t>,	</a:t>
                </a:r>
                <a:r>
                  <a:rPr lang="en-US" b="1" dirty="0">
                    <a:solidFill>
                      <a:schemeClr val="accent3">
                        <a:lumMod val="50000"/>
                      </a:schemeClr>
                    </a:solidFill>
                    <a:latin typeface="+mn-lt"/>
                  </a:rPr>
                  <a:t>77</a:t>
                </a:r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93B60A66-166D-5A4B-B53E-9DA7D40410DC}"/>
                  </a:ext>
                </a:extLst>
              </p:cNvPr>
              <p:cNvCxnSpPr/>
              <p:nvPr/>
            </p:nvCxnSpPr>
            <p:spPr>
              <a:xfrm>
                <a:off x="8016358" y="3644386"/>
                <a:ext cx="0" cy="18607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4EEADCEA-5A8A-CA48-82D9-13833AF6218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69642" y="4063117"/>
                <a:ext cx="333955" cy="206733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3D06765D-D8C4-BF48-AB97-C6755D2789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20047" y="3747103"/>
                <a:ext cx="271168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FCC8726-7246-2E1F-6F8F-7E16D9F2D05D}"/>
                </a:ext>
              </a:extLst>
            </p:cNvPr>
            <p:cNvSpPr txBox="1"/>
            <p:nvPr/>
          </p:nvSpPr>
          <p:spPr>
            <a:xfrm>
              <a:off x="6290457" y="2871989"/>
              <a:ext cx="25851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(wiring constraints)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524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BE8FD-D40F-424F-AE5D-88E94B3DF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cs typeface="Calibri" panose="020F0502020204030204" pitchFamily="34" charset="0"/>
              </a:rPr>
              <a:t>NARK:  requirements  (informal)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08A2802-BA6A-6346-9531-5095929740B7}"/>
                  </a:ext>
                </a:extLst>
              </p:cNvPr>
              <p:cNvSpPr txBox="1"/>
              <p:nvPr/>
            </p:nvSpPr>
            <p:spPr>
              <a:xfrm>
                <a:off x="684108" y="902408"/>
                <a:ext cx="2167516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Prover P(</a:t>
                </a:r>
                <a14:m>
                  <m:oMath xmlns:m="http://schemas.openxmlformats.org/officeDocument/2006/math">
                    <m:r>
                      <a:rPr lang="en-US" sz="2100" b="0" i="1" dirty="0" smtClean="0">
                        <a:latin typeface="Cambria Math" panose="02040503050406030204" pitchFamily="18" charset="0"/>
                      </a:rPr>
                      <m:t>𝑝𝑝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1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1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08A2802-BA6A-6346-9531-509592974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108" y="902408"/>
                <a:ext cx="2167516" cy="415498"/>
              </a:xfrm>
              <a:prstGeom prst="rect">
                <a:avLst/>
              </a:prstGeom>
              <a:blipFill>
                <a:blip r:embed="rId2"/>
                <a:stretch>
                  <a:fillRect l="-2907" t="-9091" r="-2326" b="-30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218C857-88EC-1C4C-8882-AFC9BEF2A61B}"/>
                  </a:ext>
                </a:extLst>
              </p:cNvPr>
              <p:cNvSpPr txBox="1"/>
              <p:nvPr/>
            </p:nvSpPr>
            <p:spPr>
              <a:xfrm>
                <a:off x="5437159" y="902408"/>
                <a:ext cx="2324162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Verifier V (</a:t>
                </a:r>
                <a14:m>
                  <m:oMath xmlns:m="http://schemas.openxmlformats.org/officeDocument/2006/math">
                    <m:r>
                      <a:rPr lang="en-US" sz="2100" b="0" i="1" dirty="0" smtClean="0">
                        <a:latin typeface="Cambria Math" panose="02040503050406030204" pitchFamily="18" charset="0"/>
                      </a:rPr>
                      <m:t>𝑣𝑝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1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1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100" b="1" i="1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218C857-88EC-1C4C-8882-AFC9BEF2A6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7159" y="902408"/>
                <a:ext cx="2324162" cy="415498"/>
              </a:xfrm>
              <a:prstGeom prst="rect">
                <a:avLst/>
              </a:prstGeom>
              <a:blipFill>
                <a:blip r:embed="rId3"/>
                <a:stretch>
                  <a:fillRect l="-3261" t="-9091" r="-1630" b="-30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5BDBED75-B024-F148-BEC0-290045D3A021}"/>
              </a:ext>
            </a:extLst>
          </p:cNvPr>
          <p:cNvGrpSpPr/>
          <p:nvPr/>
        </p:nvGrpSpPr>
        <p:grpSpPr>
          <a:xfrm>
            <a:off x="2289460" y="1314454"/>
            <a:ext cx="4095842" cy="415498"/>
            <a:chOff x="2289460" y="3447657"/>
            <a:chExt cx="4095842" cy="415498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960E9A2-6E08-534B-9F95-ECE384127999}"/>
                </a:ext>
              </a:extLst>
            </p:cNvPr>
            <p:cNvCxnSpPr/>
            <p:nvPr/>
          </p:nvCxnSpPr>
          <p:spPr>
            <a:xfrm>
              <a:off x="2289460" y="3766088"/>
              <a:ext cx="409584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787715C-879B-244B-A7F3-EAB15873266C}"/>
                    </a:ext>
                  </a:extLst>
                </p:cNvPr>
                <p:cNvSpPr txBox="1"/>
                <p:nvPr/>
              </p:nvSpPr>
              <p:spPr>
                <a:xfrm>
                  <a:off x="3536068" y="3447657"/>
                  <a:ext cx="1070934" cy="4154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100" dirty="0">
                      <a:latin typeface="Calibri" panose="020F0502020204030204" pitchFamily="34" charset="0"/>
                      <a:ea typeface="Cambria Math" panose="02040503050406030204" pitchFamily="18" charset="0"/>
                      <a:cs typeface="Calibri" panose="020F0502020204030204" pitchFamily="34" charset="0"/>
                    </a:rPr>
                    <a:t>proof  </a:t>
                  </a:r>
                  <a14:m>
                    <m:oMath xmlns:m="http://schemas.openxmlformats.org/officeDocument/2006/math">
                      <m:r>
                        <a:rPr lang="en-US" sz="2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a14:m>
                  <a:endParaRPr lang="en-US" sz="21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787715C-879B-244B-A7F3-EAB1587326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6068" y="3447657"/>
                  <a:ext cx="1070934" cy="415498"/>
                </a:xfrm>
                <a:prstGeom prst="rect">
                  <a:avLst/>
                </a:prstGeom>
                <a:blipFill>
                  <a:blip r:embed="rId4"/>
                  <a:stretch>
                    <a:fillRect l="-5882" t="-8824" b="-264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0D61460-8EAF-8C40-82EE-0434FB276361}"/>
              </a:ext>
            </a:extLst>
          </p:cNvPr>
          <p:cNvSpPr txBox="1"/>
          <p:nvPr/>
        </p:nvSpPr>
        <p:spPr>
          <a:xfrm>
            <a:off x="5831388" y="1657350"/>
            <a:ext cx="189199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accept or reject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8D98284-EC4F-C94B-B1C1-D9F69E911B78}"/>
                  </a:ext>
                </a:extLst>
              </p:cNvPr>
              <p:cNvSpPr txBox="1"/>
              <p:nvPr/>
            </p:nvSpPr>
            <p:spPr>
              <a:xfrm>
                <a:off x="147662" y="2499950"/>
                <a:ext cx="8888186" cy="221599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100" b="1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Complete</a:t>
                </a:r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:   </a:t>
                </a:r>
                <a14:m>
                  <m:oMath xmlns:m="http://schemas.openxmlformats.org/officeDocument/2006/math">
                    <m:r>
                      <a:rPr lang="en-US" sz="21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1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1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1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sz="21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r>
                      <a:rPr lang="en-US" sz="2100" i="1" dirty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𝐶</m:t>
                    </m:r>
                    <m:r>
                      <a:rPr lang="en-US" sz="2100" i="1" dirty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(</m:t>
                    </m:r>
                    <m:r>
                      <a:rPr lang="en-US" sz="21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𝒙</m:t>
                    </m:r>
                    <m:r>
                      <a:rPr lang="en-US" sz="2100" i="1" dirty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, </m:t>
                    </m:r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𝒘</m:t>
                    </m:r>
                    <m:r>
                      <a:rPr lang="en-US" sz="2100" i="1" dirty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) =0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   ⇒    </a:t>
                </a:r>
                <a:r>
                  <a:rPr lang="en-US" sz="2100" dirty="0" err="1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Pr</a:t>
                </a:r>
                <a:r>
                  <a:rPr lang="en-US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[</a:t>
                </a:r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 V(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ea typeface="Roboto" panose="02000000000000000000" pitchFamily="2" charset="0"/>
                        <a:cs typeface="Calibri" panose="020F0502020204030204" pitchFamily="34" charset="0"/>
                      </a:rPr>
                      <m:t>𝑣𝑝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100" i="1" dirty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𝑥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, P(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ea typeface="Roboto" panose="02000000000000000000" pitchFamily="2" charset="0"/>
                        <a:cs typeface="Calibri" panose="020F0502020204030204" pitchFamily="34" charset="0"/>
                      </a:rPr>
                      <m:t>𝑝𝑝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,</a:t>
                </a:r>
                <a:r>
                  <a:rPr lang="en-US" sz="210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𝒙</m:t>
                    </m:r>
                  </m:oMath>
                </a14:m>
                <a:r>
                  <a:rPr lang="en-US" sz="210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1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𝒘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)) = accept </a:t>
                </a:r>
                <a:r>
                  <a:rPr lang="en-US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]</a:t>
                </a:r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= 1</a:t>
                </a:r>
              </a:p>
              <a:p>
                <a:pPr algn="l"/>
                <a:endParaRPr lang="en-US" sz="2100" dirty="0"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endParaRPr>
              </a:p>
              <a:p>
                <a:pPr algn="l"/>
                <a:r>
                  <a:rPr lang="en-US" sz="2100" b="1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</a:t>
                </a:r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Adaptively</a:t>
                </a:r>
                <a:r>
                  <a:rPr lang="en-US" sz="2100" b="1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knowledge sound</a:t>
                </a:r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:   V accepts    ⇒    P “knows” </a:t>
                </a:r>
                <a14:m>
                  <m:oMath xmlns:m="http://schemas.openxmlformats.org/officeDocument/2006/math"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𝒘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s</a:t>
                </a:r>
                <a:r>
                  <a:rPr lang="en-US" sz="2100" dirty="0" err="1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.t.</a:t>
                </a:r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100" i="1" dirty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𝐶</m:t>
                    </m:r>
                    <m:d>
                      <m:dPr>
                        <m:ctrlPr>
                          <a:rPr lang="en-US" sz="2100" i="1" dirty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dPr>
                      <m:e>
                        <m:r>
                          <a:rPr lang="en-US" sz="21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𝒙</m:t>
                        </m:r>
                        <m:r>
                          <a:rPr lang="en-US" sz="2100" i="1" dirty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, </m:t>
                        </m:r>
                        <m:r>
                          <a:rPr lang="en-US" sz="21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𝒘</m:t>
                        </m:r>
                      </m:e>
                    </m:d>
                    <m:r>
                      <a:rPr lang="en-US" sz="2100" i="1" dirty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=0</m:t>
                    </m:r>
                  </m:oMath>
                </a14:m>
                <a:endParaRPr lang="en-US" sz="2100" dirty="0"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endParaRPr>
              </a:p>
              <a:p>
                <a:pPr algn="l">
                  <a:spcBef>
                    <a:spcPts val="600"/>
                  </a:spcBef>
                </a:pPr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    (an extractor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 panose="02040503050406030204" pitchFamily="18" charset="0"/>
                        <a:ea typeface="Roboto" panose="02000000000000000000" pitchFamily="2" charset="0"/>
                        <a:cs typeface="Calibri" panose="020F0502020204030204" pitchFamily="34" charset="0"/>
                      </a:rPr>
                      <m:t>𝐸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can extract a valid </a:t>
                </a:r>
                <a14:m>
                  <m:oMath xmlns:m="http://schemas.openxmlformats.org/officeDocument/2006/math"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𝒘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from P)</a:t>
                </a:r>
              </a:p>
              <a:p>
                <a:pPr>
                  <a:spcBef>
                    <a:spcPts val="3000"/>
                  </a:spcBef>
                </a:pPr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Optional:</a:t>
                </a:r>
                <a:r>
                  <a:rPr lang="en-US" sz="2100" b="1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 Zero knowledge</a:t>
                </a:r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:      (</a:t>
                </a:r>
                <a14:m>
                  <m:oMath xmlns:m="http://schemas.openxmlformats.org/officeDocument/2006/math">
                    <m:r>
                      <a:rPr lang="en-US" sz="2100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100" b="0" i="1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800" b="0" i="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en-US" sz="1800" b="0" i="0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𝑣𝑝</m:t>
                    </m:r>
                    <m:r>
                      <a:rPr lang="en-US" sz="1800" i="1" baseline="-250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𝒙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)    “reveal nothing new” about </a:t>
                </a:r>
                <a14:m>
                  <m:oMath xmlns:m="http://schemas.openxmlformats.org/officeDocument/2006/math"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𝒘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8D98284-EC4F-C94B-B1C1-D9F69E911B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62" y="2499950"/>
                <a:ext cx="8888186" cy="2215991"/>
              </a:xfrm>
              <a:prstGeom prst="rect">
                <a:avLst/>
              </a:prstGeom>
              <a:blipFill>
                <a:blip r:embed="rId5"/>
                <a:stretch>
                  <a:fillRect l="-713" t="-2273" b="-4545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28A7B87-33C2-CC4C-A95A-19A377E4A873}"/>
              </a:ext>
            </a:extLst>
          </p:cNvPr>
          <p:cNvCxnSpPr/>
          <p:nvPr/>
        </p:nvCxnSpPr>
        <p:spPr>
          <a:xfrm>
            <a:off x="684108" y="1294823"/>
            <a:ext cx="206119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6ABB50D-BC8A-4C4A-B73D-BBD5B2E8CE74}"/>
              </a:ext>
            </a:extLst>
          </p:cNvPr>
          <p:cNvCxnSpPr/>
          <p:nvPr/>
        </p:nvCxnSpPr>
        <p:spPr>
          <a:xfrm>
            <a:off x="5543550" y="1257300"/>
            <a:ext cx="206119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27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212"/>
    </mc:Choice>
    <mc:Fallback xmlns="">
      <p:transition spd="slow" advTm="822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A594D-299A-084A-85A2-4F5826C04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Proving (1):  T encodes the correct inputs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F1E75A-DB9C-1743-A6B2-8AFEB6DF26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2268" y="1200151"/>
                <a:ext cx="8931731" cy="159203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Both </a:t>
                </a:r>
                <a:r>
                  <a:rPr lang="en-US" u="sng" dirty="0"/>
                  <a:t>prover</a:t>
                </a:r>
                <a:r>
                  <a:rPr lang="en-US" dirty="0"/>
                  <a:t> and </a:t>
                </a:r>
                <a:r>
                  <a:rPr lang="en-US" u="sng" dirty="0"/>
                  <a:t>verifier</a:t>
                </a:r>
                <a:r>
                  <a:rPr lang="en-US" dirty="0"/>
                  <a:t> interpolate a polynomial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(≤|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|)</m:t>
                        </m:r>
                      </m:sup>
                    </m:sSubSup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[X]</a:t>
                </a:r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that encodes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-inputs to the circuit:</a:t>
                </a:r>
              </a:p>
              <a:p>
                <a:pPr marL="0" indent="0">
                  <a:spcBef>
                    <a:spcPts val="1176"/>
                  </a:spcBef>
                  <a:buNone/>
                </a:pPr>
                <a:r>
                  <a:rPr lang="en-US" dirty="0"/>
                  <a:t>		for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=1,...,|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|:     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input #j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F1E75A-DB9C-1743-A6B2-8AFEB6DF26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2268" y="1200151"/>
                <a:ext cx="8931731" cy="1592032"/>
              </a:xfrm>
              <a:blipFill>
                <a:blip r:embed="rId2"/>
                <a:stretch>
                  <a:fillRect l="-994" b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7AE698D-3620-954F-AC64-9172B123C586}"/>
              </a:ext>
            </a:extLst>
          </p:cNvPr>
          <p:cNvCxnSpPr/>
          <p:nvPr/>
        </p:nvCxnSpPr>
        <p:spPr>
          <a:xfrm>
            <a:off x="212268" y="2914649"/>
            <a:ext cx="881742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EF4844C-8EDE-F347-A7D7-666250B3993A}"/>
                  </a:ext>
                </a:extLst>
              </p:cNvPr>
              <p:cNvSpPr txBox="1"/>
              <p:nvPr/>
            </p:nvSpPr>
            <p:spPr>
              <a:xfrm>
                <a:off x="212268" y="3373962"/>
                <a:ext cx="8964442" cy="1661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>
                  <a:buNone/>
                </a:pPr>
                <a:r>
                  <a:rPr lang="en-US" dirty="0">
                    <a:latin typeface="+mn-lt"/>
                  </a:rPr>
                  <a:t>In our example: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=5,   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−2</m:t>
                            </m:r>
                          </m:sup>
                        </m:sSup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000" dirty="0">
                    <a:latin typeface="+mn-lt"/>
                  </a:rPr>
                  <a:t> ,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>
                    <a:latin typeface="+mn-lt"/>
                  </a:rPr>
                  <a:t>.       </a:t>
                </a:r>
                <a:r>
                  <a:rPr lang="en-US" sz="2000" dirty="0">
                    <a:latin typeface="+mn-lt"/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>
                    <a:latin typeface="+mn-lt"/>
                  </a:rPr>
                  <a:t>  is quadratic)</a:t>
                </a:r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n-US" dirty="0">
                    <a:latin typeface="+mn-lt"/>
                  </a:rPr>
                  <a:t>constructing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+mn-lt"/>
                  </a:rPr>
                  <a:t>  takes time proportional to the size of input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>
                  <a:latin typeface="+mn-lt"/>
                </a:endParaRP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dirty="0">
                    <a:latin typeface="+mn-lt"/>
                  </a:rPr>
                  <a:t>							⇒   verifier has time do this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EF4844C-8EDE-F347-A7D7-666250B39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68" y="3373962"/>
                <a:ext cx="8964442" cy="1661993"/>
              </a:xfrm>
              <a:prstGeom prst="rect">
                <a:avLst/>
              </a:prstGeom>
              <a:blipFill>
                <a:blip r:embed="rId3"/>
                <a:stretch>
                  <a:fillRect l="-990" t="-3030"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717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A594D-299A-084A-85A2-4F5826C04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Proving (1</a:t>
            </a:r>
            <a:r>
              <a:rPr lang="en-US"/>
              <a:t>):  T </a:t>
            </a:r>
            <a:r>
              <a:rPr lang="en-US" dirty="0"/>
              <a:t>encodes the correct inputs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F1E75A-DB9C-1743-A6B2-8AFEB6DF26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2268" y="1200151"/>
                <a:ext cx="8931731" cy="159203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Both </a:t>
                </a:r>
                <a:r>
                  <a:rPr lang="en-US" u="sng" dirty="0"/>
                  <a:t>prover</a:t>
                </a:r>
                <a:r>
                  <a:rPr lang="en-US" dirty="0"/>
                  <a:t> and </a:t>
                </a:r>
                <a:r>
                  <a:rPr lang="en-US" u="sng" dirty="0"/>
                  <a:t>verifier</a:t>
                </a:r>
                <a:r>
                  <a:rPr lang="en-US" dirty="0"/>
                  <a:t> interpolate a polynomial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(≤|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|)</m:t>
                        </m:r>
                      </m:sup>
                    </m:sSubSup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[X]</a:t>
                </a:r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that encodes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-inputs to the circuit:</a:t>
                </a:r>
              </a:p>
              <a:p>
                <a:pPr marL="0" indent="0">
                  <a:spcBef>
                    <a:spcPts val="1176"/>
                  </a:spcBef>
                  <a:buNone/>
                </a:pPr>
                <a:r>
                  <a:rPr lang="en-US" dirty="0"/>
                  <a:t>		for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=1,...,|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|:     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input #j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F1E75A-DB9C-1743-A6B2-8AFEB6DF26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2268" y="1200151"/>
                <a:ext cx="8931731" cy="1592032"/>
              </a:xfrm>
              <a:blipFill>
                <a:blip r:embed="rId2"/>
                <a:stretch>
                  <a:fillRect l="-994" b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7AE698D-3620-954F-AC64-9172B123C586}"/>
              </a:ext>
            </a:extLst>
          </p:cNvPr>
          <p:cNvCxnSpPr/>
          <p:nvPr/>
        </p:nvCxnSpPr>
        <p:spPr>
          <a:xfrm>
            <a:off x="212268" y="2914649"/>
            <a:ext cx="881742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EF4844C-8EDE-F347-A7D7-666250B3993A}"/>
                  </a:ext>
                </a:extLst>
              </p:cNvPr>
              <p:cNvSpPr txBox="1"/>
              <p:nvPr/>
            </p:nvSpPr>
            <p:spPr>
              <a:xfrm>
                <a:off x="294637" y="3244318"/>
                <a:ext cx="8652690" cy="17624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>
                  <a:spcBef>
                    <a:spcPts val="2376"/>
                  </a:spcBef>
                  <a:buNone/>
                </a:pPr>
                <a:r>
                  <a:rPr lang="en-US" dirty="0">
                    <a:latin typeface="+mn-lt"/>
                  </a:rPr>
                  <a:t>Let  </a:t>
                </a:r>
                <a:r>
                  <a:rPr lang="en-US" dirty="0" err="1">
                    <a:latin typeface="+mn-lt"/>
                  </a:rPr>
                  <a:t>H</a:t>
                </a:r>
                <a:r>
                  <a:rPr lang="en-US" baseline="-25000" dirty="0" err="1">
                    <a:latin typeface="+mn-lt"/>
                  </a:rPr>
                  <a:t>inp</a:t>
                </a:r>
                <a:r>
                  <a:rPr lang="en-US" dirty="0">
                    <a:latin typeface="+mn-lt"/>
                  </a:rPr>
                  <a:t> ≔ {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…,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</m:d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}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+mn-lt"/>
                  </a:rPr>
                  <a:t>⊆ H	(points encoding the input)</a:t>
                </a:r>
              </a:p>
              <a:p>
                <a:pPr marL="0" indent="0">
                  <a:spcBef>
                    <a:spcPts val="2376"/>
                  </a:spcBef>
                  <a:buNone/>
                </a:pPr>
                <a:r>
                  <a:rPr lang="en-US" dirty="0">
                    <a:latin typeface="+mn-lt"/>
                  </a:rPr>
                  <a:t>Prover proves (1) by using a zero-test on </a:t>
                </a:r>
                <a:r>
                  <a:rPr lang="en-US" dirty="0" err="1"/>
                  <a:t>H</a:t>
                </a:r>
                <a:r>
                  <a:rPr lang="en-US" baseline="-25000" dirty="0" err="1"/>
                  <a:t>inp</a:t>
                </a:r>
                <a:r>
                  <a:rPr lang="en-US" baseline="-25000" dirty="0"/>
                  <a:t> </a:t>
                </a:r>
                <a:r>
                  <a:rPr lang="en-US" dirty="0">
                    <a:latin typeface="+mn-lt"/>
                  </a:rPr>
                  <a:t>to prove that     </a:t>
                </a:r>
              </a:p>
              <a:p>
                <a:pPr marL="0" indent="0">
                  <a:spcBef>
                    <a:spcPts val="1776"/>
                  </a:spcBef>
                  <a:buNone/>
                </a:pPr>
                <a:r>
                  <a:rPr lang="en-US" dirty="0">
                    <a:latin typeface="+mn-lt"/>
                  </a:rPr>
                  <a:t>			T(y)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>
                    <a:latin typeface="+mn-lt"/>
                  </a:rPr>
                  <a:t>(y)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>
                    <a:latin typeface="+mn-lt"/>
                  </a:rPr>
                  <a:t>       ∀ y ∈ </a:t>
                </a:r>
                <a:r>
                  <a:rPr lang="en-US" dirty="0" err="1">
                    <a:latin typeface="+mn-lt"/>
                  </a:rPr>
                  <a:t>H</a:t>
                </a:r>
                <a:r>
                  <a:rPr lang="en-US" baseline="-25000" dirty="0" err="1">
                    <a:latin typeface="+mn-lt"/>
                  </a:rPr>
                  <a:t>inp</a:t>
                </a: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EF4844C-8EDE-F347-A7D7-666250B39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637" y="3244318"/>
                <a:ext cx="8652690" cy="1762470"/>
              </a:xfrm>
              <a:prstGeom prst="rect">
                <a:avLst/>
              </a:prstGeom>
              <a:blipFill>
                <a:blip r:embed="rId3"/>
                <a:stretch>
                  <a:fillRect l="-1173" t="-1429" r="-147" b="-6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F4F370A3-4C51-DD42-B4AC-AB9E526221CE}"/>
              </a:ext>
            </a:extLst>
          </p:cNvPr>
          <p:cNvSpPr/>
          <p:nvPr/>
        </p:nvSpPr>
        <p:spPr>
          <a:xfrm>
            <a:off x="1518557" y="4474029"/>
            <a:ext cx="4180114" cy="53275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3742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C80C48C-119B-4F48-BF0A-9AC4DAEB500E}"/>
              </a:ext>
            </a:extLst>
          </p:cNvPr>
          <p:cNvSpPr/>
          <p:nvPr/>
        </p:nvSpPr>
        <p:spPr>
          <a:xfrm>
            <a:off x="816429" y="1497072"/>
            <a:ext cx="7282542" cy="14513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235620-EA94-B444-830D-5D7822007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Proving (2):   every gate is evaluated correctly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5D50A9-3F41-894C-BD76-C81C430C3F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7704" y="1013864"/>
                <a:ext cx="8686800" cy="227783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dirty="0"/>
                  <a:t>Idea</a:t>
                </a:r>
                <a:r>
                  <a:rPr lang="en-US" sz="2400" dirty="0"/>
                  <a:t>:   encode gate types using a </a:t>
                </a:r>
                <a:r>
                  <a:rPr lang="en-US" sz="2400" i="1" u="sng" dirty="0"/>
                  <a:t>selector</a:t>
                </a:r>
                <a:r>
                  <a:rPr lang="en-US" sz="2400" dirty="0"/>
                  <a:t> polynomial  S(X)</a:t>
                </a:r>
              </a:p>
              <a:p>
                <a:pPr marL="0" indent="0">
                  <a:buNone/>
                </a:pPr>
                <a:r>
                  <a:rPr lang="en-US" sz="2400" dirty="0"/>
                  <a:t>	define  S(X)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 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400" dirty="0"/>
                  <a:t>[X]   such that   ∀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=0,…,</m:t>
                    </m:r>
                    <m:d>
                      <m:dPr>
                        <m:begChr m:val="|"/>
                        <m:endChr m:val="|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/>
                  <a:t>:   </a:t>
                </a:r>
              </a:p>
              <a:p>
                <a:pPr marL="0" indent="0">
                  <a:buNone/>
                </a:pPr>
                <a:r>
                  <a:rPr lang="en-US" sz="2400" dirty="0"/>
                  <a:t>		S(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2400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400" b="0" i="1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400" dirty="0"/>
                  <a:t>) = 1   if   gate #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400" dirty="0"/>
                  <a:t>  is an addition gate</a:t>
                </a:r>
              </a:p>
              <a:p>
                <a:pPr marL="0" indent="0">
                  <a:buNone/>
                </a:pPr>
                <a:r>
                  <a:rPr lang="en-US" sz="2400" dirty="0"/>
                  <a:t>		S(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2400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400" b="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400" dirty="0"/>
                  <a:t>) = 0   if   gate #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400" dirty="0"/>
                  <a:t>  is a multiplication gate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5D50A9-3F41-894C-BD76-C81C430C3F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7704" y="1013864"/>
                <a:ext cx="8686800" cy="2277837"/>
              </a:xfrm>
              <a:blipFill>
                <a:blip r:embed="rId2"/>
                <a:stretch>
                  <a:fillRect l="-1168" t="-2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5071C90-2638-6644-B60A-AC256C4FC45E}"/>
                  </a:ext>
                </a:extLst>
              </p:cNvPr>
              <p:cNvSpPr txBox="1"/>
              <p:nvPr/>
            </p:nvSpPr>
            <p:spPr>
              <a:xfrm>
                <a:off x="135706" y="3780064"/>
                <a:ext cx="6210739" cy="1061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In our example   </a:t>
                </a:r>
                <a:r>
                  <a:rPr lang="en-US" sz="2000" dirty="0">
                    <a:latin typeface="+mn-lt"/>
                  </a:rPr>
                  <a:t>S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2000" b="0" i="0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)=1</m:t>
                    </m:r>
                  </m:oMath>
                </a14:m>
                <a:r>
                  <a:rPr lang="en-US" sz="2000" dirty="0">
                    <a:latin typeface="+mn-lt"/>
                  </a:rPr>
                  <a:t>,   S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2000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)=1</m:t>
                    </m:r>
                  </m:oMath>
                </a14:m>
                <a:r>
                  <a:rPr lang="en-US" sz="2000" dirty="0"/>
                  <a:t>,  </a:t>
                </a:r>
                <a:r>
                  <a:rPr lang="en-US" sz="2000" dirty="0">
                    <a:latin typeface="+mn-lt"/>
                  </a:rPr>
                  <a:t> S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2000" b="0" i="1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000" dirty="0"/>
              </a:p>
              <a:p>
                <a:pPr>
                  <a:spcBef>
                    <a:spcPts val="1800"/>
                  </a:spcBef>
                </a:pPr>
                <a:r>
                  <a:rPr lang="en-US" dirty="0">
                    <a:latin typeface="+mn-lt"/>
                  </a:rPr>
                  <a:t>		</a:t>
                </a:r>
                <a:r>
                  <a:rPr lang="en-US" sz="2000" dirty="0">
                    <a:latin typeface="+mn-lt"/>
                  </a:rPr>
                  <a:t>(so that S is a quadratic polynomial) </a:t>
                </a: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5071C90-2638-6644-B60A-AC256C4FC4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06" y="3780064"/>
                <a:ext cx="6210739" cy="1061829"/>
              </a:xfrm>
              <a:prstGeom prst="rect">
                <a:avLst/>
              </a:prstGeom>
              <a:blipFill>
                <a:blip r:embed="rId3"/>
                <a:stretch>
                  <a:fillRect l="-1429" t="-4706" b="-7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0D5C3C49-8646-154C-07A4-2101B9179674}"/>
              </a:ext>
            </a:extLst>
          </p:cNvPr>
          <p:cNvGrpSpPr/>
          <p:nvPr/>
        </p:nvGrpSpPr>
        <p:grpSpPr>
          <a:xfrm>
            <a:off x="6498785" y="3123171"/>
            <a:ext cx="2596055" cy="1990834"/>
            <a:chOff x="6547945" y="3152667"/>
            <a:chExt cx="2596055" cy="199083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5BC50CA-C3D7-718D-95F0-A8B545AAA857}"/>
                </a:ext>
              </a:extLst>
            </p:cNvPr>
            <p:cNvGrpSpPr/>
            <p:nvPr/>
          </p:nvGrpSpPr>
          <p:grpSpPr>
            <a:xfrm>
              <a:off x="6547945" y="3152667"/>
              <a:ext cx="2596055" cy="1990834"/>
              <a:chOff x="6390290" y="2744132"/>
              <a:chExt cx="2596055" cy="1990834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0082C42E-8EE3-72ED-42CA-CF802085CFEE}"/>
                  </a:ext>
                </a:extLst>
              </p:cNvPr>
              <p:cNvGrpSpPr/>
              <p:nvPr/>
            </p:nvGrpSpPr>
            <p:grpSpPr>
              <a:xfrm>
                <a:off x="6621516" y="2805101"/>
                <a:ext cx="2068781" cy="1848161"/>
                <a:chOff x="6621516" y="2805101"/>
                <a:chExt cx="2068781" cy="1848161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" name="Oval 8">
                      <a:extLst>
                        <a:ext uri="{FF2B5EF4-FFF2-40B4-BE49-F238E27FC236}">
                          <a16:creationId xmlns:a16="http://schemas.microsoft.com/office/drawing/2014/main" id="{49404E28-2997-F206-64A0-EB44628DA9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1516" y="4319750"/>
                      <a:ext cx="346842" cy="333046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8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800" i="1" baseline="-2500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oMath>
                        </m:oMathPara>
                      </a14:m>
                      <a:endParaRPr lang="en-US" sz="3600" baseline="-250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" name="Oval 3">
                      <a:extLst>
                        <a:ext uri="{FF2B5EF4-FFF2-40B4-BE49-F238E27FC236}">
                          <a16:creationId xmlns:a16="http://schemas.microsoft.com/office/drawing/2014/main" id="{E65D9AF2-9897-D646-B60A-7BA7BD7E1965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21516" y="4319750"/>
                      <a:ext cx="346842" cy="333046"/>
                    </a:xfrm>
                    <a:prstGeom prst="ellipse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  <a:ln w="38100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" name="Oval 9">
                      <a:extLst>
                        <a:ext uri="{FF2B5EF4-FFF2-40B4-BE49-F238E27FC236}">
                          <a16:creationId xmlns:a16="http://schemas.microsoft.com/office/drawing/2014/main" id="{F5E1B81E-018F-7710-4DBA-F010770BD6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83515" y="4314498"/>
                      <a:ext cx="346842" cy="333046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8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800" b="0" i="1" baseline="-2500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oMath>
                        </m:oMathPara>
                      </a14:m>
                      <a:endParaRPr lang="en-US" sz="3600" baseline="-250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" name="Oval 4">
                      <a:extLst>
                        <a:ext uri="{FF2B5EF4-FFF2-40B4-BE49-F238E27FC236}">
                          <a16:creationId xmlns:a16="http://schemas.microsoft.com/office/drawing/2014/main" id="{1913B8C2-DD14-2E41-A627-F18EBD9096FF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83515" y="4314498"/>
                      <a:ext cx="346842" cy="333046"/>
                    </a:xfrm>
                    <a:prstGeom prst="ellipse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  <a:ln w="38100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" name="Oval 10">
                      <a:extLst>
                        <a:ext uri="{FF2B5EF4-FFF2-40B4-BE49-F238E27FC236}">
                          <a16:creationId xmlns:a16="http://schemas.microsoft.com/office/drawing/2014/main" id="{5C690839-9ED6-97D0-67B2-9B2CC4C007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03321" y="4314283"/>
                      <a:ext cx="486976" cy="338979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sz="1800" b="0" i="1" baseline="-250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oMath>
                        </m:oMathPara>
                      </a14:m>
                      <a:endParaRPr lang="en-US" sz="1800" baseline="-250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" name="Oval 8">
                      <a:extLst>
                        <a:ext uri="{FF2B5EF4-FFF2-40B4-BE49-F238E27FC236}">
                          <a16:creationId xmlns:a16="http://schemas.microsoft.com/office/drawing/2014/main" id="{1783943A-A77A-2F42-B04C-3D1632C13585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203321" y="4314283"/>
                      <a:ext cx="486976" cy="338979"/>
                    </a:xfrm>
                    <a:prstGeom prst="ellipse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 w="38100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" name="Oval 11">
                      <a:extLst>
                        <a:ext uri="{FF2B5EF4-FFF2-40B4-BE49-F238E27FC236}">
                          <a16:creationId xmlns:a16="http://schemas.microsoft.com/office/drawing/2014/main" id="{BAD1A8A3-E62E-F5B7-CB2A-2428C67711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31416" y="3691214"/>
                      <a:ext cx="346842" cy="333046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8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en-US" sz="3600" baseline="-250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7" name="Oval 6">
                      <a:extLst>
                        <a:ext uri="{FF2B5EF4-FFF2-40B4-BE49-F238E27FC236}">
                          <a16:creationId xmlns:a16="http://schemas.microsoft.com/office/drawing/2014/main" id="{BA90A575-E088-8B44-B085-E70C32D68359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031416" y="3691214"/>
                      <a:ext cx="346842" cy="333046"/>
                    </a:xfrm>
                    <a:prstGeom prst="ellipse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  <a:ln w="38100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Oval 12">
                      <a:extLst>
                        <a:ext uri="{FF2B5EF4-FFF2-40B4-BE49-F238E27FC236}">
                          <a16:creationId xmlns:a16="http://schemas.microsoft.com/office/drawing/2014/main" id="{A8802435-31EE-41F7-5288-6F4603CC4E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69618" y="3691214"/>
                      <a:ext cx="346842" cy="333046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tIns="45720"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1" name="Oval 10">
                      <a:extLst>
                        <a:ext uri="{FF2B5EF4-FFF2-40B4-BE49-F238E27FC236}">
                          <a16:creationId xmlns:a16="http://schemas.microsoft.com/office/drawing/2014/main" id="{9BF71097-4203-834B-B04D-B877070439A2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869618" y="3691214"/>
                      <a:ext cx="346842" cy="333046"/>
                    </a:xfrm>
                    <a:prstGeom prst="ellipse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  <a:ln w="38100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Oval 13">
                      <a:extLst>
                        <a:ext uri="{FF2B5EF4-FFF2-40B4-BE49-F238E27FC236}">
                          <a16:creationId xmlns:a16="http://schemas.microsoft.com/office/drawing/2014/main" id="{84D1E294-5421-0FE6-C785-4AE2B7FCD6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88615" y="3050029"/>
                      <a:ext cx="346842" cy="333046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nor/>
                              </m:rPr>
                              <a:rPr lang="en-US" sz="1800" dirty="0" smtClean="0">
                                <a:solidFill>
                                  <a:schemeClr val="tx1"/>
                                </a:solidFill>
                              </a:rPr>
                              <m:t>×</m:t>
                            </m:r>
                          </m:oMath>
                        </m:oMathPara>
                      </a14:m>
                      <a:endParaRPr lang="en-US" sz="3600" baseline="-250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" name="Oval 8">
                      <a:extLst>
                        <a:ext uri="{FF2B5EF4-FFF2-40B4-BE49-F238E27FC236}">
                          <a16:creationId xmlns:a16="http://schemas.microsoft.com/office/drawing/2014/main" id="{0B73DF0A-8861-4C45-B169-90323FA98251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488615" y="3050029"/>
                      <a:ext cx="346842" cy="333046"/>
                    </a:xfrm>
                    <a:prstGeom prst="ellipse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  <a:ln w="38100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5" name="Straight Arrow Connector 14">
                  <a:extLst>
                    <a:ext uri="{FF2B5EF4-FFF2-40B4-BE49-F238E27FC236}">
                      <a16:creationId xmlns:a16="http://schemas.microsoft.com/office/drawing/2014/main" id="{625E2D43-7961-D480-9002-12BA482655AF}"/>
                    </a:ext>
                  </a:extLst>
                </p:cNvPr>
                <p:cNvCxnSpPr>
                  <a:endCxn id="12" idx="3"/>
                </p:cNvCxnSpPr>
                <p:nvPr/>
              </p:nvCxnSpPr>
              <p:spPr>
                <a:xfrm flipV="1">
                  <a:off x="6894785" y="3975487"/>
                  <a:ext cx="187425" cy="339011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Arrow Connector 15">
                  <a:extLst>
                    <a:ext uri="{FF2B5EF4-FFF2-40B4-BE49-F238E27FC236}">
                      <a16:creationId xmlns:a16="http://schemas.microsoft.com/office/drawing/2014/main" id="{1FA25C22-292F-18E4-3C2E-9896340AC2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679563" y="4024260"/>
                  <a:ext cx="222468" cy="314626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>
                  <a:extLst>
                    <a:ext uri="{FF2B5EF4-FFF2-40B4-BE49-F238E27FC236}">
                      <a16:creationId xmlns:a16="http://schemas.microsoft.com/office/drawing/2014/main" id="{07317731-DF30-66A3-CC59-C5E9B966CDA2}"/>
                    </a:ext>
                  </a:extLst>
                </p:cNvPr>
                <p:cNvCxnSpPr>
                  <a:cxnSpLocks/>
                  <a:stCxn id="10" idx="1"/>
                </p:cNvCxnSpPr>
                <p:nvPr/>
              </p:nvCxnSpPr>
              <p:spPr>
                <a:xfrm flipH="1" flipV="1">
                  <a:off x="7349369" y="4024261"/>
                  <a:ext cx="84940" cy="339010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Arrow Connector 17">
                  <a:extLst>
                    <a:ext uri="{FF2B5EF4-FFF2-40B4-BE49-F238E27FC236}">
                      <a16:creationId xmlns:a16="http://schemas.microsoft.com/office/drawing/2014/main" id="{9294325C-A5C8-8020-0101-2C628B0076BF}"/>
                    </a:ext>
                  </a:extLst>
                </p:cNvPr>
                <p:cNvCxnSpPr/>
                <p:nvPr/>
              </p:nvCxnSpPr>
              <p:spPr>
                <a:xfrm flipV="1">
                  <a:off x="7308193" y="3393695"/>
                  <a:ext cx="187425" cy="339011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Arrow Connector 18">
                  <a:extLst>
                    <a:ext uri="{FF2B5EF4-FFF2-40B4-BE49-F238E27FC236}">
                      <a16:creationId xmlns:a16="http://schemas.microsoft.com/office/drawing/2014/main" id="{50EBDA70-09F4-1564-0CC9-F60C22B413C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123624" y="4024260"/>
                  <a:ext cx="235175" cy="290239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19">
                  <a:extLst>
                    <a:ext uri="{FF2B5EF4-FFF2-40B4-BE49-F238E27FC236}">
                      <a16:creationId xmlns:a16="http://schemas.microsoft.com/office/drawing/2014/main" id="{20E6FBD0-6FB9-0B08-7C2F-7BCF4BAB4BC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835457" y="3376588"/>
                  <a:ext cx="236491" cy="311785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Arrow Connector 20">
                  <a:extLst>
                    <a:ext uri="{FF2B5EF4-FFF2-40B4-BE49-F238E27FC236}">
                      <a16:creationId xmlns:a16="http://schemas.microsoft.com/office/drawing/2014/main" id="{30B24380-6D1B-EA95-78D8-6F0544B96C5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637081" y="2805101"/>
                  <a:ext cx="0" cy="190324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6BCE2CE-C65F-57E5-7C3E-4173CD9F1177}"/>
                  </a:ext>
                </a:extLst>
              </p:cNvPr>
              <p:cNvSpPr/>
              <p:nvPr/>
            </p:nvSpPr>
            <p:spPr>
              <a:xfrm>
                <a:off x="6390290" y="2744132"/>
                <a:ext cx="2596055" cy="1990834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62CF007-7121-360F-1F7D-BD23BFB7E73E}"/>
                </a:ext>
              </a:extLst>
            </p:cNvPr>
            <p:cNvSpPr txBox="1"/>
            <p:nvPr/>
          </p:nvSpPr>
          <p:spPr>
            <a:xfrm>
              <a:off x="6551728" y="4134979"/>
              <a:ext cx="6881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dirty="0">
                  <a:latin typeface="+mn-lt"/>
                </a:rPr>
                <a:t>(Gate 0)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B4743E4-85C5-0B9A-E9F0-41777761AC9E}"/>
                </a:ext>
              </a:extLst>
            </p:cNvPr>
            <p:cNvSpPr txBox="1"/>
            <p:nvPr/>
          </p:nvSpPr>
          <p:spPr>
            <a:xfrm>
              <a:off x="8285118" y="4092432"/>
              <a:ext cx="6881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dirty="0">
                  <a:latin typeface="+mn-lt"/>
                </a:rPr>
                <a:t>(Gate 1)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789C684-23C7-7B08-1FC6-C2D5C25D4552}"/>
                </a:ext>
              </a:extLst>
            </p:cNvPr>
            <p:cNvSpPr txBox="1"/>
            <p:nvPr/>
          </p:nvSpPr>
          <p:spPr>
            <a:xfrm>
              <a:off x="7888460" y="3456818"/>
              <a:ext cx="6881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dirty="0">
                  <a:latin typeface="+mn-lt"/>
                </a:rPr>
                <a:t>(Gate 2)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498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C80C48C-119B-4F48-BF0A-9AC4DAEB500E}"/>
              </a:ext>
            </a:extLst>
          </p:cNvPr>
          <p:cNvSpPr/>
          <p:nvPr/>
        </p:nvSpPr>
        <p:spPr>
          <a:xfrm>
            <a:off x="806597" y="1387923"/>
            <a:ext cx="7282542" cy="15838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235620-EA94-B444-830D-5D7822007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Proving (2):   every gate is evaluated correctly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5D50A9-3F41-894C-BD76-C81C430C3F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7704" y="942424"/>
                <a:ext cx="8686800" cy="222939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dirty="0"/>
                  <a:t>Idea</a:t>
                </a:r>
                <a:r>
                  <a:rPr lang="en-US" sz="2400" dirty="0"/>
                  <a:t>:   encode gate types using a </a:t>
                </a:r>
                <a:r>
                  <a:rPr lang="en-US" sz="2400" i="1" u="sng" dirty="0"/>
                  <a:t>selector</a:t>
                </a:r>
                <a:r>
                  <a:rPr lang="en-US" sz="2400" dirty="0"/>
                  <a:t> polynomial  S(X)</a:t>
                </a:r>
              </a:p>
              <a:p>
                <a:pPr marL="0" indent="0">
                  <a:buNone/>
                </a:pPr>
                <a:r>
                  <a:rPr lang="en-US" sz="2400" dirty="0"/>
                  <a:t>	define  S(X)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 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400" dirty="0"/>
                  <a:t>[X]   such that   ∀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=0,…,</m:t>
                    </m:r>
                    <m:d>
                      <m:dPr>
                        <m:begChr m:val="|"/>
                        <m:endChr m:val="|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/>
                  <a:t>:   </a:t>
                </a:r>
              </a:p>
              <a:p>
                <a:pPr marL="0" indent="0">
                  <a:buNone/>
                </a:pPr>
                <a:r>
                  <a:rPr lang="en-US" sz="2400" dirty="0"/>
                  <a:t>		S(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2400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400" b="0" i="1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400" dirty="0"/>
                  <a:t>) = 1   if   gate #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400" dirty="0"/>
                  <a:t>  is an addition gate</a:t>
                </a:r>
              </a:p>
              <a:p>
                <a:pPr marL="0" indent="0">
                  <a:buNone/>
                </a:pPr>
                <a:r>
                  <a:rPr lang="en-US" sz="2400" dirty="0"/>
                  <a:t>		S(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2400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400" b="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400" dirty="0"/>
                  <a:t>) = 0   if   gate #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400" dirty="0"/>
                  <a:t>  is a multiplication gate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5D50A9-3F41-894C-BD76-C81C430C3F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7704" y="942424"/>
                <a:ext cx="8686800" cy="2229399"/>
              </a:xfrm>
              <a:blipFill>
                <a:blip r:embed="rId2"/>
                <a:stretch>
                  <a:fillRect l="-1168" t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CA220009-A68A-947F-41E2-6B8B84F52236}"/>
              </a:ext>
            </a:extLst>
          </p:cNvPr>
          <p:cNvGrpSpPr/>
          <p:nvPr/>
        </p:nvGrpSpPr>
        <p:grpSpPr>
          <a:xfrm>
            <a:off x="255181" y="3217269"/>
            <a:ext cx="8686800" cy="1822457"/>
            <a:chOff x="255181" y="3217269"/>
            <a:chExt cx="8686800" cy="182245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90C13A4-5C3F-BE18-0429-84D1538DAB15}"/>
                </a:ext>
              </a:extLst>
            </p:cNvPr>
            <p:cNvGrpSpPr/>
            <p:nvPr/>
          </p:nvGrpSpPr>
          <p:grpSpPr>
            <a:xfrm>
              <a:off x="255181" y="3217269"/>
              <a:ext cx="8686800" cy="1812744"/>
              <a:chOff x="255181" y="3217269"/>
              <a:chExt cx="8686800" cy="181274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799CA3AD-523C-624D-B5BE-3662403D4468}"/>
                      </a:ext>
                    </a:extLst>
                  </p:cNvPr>
                  <p:cNvSpPr txBox="1"/>
                  <p:nvPr/>
                </p:nvSpPr>
                <p:spPr>
                  <a:xfrm>
                    <a:off x="7674440" y="3957630"/>
                    <a:ext cx="1074653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T(</a:t>
                    </a:r>
                    <a14:m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oMath>
                    </a14:m>
                    <a:r>
                      <a:rPr lang="en-US" baseline="30000" dirty="0"/>
                      <a:t>2</a:t>
                    </a:r>
                    <a:r>
                      <a:rPr lang="en-US" dirty="0"/>
                      <a:t>y)</a:t>
                    </a:r>
                  </a:p>
                </p:txBody>
              </p:sp>
            </mc:Choice>
            <mc:Fallback xmlns="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799CA3AD-523C-624D-B5BE-3662403D446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74440" y="3957630"/>
                    <a:ext cx="1074653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9412" t="-10811" r="-8235" b="-2973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Rectangle 6">
                    <a:extLst>
                      <a:ext uri="{FF2B5EF4-FFF2-40B4-BE49-F238E27FC236}">
                        <a16:creationId xmlns:a16="http://schemas.microsoft.com/office/drawing/2014/main" id="{5F64AFED-9BB1-444D-B5D7-6DCAC3D7642F}"/>
                      </a:ext>
                    </a:extLst>
                  </p:cNvPr>
                  <p:cNvSpPr/>
                  <p:nvPr/>
                </p:nvSpPr>
                <p:spPr>
                  <a:xfrm>
                    <a:off x="255181" y="3217269"/>
                    <a:ext cx="8686800" cy="1337778"/>
                  </a:xfrm>
                  <a:prstGeom prst="rect">
                    <a:avLst/>
                  </a:prstGeom>
                  <a:noFill/>
                  <a:ln w="28575"/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2880" tIns="365760" rIns="182880" rtlCol="0" anchor="ctr"/>
                  <a:lstStyle/>
                  <a:p>
                    <a:pPr marL="0" indent="0">
                      <a:spcBef>
                        <a:spcPts val="2976"/>
                      </a:spcBef>
                      <a:buNone/>
                    </a:pPr>
                    <a:r>
                      <a:rPr lang="en-US" dirty="0">
                        <a:solidFill>
                          <a:schemeClr val="tx1"/>
                        </a:solidFill>
                      </a:rPr>
                      <a:t>Observe that,    ∀ y ∈ </a:t>
                    </a:r>
                    <a:r>
                      <a:rPr lang="en-US" dirty="0" err="1">
                        <a:solidFill>
                          <a:schemeClr val="tx1"/>
                        </a:solidFill>
                      </a:rPr>
                      <a:t>H</a:t>
                    </a:r>
                    <a:r>
                      <a:rPr lang="en-US" baseline="-25000" dirty="0" err="1">
                        <a:solidFill>
                          <a:schemeClr val="tx1"/>
                        </a:solidFill>
                      </a:rPr>
                      <a:t>gates</a:t>
                    </a:r>
                    <a:r>
                      <a:rPr lang="en-US" dirty="0">
                        <a:solidFill>
                          <a:schemeClr val="tx1"/>
                        </a:solidFill>
                      </a:rPr>
                      <a:t> ≔ { 1, </a:t>
                    </a:r>
                    <a14:m>
                      <m:oMath xmlns:m="http://schemas.openxmlformats.org/officeDocument/2006/math"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i="1" baseline="30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oMath>
                    </a14:m>
                    <a:r>
                      <a:rPr lang="en-US" dirty="0">
                        <a:solidFill>
                          <a:schemeClr val="tx1"/>
                        </a:solidFill>
                      </a:rPr>
                      <a:t>, </a:t>
                    </a:r>
                    <a14:m>
                      <m:oMath xmlns:m="http://schemas.openxmlformats.org/officeDocument/2006/math"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baseline="30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oMath>
                    </a14:m>
                    <a:r>
                      <a:rPr lang="en-US" dirty="0">
                        <a:solidFill>
                          <a:schemeClr val="tx1"/>
                        </a:solidFill>
                      </a:rPr>
                      <a:t>, </a:t>
                    </a:r>
                    <a14:m>
                      <m:oMath xmlns:m="http://schemas.openxmlformats.org/officeDocument/2006/math"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baseline="30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oMath>
                    </a14:m>
                    <a:r>
                      <a:rPr lang="en-US" dirty="0">
                        <a:solidFill>
                          <a:schemeClr val="tx1"/>
                        </a:solidFill>
                      </a:rPr>
                      <a:t>, …,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3(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d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−1)</m:t>
                            </m:r>
                          </m:sup>
                        </m:sSup>
                      </m:oMath>
                    </a14:m>
                    <a:r>
                      <a:rPr lang="en-US" baseline="30000" dirty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dirty="0">
                        <a:solidFill>
                          <a:schemeClr val="tx1"/>
                        </a:solidFill>
                      </a:rPr>
                      <a:t>} :</a:t>
                    </a:r>
                  </a:p>
                  <a:p>
                    <a:pPr marL="0" indent="0">
                      <a:spcBef>
                        <a:spcPts val="1824"/>
                      </a:spcBef>
                      <a:buNone/>
                    </a:pPr>
                    <a:r>
                      <a:rPr lang="en-US" dirty="0">
                        <a:solidFill>
                          <a:schemeClr val="tx1"/>
                        </a:solidFill>
                      </a:rPr>
                      <a:t>		S(y)</a:t>
                    </a:r>
                    <a:r>
                      <a:rPr lang="en-US" sz="2800" dirty="0">
                        <a:solidFill>
                          <a:schemeClr val="tx1"/>
                        </a:solidFill>
                      </a:rPr>
                      <a:t>⋅</a:t>
                    </a:r>
                    <a:r>
                      <a:rPr lang="en-US" sz="3200" b="1" dirty="0">
                        <a:solidFill>
                          <a:srgbClr val="FF0000"/>
                        </a:solidFill>
                      </a:rPr>
                      <a:t>[</a:t>
                    </a:r>
                    <a:r>
                      <a:rPr lang="en-US" sz="2800" b="1" dirty="0">
                        <a:solidFill>
                          <a:srgbClr val="FF0000"/>
                        </a:solidFill>
                      </a:rPr>
                      <a:t>T(y) + T(</a:t>
                    </a:r>
                    <a14:m>
                      <m:oMath xmlns:m="http://schemas.openxmlformats.org/officeDocument/2006/math"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  <m:r>
                          <a:rPr lang="en-US" sz="2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𝐲</m:t>
                        </m:r>
                      </m:oMath>
                    </a14:m>
                    <a:r>
                      <a:rPr lang="en-US" sz="2800" b="1" dirty="0">
                        <a:solidFill>
                          <a:srgbClr val="FF0000"/>
                        </a:solidFill>
                      </a:rPr>
                      <a:t>)</a:t>
                    </a:r>
                    <a:r>
                      <a:rPr lang="en-US" sz="3200" b="1" dirty="0">
                        <a:solidFill>
                          <a:srgbClr val="FF0000"/>
                        </a:solidFill>
                      </a:rPr>
                      <a:t>]</a:t>
                    </a:r>
                    <a:r>
                      <a:rPr lang="en-US" sz="2800" b="1" dirty="0">
                        <a:solidFill>
                          <a:srgbClr val="FF0000"/>
                        </a:solidFill>
                      </a:rPr>
                      <a:t>  </a:t>
                    </a:r>
                    <a:r>
                      <a:rPr lang="en-US" dirty="0">
                        <a:solidFill>
                          <a:schemeClr val="tx1"/>
                        </a:solidFill>
                      </a:rPr>
                      <a:t>+  </a:t>
                    </a:r>
                    <a:r>
                      <a:rPr lang="en-US" sz="2800" dirty="0">
                        <a:solidFill>
                          <a:schemeClr val="tx1"/>
                        </a:solidFill>
                      </a:rPr>
                      <a:t>(</a:t>
                    </a:r>
                    <a:r>
                      <a:rPr lang="en-US" dirty="0">
                        <a:solidFill>
                          <a:schemeClr val="tx1"/>
                        </a:solidFill>
                      </a:rPr>
                      <a:t>1 – S(y)</a:t>
                    </a:r>
                    <a:r>
                      <a:rPr lang="en-US" sz="2800" dirty="0">
                        <a:solidFill>
                          <a:schemeClr val="tx1"/>
                        </a:solidFill>
                      </a:rPr>
                      <a:t>)</a:t>
                    </a:r>
                    <a:r>
                      <a:rPr lang="en-US" dirty="0">
                        <a:solidFill>
                          <a:schemeClr val="tx1"/>
                        </a:solidFill>
                      </a:rPr>
                      <a:t>⋅</a:t>
                    </a:r>
                    <a:r>
                      <a:rPr lang="en-US" sz="2800" b="1" dirty="0">
                        <a:solidFill>
                          <a:srgbClr val="FF0000"/>
                        </a:solidFill>
                      </a:rPr>
                      <a:t>T(y)⋅T(</a:t>
                    </a:r>
                    <a14:m>
                      <m:oMath xmlns:m="http://schemas.openxmlformats.org/officeDocument/2006/math"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  <m:r>
                          <a:rPr lang="en-US" sz="2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𝐲</m:t>
                        </m:r>
                      </m:oMath>
                    </a14:m>
                    <a:r>
                      <a:rPr lang="en-US" sz="2800" b="1" dirty="0">
                        <a:solidFill>
                          <a:srgbClr val="FF0000"/>
                        </a:solidFill>
                      </a:rPr>
                      <a:t>)  </a:t>
                    </a:r>
                    <a14:m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" name="Rectangle 6">
                    <a:extLst>
                      <a:ext uri="{FF2B5EF4-FFF2-40B4-BE49-F238E27FC236}">
                        <a16:creationId xmlns:a16="http://schemas.microsoft.com/office/drawing/2014/main" id="{5F64AFED-9BB1-444D-B5D7-6DCAC3D7642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5181" y="3217269"/>
                    <a:ext cx="8686800" cy="1337778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6481"/>
                    </a:stretch>
                  </a:blipFill>
                  <a:ln w="28575"/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" name="Rounded Rectangular Callout 9">
                <a:extLst>
                  <a:ext uri="{FF2B5EF4-FFF2-40B4-BE49-F238E27FC236}">
                    <a16:creationId xmlns:a16="http://schemas.microsoft.com/office/drawing/2014/main" id="{161E3D8A-521E-DE3D-B06E-9791373D7048}"/>
                  </a:ext>
                </a:extLst>
              </p:cNvPr>
              <p:cNvSpPr/>
              <p:nvPr/>
            </p:nvSpPr>
            <p:spPr>
              <a:xfrm>
                <a:off x="1134891" y="4681754"/>
                <a:ext cx="1175690" cy="336828"/>
              </a:xfrm>
              <a:prstGeom prst="wedgeRoundRectCallout">
                <a:avLst>
                  <a:gd name="adj1" fmla="val 44242"/>
                  <a:gd name="adj2" fmla="val -132431"/>
                  <a:gd name="adj3" fmla="val 16667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left input</a:t>
                </a:r>
              </a:p>
            </p:txBody>
          </p:sp>
          <p:sp>
            <p:nvSpPr>
              <p:cNvPr id="11" name="Rounded Rectangular Callout 10">
                <a:extLst>
                  <a:ext uri="{FF2B5EF4-FFF2-40B4-BE49-F238E27FC236}">
                    <a16:creationId xmlns:a16="http://schemas.microsoft.com/office/drawing/2014/main" id="{0D7F768A-FDD2-39D5-5636-E16814B3DEAE}"/>
                  </a:ext>
                </a:extLst>
              </p:cNvPr>
              <p:cNvSpPr/>
              <p:nvPr/>
            </p:nvSpPr>
            <p:spPr>
              <a:xfrm>
                <a:off x="2506938" y="4693185"/>
                <a:ext cx="1327643" cy="336828"/>
              </a:xfrm>
              <a:prstGeom prst="wedgeRoundRectCallout">
                <a:avLst>
                  <a:gd name="adj1" fmla="val 16171"/>
                  <a:gd name="adj2" fmla="val -128606"/>
                  <a:gd name="adj3" fmla="val 16667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right input</a:t>
                </a:r>
              </a:p>
            </p:txBody>
          </p:sp>
          <p:sp>
            <p:nvSpPr>
              <p:cNvPr id="12" name="Rounded Rectangular Callout 11">
                <a:extLst>
                  <a:ext uri="{FF2B5EF4-FFF2-40B4-BE49-F238E27FC236}">
                    <a16:creationId xmlns:a16="http://schemas.microsoft.com/office/drawing/2014/main" id="{851F60F6-1E2A-2A12-D7C2-B38096E178FB}"/>
                  </a:ext>
                </a:extLst>
              </p:cNvPr>
              <p:cNvSpPr/>
              <p:nvPr/>
            </p:nvSpPr>
            <p:spPr>
              <a:xfrm>
                <a:off x="7833533" y="4681754"/>
                <a:ext cx="956508" cy="336828"/>
              </a:xfrm>
              <a:prstGeom prst="wedgeRoundRectCallout">
                <a:avLst>
                  <a:gd name="adj1" fmla="val -4539"/>
                  <a:gd name="adj2" fmla="val -124680"/>
                  <a:gd name="adj3" fmla="val 16667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output</a:t>
                </a:r>
                <a:endParaRPr lang="en-US" dirty="0"/>
              </a:p>
            </p:txBody>
          </p:sp>
        </p:grpSp>
        <p:sp>
          <p:nvSpPr>
            <p:cNvPr id="14" name="Rounded Rectangular Callout 13">
              <a:extLst>
                <a:ext uri="{FF2B5EF4-FFF2-40B4-BE49-F238E27FC236}">
                  <a16:creationId xmlns:a16="http://schemas.microsoft.com/office/drawing/2014/main" id="{5E096217-B163-A58C-D04E-B88F567FE8F2}"/>
                </a:ext>
              </a:extLst>
            </p:cNvPr>
            <p:cNvSpPr/>
            <p:nvPr/>
          </p:nvSpPr>
          <p:spPr>
            <a:xfrm>
              <a:off x="4669588" y="4691467"/>
              <a:ext cx="1175690" cy="336828"/>
            </a:xfrm>
            <a:prstGeom prst="wedgeRoundRectCallout">
              <a:avLst>
                <a:gd name="adj1" fmla="val 44242"/>
                <a:gd name="adj2" fmla="val -132431"/>
                <a:gd name="adj3" fmla="val 166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left input</a:t>
              </a:r>
            </a:p>
          </p:txBody>
        </p:sp>
        <p:sp>
          <p:nvSpPr>
            <p:cNvPr id="15" name="Rounded Rectangular Callout 14">
              <a:extLst>
                <a:ext uri="{FF2B5EF4-FFF2-40B4-BE49-F238E27FC236}">
                  <a16:creationId xmlns:a16="http://schemas.microsoft.com/office/drawing/2014/main" id="{F7639B10-423A-426A-6C38-49EE75C6CEB0}"/>
                </a:ext>
              </a:extLst>
            </p:cNvPr>
            <p:cNvSpPr/>
            <p:nvPr/>
          </p:nvSpPr>
          <p:spPr>
            <a:xfrm>
              <a:off x="6041635" y="4702898"/>
              <a:ext cx="1327643" cy="336828"/>
            </a:xfrm>
            <a:prstGeom prst="wedgeRoundRectCallout">
              <a:avLst>
                <a:gd name="adj1" fmla="val 16171"/>
                <a:gd name="adj2" fmla="val -128606"/>
                <a:gd name="adj3" fmla="val 166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right input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188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35620-EA94-B444-830D-5D7822007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Proving (2):   every gate is evaluated correctly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5D50A9-3F41-894C-BD76-C81C430C3F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1991" y="3446093"/>
                <a:ext cx="8296772" cy="1307804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2976"/>
                  </a:spcBef>
                  <a:buNone/>
                </a:pPr>
                <a:r>
                  <a:rPr lang="en-US" dirty="0"/>
                  <a:t>Prover uses zero-test on the set </a:t>
                </a:r>
                <a:r>
                  <a:rPr lang="en-US" dirty="0" err="1"/>
                  <a:t>H</a:t>
                </a:r>
                <a:r>
                  <a:rPr lang="en-US" baseline="-25000" dirty="0" err="1"/>
                  <a:t>gates</a:t>
                </a:r>
                <a:r>
                  <a:rPr lang="en-US" baseline="-25000" dirty="0"/>
                  <a:t> </a:t>
                </a:r>
                <a:r>
                  <a:rPr lang="en-US" dirty="0"/>
                  <a:t>to prove that   ∀ y ∈ </a:t>
                </a:r>
                <a:r>
                  <a:rPr lang="en-US" dirty="0" err="1"/>
                  <a:t>H</a:t>
                </a:r>
                <a:r>
                  <a:rPr lang="en-US" baseline="-25000" dirty="0" err="1"/>
                  <a:t>gates</a:t>
                </a:r>
                <a:endParaRPr lang="en-US" dirty="0"/>
              </a:p>
              <a:p>
                <a:pPr marL="0" indent="0">
                  <a:spcBef>
                    <a:spcPts val="1824"/>
                  </a:spcBef>
                  <a:buNone/>
                </a:pPr>
                <a:r>
                  <a:rPr lang="en-US" dirty="0"/>
                  <a:t>		S(y)</a:t>
                </a:r>
                <a:r>
                  <a:rPr lang="en-US" sz="2800" dirty="0"/>
                  <a:t>⋅[</a:t>
                </a:r>
                <a:r>
                  <a:rPr lang="en-US" dirty="0"/>
                  <a:t>T(y) + T(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en-US" dirty="0"/>
                  <a:t>)</a:t>
                </a:r>
                <a:r>
                  <a:rPr lang="en-US" sz="2800" dirty="0"/>
                  <a:t>]</a:t>
                </a:r>
                <a:r>
                  <a:rPr lang="en-US" dirty="0"/>
                  <a:t>  +  </a:t>
                </a:r>
                <a:r>
                  <a:rPr lang="en-US" sz="2800" dirty="0"/>
                  <a:t>(</a:t>
                </a:r>
                <a:r>
                  <a:rPr lang="en-US" dirty="0"/>
                  <a:t>1 – S(y)</a:t>
                </a:r>
                <a:r>
                  <a:rPr lang="en-US" sz="2800" dirty="0"/>
                  <a:t>)</a:t>
                </a:r>
                <a:r>
                  <a:rPr lang="en-US" dirty="0"/>
                  <a:t>⋅T(y)⋅T(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en-US" dirty="0"/>
                  <a:t>)  −  T(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/>
                  <a:t>2</a:t>
                </a:r>
                <a:r>
                  <a:rPr lang="en-US" dirty="0"/>
                  <a:t>y)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5D50A9-3F41-894C-BD76-C81C430C3F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1991" y="3446093"/>
                <a:ext cx="8296772" cy="1307804"/>
              </a:xfrm>
              <a:blipFill>
                <a:blip r:embed="rId2"/>
                <a:stretch>
                  <a:fillRect l="-1069" t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5F64AFED-9BB1-444D-B5D7-6DCAC3D7642F}"/>
              </a:ext>
            </a:extLst>
          </p:cNvPr>
          <p:cNvSpPr/>
          <p:nvPr/>
        </p:nvSpPr>
        <p:spPr>
          <a:xfrm>
            <a:off x="355236" y="3357905"/>
            <a:ext cx="8560163" cy="130780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D4FE75-D1D3-F545-B897-CA13C2556AC1}"/>
                  </a:ext>
                </a:extLst>
              </p:cNvPr>
              <p:cNvSpPr txBox="1"/>
              <p:nvPr/>
            </p:nvSpPr>
            <p:spPr>
              <a:xfrm>
                <a:off x="747686" y="1732163"/>
                <a:ext cx="2584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</a:rPr>
                  <a:t>Prover P(</a:t>
                </a:r>
                <a14:m>
                  <m:oMath xmlns:m="http://schemas.openxmlformats.org/officeDocument/2006/math">
                    <m:r>
                      <a:rPr lang="en-US" b="0" i="1" u="sng" dirty="0" smtClean="0"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en-US" b="1" i="1" u="sng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0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𝐰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D4FE75-D1D3-F545-B897-CA13C2556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686" y="1732163"/>
                <a:ext cx="2584362" cy="461665"/>
              </a:xfrm>
              <a:prstGeom prst="rect">
                <a:avLst/>
              </a:prstGeom>
              <a:blipFill>
                <a:blip r:embed="rId3"/>
                <a:stretch>
                  <a:fillRect l="-3922" t="-10811" r="-2941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B62FC6D-F3D8-E441-BB24-4B0D33BDC3AF}"/>
                  </a:ext>
                </a:extLst>
              </p:cNvPr>
              <p:cNvSpPr txBox="1"/>
              <p:nvPr/>
            </p:nvSpPr>
            <p:spPr>
              <a:xfrm>
                <a:off x="5804555" y="1732163"/>
                <a:ext cx="22579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</a:rPr>
                  <a:t>Verifier V(</a:t>
                </a:r>
                <a14:m>
                  <m:oMath xmlns:m="http://schemas.openxmlformats.org/officeDocument/2006/math">
                    <m:r>
                      <a:rPr lang="en-US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𝑣𝑝</m:t>
                    </m:r>
                    <m:r>
                      <a:rPr lang="en-US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B62FC6D-F3D8-E441-BB24-4B0D33BDC3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555" y="1732163"/>
                <a:ext cx="2257990" cy="461665"/>
              </a:xfrm>
              <a:prstGeom prst="rect">
                <a:avLst/>
              </a:prstGeom>
              <a:blipFill>
                <a:blip r:embed="rId4"/>
                <a:stretch>
                  <a:fillRect l="-3889" t="-10811" r="-3333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B838078-1AFD-4548-A9AB-1195CB158C34}"/>
                  </a:ext>
                </a:extLst>
              </p:cNvPr>
              <p:cNvSpPr txBox="1"/>
              <p:nvPr/>
            </p:nvSpPr>
            <p:spPr>
              <a:xfrm>
                <a:off x="673050" y="2303819"/>
                <a:ext cx="2696829" cy="4999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build    T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  <m:sSubSup>
                      <m:sSubSup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000" dirty="0">
                    <a:ea typeface="Cambria Math" panose="02040503050406030204" pitchFamily="18" charset="0"/>
                  </a:rPr>
                  <a:t>[X]</a:t>
                </a:r>
                <a:r>
                  <a:rPr lang="en-US" sz="2000" dirty="0"/>
                  <a:t> </a:t>
                </a:r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B838078-1AFD-4548-A9AB-1195CB158C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050" y="2303819"/>
                <a:ext cx="2696829" cy="499945"/>
              </a:xfrm>
              <a:prstGeom prst="rect">
                <a:avLst/>
              </a:prstGeom>
              <a:blipFill>
                <a:blip r:embed="rId5"/>
                <a:stretch>
                  <a:fillRect l="-1869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0296DA50-3F5B-8A46-B643-531E1C4DAC25}"/>
              </a:ext>
            </a:extLst>
          </p:cNvPr>
          <p:cNvGrpSpPr/>
          <p:nvPr/>
        </p:nvGrpSpPr>
        <p:grpSpPr>
          <a:xfrm>
            <a:off x="3510643" y="2107322"/>
            <a:ext cx="2171700" cy="775764"/>
            <a:chOff x="3510643" y="1920509"/>
            <a:chExt cx="2171700" cy="77576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F579F38-330B-BA4C-8984-F6178CBC0F68}"/>
                </a:ext>
              </a:extLst>
            </p:cNvPr>
            <p:cNvGrpSpPr/>
            <p:nvPr/>
          </p:nvGrpSpPr>
          <p:grpSpPr>
            <a:xfrm>
              <a:off x="3510643" y="1920509"/>
              <a:ext cx="2171700" cy="446469"/>
              <a:chOff x="3510643" y="2143799"/>
              <a:chExt cx="2171700" cy="446469"/>
            </a:xfrm>
          </p:grpSpPr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2BE27BD3-0E37-D243-91FE-0A93656A8724}"/>
                  </a:ext>
                </a:extLst>
              </p:cNvPr>
              <p:cNvCxnSpPr/>
              <p:nvPr/>
            </p:nvCxnSpPr>
            <p:spPr>
              <a:xfrm flipV="1">
                <a:off x="3510643" y="2571750"/>
                <a:ext cx="2171700" cy="1851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B02E207B-2A44-AA40-9F41-FF4B6C3DE51C}"/>
                      </a:ext>
                    </a:extLst>
                  </p:cNvPr>
                  <p:cNvSpPr txBox="1"/>
                  <p:nvPr/>
                </p:nvSpPr>
                <p:spPr>
                  <a:xfrm>
                    <a:off x="4451195" y="2143799"/>
                    <a:ext cx="381066" cy="392993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oMath>
                      </m:oMathPara>
                    </a14:m>
                    <a:endParaRPr lang="en-US" sz="2000" baseline="-25000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B02E207B-2A44-AA40-9F41-FF4B6C3DE51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51195" y="2143799"/>
                    <a:ext cx="381066" cy="392993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 w="2857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526396B-A695-304F-B3EC-7A362A7889D8}"/>
                </a:ext>
              </a:extLst>
            </p:cNvPr>
            <p:cNvSpPr txBox="1"/>
            <p:nvPr/>
          </p:nvSpPr>
          <p:spPr>
            <a:xfrm>
              <a:off x="3952018" y="2357719"/>
              <a:ext cx="13864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+mn-lt"/>
                </a:rPr>
                <a:t>(commitment)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5E65798-7F97-71F9-6613-1948A0DC312C}"/>
              </a:ext>
            </a:extLst>
          </p:cNvPr>
          <p:cNvGrpSpPr/>
          <p:nvPr/>
        </p:nvGrpSpPr>
        <p:grpSpPr>
          <a:xfrm>
            <a:off x="639534" y="928092"/>
            <a:ext cx="7464056" cy="605717"/>
            <a:chOff x="625246" y="928092"/>
            <a:chExt cx="7464056" cy="60571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5A91767-F0E1-C2C4-E48B-4B625CBD445D}"/>
                </a:ext>
              </a:extLst>
            </p:cNvPr>
            <p:cNvSpPr txBox="1"/>
            <p:nvPr/>
          </p:nvSpPr>
          <p:spPr>
            <a:xfrm>
              <a:off x="6217575" y="1025527"/>
              <a:ext cx="357790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   </a:t>
              </a:r>
              <a:endParaRPr lang="en-US" sz="2000" baseline="-25000" dirty="0">
                <a:latin typeface="+mn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ontent Placeholder 2">
                  <a:extLst>
                    <a:ext uri="{FF2B5EF4-FFF2-40B4-BE49-F238E27FC236}">
                      <a16:creationId xmlns:a16="http://schemas.microsoft.com/office/drawing/2014/main" id="{2A944731-770A-E574-5EA5-FA3E86091E43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625246" y="928092"/>
                  <a:ext cx="7464056" cy="605717"/>
                </a:xfrm>
                <a:prstGeom prst="rect">
                  <a:avLst/>
                </a:prstGeom>
                <a:noFill/>
                <a:ln w="19050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  <a:normAutofit lnSpcReduction="10000"/>
                </a:bodyPr>
                <a:lstStyle>
                  <a:lvl1pPr marL="342900" indent="-342900" algn="l" defTabSz="45720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ＭＳ Ｐゴシック" pitchFamily="-112" charset="-128"/>
                      <a:cs typeface="ＭＳ Ｐゴシック" pitchFamily="-112" charset="-128"/>
                    </a:defRPr>
                  </a:lvl1pPr>
                  <a:lvl2pPr marL="742950" indent="-285750" algn="l" defTabSz="45720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ＭＳ Ｐゴシック" pitchFamily="-112" charset="-128"/>
                      <a:cs typeface="+mn-cs"/>
                    </a:defRPr>
                  </a:lvl2pPr>
                  <a:lvl3pPr marL="1143000" indent="-228600" algn="l" defTabSz="45720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ＭＳ Ｐゴシック" pitchFamily="-112" charset="-128"/>
                      <a:cs typeface="+mn-cs"/>
                    </a:defRPr>
                  </a:lvl3pPr>
                  <a:lvl4pPr marL="1600200" indent="-228600" algn="l" defTabSz="45720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ＭＳ Ｐゴシック" pitchFamily="-112" charset="-128"/>
                      <a:cs typeface="+mn-cs"/>
                    </a:defRPr>
                  </a:lvl4pPr>
                  <a:lvl5pPr marL="2057400" indent="-228600" algn="l" defTabSz="45720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ＭＳ Ｐゴシック" pitchFamily="-112" charset="-128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buNone/>
                  </a:pPr>
                  <a:r>
                    <a:rPr lang="en-US" dirty="0"/>
                    <a:t>Setup(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a14:m>
                  <a:r>
                    <a:rPr lang="en-US" dirty="0"/>
                    <a:t>) ⇾    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𝑝𝑝</m:t>
                      </m:r>
                      <m:r>
                        <m:rPr>
                          <m:nor/>
                        </m:rPr>
                        <a:rPr lang="en-US" dirty="0">
                          <a:ea typeface="Cambria Math" panose="02040503050406030204" pitchFamily="18" charset="0"/>
                        </a:rPr>
                        <m:t>≔</m:t>
                      </m:r>
                    </m:oMath>
                  </a14:m>
                  <a:r>
                    <a:rPr lang="en-US" i="0" dirty="0">
                      <a:latin typeface="+mj-lt"/>
                    </a:rPr>
                    <a:t>S</a:t>
                  </a:r>
                  <a:r>
                    <a:rPr lang="en-US" dirty="0"/>
                    <a:t>   and  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𝑣𝑝</m:t>
                      </m:r>
                    </m:oMath>
                  </a14:m>
                  <a:r>
                    <a:rPr lang="en-US" dirty="0">
                      <a:ea typeface="Cambria Math" panose="02040503050406030204" pitchFamily="18" charset="0"/>
                    </a:rPr>
                    <a:t>≔</a:t>
                  </a:r>
                  <a:r>
                    <a:rPr lang="en-US" dirty="0"/>
                    <a:t> </a:t>
                  </a:r>
                  <a:r>
                    <a:rPr lang="en-US" sz="2800" dirty="0"/>
                    <a:t>(   </a:t>
                  </a:r>
                  <a:r>
                    <a:rPr lang="en-US" i="0" dirty="0">
                      <a:latin typeface="+mj-lt"/>
                    </a:rPr>
                    <a:t>S</a:t>
                  </a:r>
                  <a:r>
                    <a:rPr lang="en-US" dirty="0"/>
                    <a:t>   </a:t>
                  </a:r>
                  <a:r>
                    <a:rPr lang="en-US" sz="2800" dirty="0"/>
                    <a:t>)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20" name="Content Placeholder 2">
                  <a:extLst>
                    <a:ext uri="{FF2B5EF4-FFF2-40B4-BE49-F238E27FC236}">
                      <a16:creationId xmlns:a16="http://schemas.microsoft.com/office/drawing/2014/main" id="{2A944731-770A-E574-5EA5-FA3E86091E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25246" y="928092"/>
                  <a:ext cx="7464056" cy="605717"/>
                </a:xfrm>
                <a:prstGeom prst="rect">
                  <a:avLst/>
                </a:prstGeom>
                <a:blipFill>
                  <a:blip r:embed="rId7"/>
                  <a:stretch>
                    <a:fillRect t="-8000" b="-12000"/>
                  </a:stretch>
                </a:blipFill>
                <a:ln w="19050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3883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82E6E10E-FCFE-5F92-06A8-8767131D8CCD}"/>
              </a:ext>
            </a:extLst>
          </p:cNvPr>
          <p:cNvSpPr/>
          <p:nvPr/>
        </p:nvSpPr>
        <p:spPr>
          <a:xfrm>
            <a:off x="7380173" y="2975381"/>
            <a:ext cx="364202" cy="36933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075E131-F46C-B50B-FC7B-34CF8508BDE5}"/>
              </a:ext>
            </a:extLst>
          </p:cNvPr>
          <p:cNvSpPr/>
          <p:nvPr/>
        </p:nvSpPr>
        <p:spPr>
          <a:xfrm>
            <a:off x="8113602" y="2080026"/>
            <a:ext cx="364202" cy="36933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8A3458-BBDA-124F-93FB-03B979B97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Proving (3):   the wiring is correct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C6512B-A0C4-D24A-9C2F-192CCEAB36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183821"/>
                <a:ext cx="8539843" cy="398172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Step 4</a:t>
                </a:r>
                <a:r>
                  <a:rPr lang="en-US" dirty="0"/>
                  <a:t>:   encode the wires of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	T(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/>
                  <a:t>-2</a:t>
                </a:r>
                <a:r>
                  <a:rPr lang="en-US" dirty="0"/>
                  <a:t>) = T(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/>
                  <a:t>1</a:t>
                </a:r>
                <a:r>
                  <a:rPr lang="en-US" dirty="0"/>
                  <a:t>) = T(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/>
                  <a:t>3</a:t>
                </a:r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r>
                  <a:rPr lang="en-US" baseline="30000" dirty="0"/>
                  <a:t>	</a:t>
                </a:r>
                <a:r>
                  <a:rPr lang="en-US" dirty="0"/>
                  <a:t>T(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/>
                  <a:t>-1</a:t>
                </a:r>
                <a:r>
                  <a:rPr lang="en-US" dirty="0"/>
                  <a:t>) = T(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/>
                  <a:t>0</a:t>
                </a:r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r>
                  <a:rPr lang="en-US" dirty="0"/>
                  <a:t>	T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/>
                  <a:t>2</a:t>
                </a:r>
                <a:r>
                  <a:rPr lang="en-US" dirty="0"/>
                  <a:t>) = T(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/>
                  <a:t>6</a:t>
                </a:r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r>
                  <a:rPr lang="en-US" dirty="0"/>
                  <a:t>	T(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/>
                  <a:t>-3</a:t>
                </a:r>
                <a:r>
                  <a:rPr lang="en-US" dirty="0"/>
                  <a:t>) = T(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/>
                  <a:t>4</a:t>
                </a:r>
                <a:r>
                  <a:rPr lang="en-US" dirty="0"/>
                  <a:t>)</a:t>
                </a:r>
              </a:p>
              <a:p>
                <a:pPr marL="0" indent="0">
                  <a:spcBef>
                    <a:spcPts val="1776"/>
                  </a:spcBef>
                  <a:buNone/>
                </a:pPr>
                <a:r>
                  <a:rPr lang="en-US" dirty="0"/>
                  <a:t>Define a polynomial   W: H ⇾ H   that implements a rotation:</a:t>
                </a:r>
              </a:p>
              <a:p>
                <a:pPr marL="0" indent="0">
                  <a:buNone/>
                </a:pPr>
                <a:r>
                  <a:rPr lang="en-US" dirty="0"/>
                  <a:t>	W(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/>
                  <a:t>-2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/>
                  <a:t>1</a:t>
                </a:r>
                <a:r>
                  <a:rPr lang="en-US" dirty="0"/>
                  <a:t> 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/>
                  <a:t>3</a:t>
                </a:r>
                <a:r>
                  <a:rPr lang="en-US" dirty="0"/>
                  <a:t>) =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b="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/>
                  <a:t>3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/>
                  <a:t>-2 </a:t>
                </a:r>
                <a:r>
                  <a:rPr lang="en-US" dirty="0"/>
                  <a:t>)  ,     W(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/>
                  <a:t>-1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/>
                  <a:t>0</a:t>
                </a:r>
                <a:r>
                  <a:rPr lang="en-US" dirty="0"/>
                  <a:t>) =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/>
                  <a:t>0</a:t>
                </a:r>
                <a:r>
                  <a:rPr lang="en-US" dirty="0"/>
                  <a:t> 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/>
                  <a:t>-1</a:t>
                </a:r>
                <a:r>
                  <a:rPr lang="en-US" dirty="0"/>
                  <a:t>) ,  …</a:t>
                </a:r>
                <a:endParaRPr lang="en-US" baseline="30000" dirty="0"/>
              </a:p>
              <a:p>
                <a:pPr marL="0" indent="0">
                  <a:spcBef>
                    <a:spcPts val="2376"/>
                  </a:spcBef>
                  <a:buNone/>
                </a:pPr>
                <a:r>
                  <a:rPr lang="en-US" b="1" u="sng" dirty="0"/>
                  <a:t>Lemma</a:t>
                </a:r>
                <a:r>
                  <a:rPr lang="en-US" dirty="0"/>
                  <a:t>:   ∀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∈H:   T(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) = T(W(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))   ⇒   wire constraints are satisfied</a:t>
                </a:r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C6512B-A0C4-D24A-9C2F-192CCEAB36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183821"/>
                <a:ext cx="8539843" cy="3981721"/>
              </a:xfrm>
              <a:blipFill>
                <a:blip r:embed="rId2"/>
                <a:stretch>
                  <a:fillRect l="-1189" t="-955" r="-149" b="-1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6A06E987-B321-6644-B058-AEF1152C8F56}"/>
              </a:ext>
            </a:extLst>
          </p:cNvPr>
          <p:cNvGrpSpPr/>
          <p:nvPr/>
        </p:nvGrpSpPr>
        <p:grpSpPr>
          <a:xfrm>
            <a:off x="5016896" y="1085848"/>
            <a:ext cx="3964740" cy="2323713"/>
            <a:chOff x="4902596" y="2400296"/>
            <a:chExt cx="3964740" cy="23237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39AB876-1FC8-DB4E-8C30-C56F0E1095EB}"/>
                    </a:ext>
                  </a:extLst>
                </p:cNvPr>
                <p:cNvSpPr txBox="1"/>
                <p:nvPr/>
              </p:nvSpPr>
              <p:spPr>
                <a:xfrm>
                  <a:off x="4902596" y="2400296"/>
                  <a:ext cx="3964740" cy="2323713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u="sng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example:</a:t>
                  </a:r>
                  <a:r>
                    <a:rPr lang="en-US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  x</a:t>
                  </a:r>
                  <a:r>
                    <a:rPr lang="en-US" baseline="-250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1</a:t>
                  </a:r>
                  <a:r>
                    <a:rPr lang="en-US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=5, x</a:t>
                  </a:r>
                  <a:r>
                    <a:rPr lang="en-US" baseline="-250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2</a:t>
                  </a:r>
                  <a:r>
                    <a:rPr lang="en-US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=6 , 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=1</a:t>
                  </a:r>
                </a:p>
                <a:p>
                  <a:pPr>
                    <a:spcBef>
                      <a:spcPts val="1200"/>
                    </a:spcBef>
                  </a:pPr>
                  <a:r>
                    <a:rPr lang="en-US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baseline="30000" dirty="0">
                      <a:latin typeface="+mn-lt"/>
                    </a:rPr>
                    <a:t>-1</a:t>
                  </a:r>
                  <a:r>
                    <a:rPr lang="en-US" dirty="0">
                      <a:latin typeface="+mn-lt"/>
                    </a:rPr>
                    <a:t>, 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baseline="30000" dirty="0">
                      <a:latin typeface="+mn-lt"/>
                    </a:rPr>
                    <a:t>-2</a:t>
                  </a:r>
                  <a:r>
                    <a:rPr lang="en-US" dirty="0">
                      <a:latin typeface="+mn-lt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baseline="30000" dirty="0">
                      <a:latin typeface="+mn-lt"/>
                    </a:rPr>
                    <a:t>-3</a:t>
                  </a:r>
                  <a:r>
                    <a:rPr lang="en-US" dirty="0">
                      <a:latin typeface="+mn-lt"/>
                    </a:rPr>
                    <a:t> :  </a:t>
                  </a:r>
                  <a:r>
                    <a:rPr lang="en-US" b="1" dirty="0">
                      <a:latin typeface="+mn-lt"/>
                    </a:rPr>
                    <a:t>5,  </a:t>
                  </a:r>
                  <a:r>
                    <a:rPr lang="en-US" b="1" dirty="0">
                      <a:solidFill>
                        <a:srgbClr val="00B050"/>
                      </a:solidFill>
                      <a:latin typeface="+mn-lt"/>
                    </a:rPr>
                    <a:t>6</a:t>
                  </a:r>
                  <a:r>
                    <a:rPr lang="en-US" b="1" dirty="0">
                      <a:latin typeface="+mn-lt"/>
                    </a:rPr>
                    <a:t>,  </a:t>
                  </a:r>
                  <a:r>
                    <a:rPr lang="en-US" b="1" dirty="0">
                      <a:solidFill>
                        <a:srgbClr val="C00000"/>
                      </a:solidFill>
                      <a:latin typeface="+mn-lt"/>
                    </a:rPr>
                    <a:t>1</a:t>
                  </a:r>
                  <a:endParaRPr lang="en-US" b="1" dirty="0">
                    <a:solidFill>
                      <a:srgbClr val="C00000"/>
                    </a:solidFill>
                    <a:latin typeface="+mn-lt"/>
                    <a:ea typeface="Cambria Math" panose="02040503050406030204" pitchFamily="18" charset="0"/>
                  </a:endParaRPr>
                </a:p>
                <a:p>
                  <a:pPr>
                    <a:spcBef>
                      <a:spcPts val="600"/>
                    </a:spcBef>
                  </a:pPr>
                  <a:r>
                    <a:rPr lang="en-US" dirty="0">
                      <a:ea typeface="Cambria Math" panose="02040503050406030204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baseline="30000" dirty="0">
                      <a:latin typeface="+mn-lt"/>
                    </a:rPr>
                    <a:t>0</a:t>
                  </a:r>
                  <a:r>
                    <a:rPr lang="en-US" dirty="0">
                      <a:latin typeface="+mn-lt"/>
                    </a:rPr>
                    <a:t>, 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baseline="30000" dirty="0">
                      <a:latin typeface="+mn-lt"/>
                    </a:rPr>
                    <a:t>1</a:t>
                  </a:r>
                  <a:r>
                    <a:rPr lang="en-US" dirty="0">
                      <a:latin typeface="+mn-lt"/>
                    </a:rPr>
                    <a:t>, 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baseline="30000" dirty="0">
                      <a:latin typeface="+mn-lt"/>
                    </a:rPr>
                    <a:t>2</a:t>
                  </a:r>
                  <a:r>
                    <a:rPr lang="en-US" dirty="0">
                      <a:latin typeface="+mn-lt"/>
                    </a:rPr>
                    <a:t>  :   </a:t>
                  </a:r>
                  <a:r>
                    <a:rPr lang="en-US" b="1" dirty="0">
                      <a:latin typeface="+mn-lt"/>
                    </a:rPr>
                    <a:t>5,  </a:t>
                  </a:r>
                  <a:r>
                    <a:rPr lang="en-US" b="1" dirty="0">
                      <a:solidFill>
                        <a:srgbClr val="00B050"/>
                      </a:solidFill>
                      <a:latin typeface="+mn-lt"/>
                    </a:rPr>
                    <a:t>6</a:t>
                  </a:r>
                  <a:r>
                    <a:rPr lang="en-US" b="1" dirty="0">
                      <a:latin typeface="+mn-lt"/>
                    </a:rPr>
                    <a:t>,  </a:t>
                  </a:r>
                  <a:r>
                    <a:rPr lang="en-US" b="1" dirty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</a:rPr>
                    <a:t>11</a:t>
                  </a:r>
                </a:p>
                <a:p>
                  <a:pPr>
                    <a:spcBef>
                      <a:spcPts val="600"/>
                    </a:spcBef>
                  </a:pPr>
                  <a:r>
                    <a:rPr lang="en-US" dirty="0">
                      <a:ea typeface="Cambria Math" panose="02040503050406030204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b="0" i="0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a14:m>
                  <a:r>
                    <a:rPr lang="en-US" dirty="0"/>
                    <a:t>, 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baseline="30000" dirty="0"/>
                    <a:t>4</a:t>
                  </a:r>
                  <a:r>
                    <a:rPr lang="en-US" dirty="0"/>
                    <a:t>, 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baseline="30000" dirty="0"/>
                    <a:t>5</a:t>
                  </a:r>
                  <a:r>
                    <a:rPr lang="en-US" dirty="0"/>
                    <a:t> :  </a:t>
                  </a:r>
                  <a:r>
                    <a:rPr lang="en-US" b="1" dirty="0">
                      <a:solidFill>
                        <a:srgbClr val="00B050"/>
                      </a:solidFill>
                      <a:latin typeface="+mn-lt"/>
                    </a:rPr>
                    <a:t>6</a:t>
                  </a:r>
                  <a:r>
                    <a:rPr lang="en-US" b="1" dirty="0">
                      <a:latin typeface="+mn-lt"/>
                    </a:rPr>
                    <a:t>,  </a:t>
                  </a:r>
                  <a:r>
                    <a:rPr lang="en-US" b="1" dirty="0">
                      <a:solidFill>
                        <a:srgbClr val="C00000"/>
                      </a:solidFill>
                      <a:latin typeface="+mn-lt"/>
                    </a:rPr>
                    <a:t>1</a:t>
                  </a:r>
                  <a:r>
                    <a:rPr lang="en-US" b="1" dirty="0">
                      <a:latin typeface="+mn-lt"/>
                    </a:rPr>
                    <a:t>,  </a:t>
                  </a:r>
                  <a:r>
                    <a:rPr lang="en-US" b="1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+mn-lt"/>
                    </a:rPr>
                    <a:t>7</a:t>
                  </a:r>
                </a:p>
                <a:p>
                  <a:pPr>
                    <a:spcBef>
                      <a:spcPts val="600"/>
                    </a:spcBef>
                  </a:pPr>
                  <a:r>
                    <a:rPr lang="en-US" dirty="0">
                      <a:ea typeface="Cambria Math" panose="02040503050406030204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b="0" i="0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</m:oMath>
                  </a14:m>
                  <a:r>
                    <a:rPr lang="en-US" dirty="0"/>
                    <a:t>, 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baseline="30000" dirty="0"/>
                    <a:t>7</a:t>
                  </a:r>
                  <a:r>
                    <a:rPr lang="en-US" dirty="0"/>
                    <a:t>, 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baseline="30000" dirty="0"/>
                    <a:t>8</a:t>
                  </a:r>
                  <a:r>
                    <a:rPr lang="en-US" dirty="0"/>
                    <a:t> :  </a:t>
                  </a:r>
                  <a:r>
                    <a:rPr lang="en-US" b="1" dirty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</a:rPr>
                    <a:t>11</a:t>
                  </a:r>
                  <a:r>
                    <a:rPr lang="en-US" b="1" dirty="0">
                      <a:latin typeface="+mn-lt"/>
                    </a:rPr>
                    <a:t>,  </a:t>
                  </a:r>
                  <a:r>
                    <a:rPr lang="en-US" b="1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+mn-lt"/>
                    </a:rPr>
                    <a:t>7</a:t>
                  </a:r>
                  <a:r>
                    <a:rPr lang="en-US" b="1" dirty="0">
                      <a:latin typeface="+mn-lt"/>
                    </a:rPr>
                    <a:t>,  77</a:t>
                  </a: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39AB876-1FC8-DB4E-8C30-C56F0E1095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2596" y="2400296"/>
                  <a:ext cx="3964740" cy="2323713"/>
                </a:xfrm>
                <a:prstGeom prst="rect">
                  <a:avLst/>
                </a:prstGeom>
                <a:blipFill>
                  <a:blip r:embed="rId3"/>
                  <a:stretch>
                    <a:fillRect l="-2222" t="-1613" r="-952" b="-4301"/>
                  </a:stretch>
                </a:blipFill>
                <a:ln w="28575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77D92C4-532F-4C4A-98A3-B03A004D8287}"/>
                </a:ext>
              </a:extLst>
            </p:cNvPr>
            <p:cNvCxnSpPr/>
            <p:nvPr/>
          </p:nvCxnSpPr>
          <p:spPr>
            <a:xfrm>
              <a:off x="5339438" y="3337972"/>
              <a:ext cx="307995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F2A2889-4104-9A48-883D-3D9FCA0B3535}"/>
              </a:ext>
            </a:extLst>
          </p:cNvPr>
          <p:cNvCxnSpPr/>
          <p:nvPr/>
        </p:nvCxnSpPr>
        <p:spPr>
          <a:xfrm>
            <a:off x="7845118" y="1967023"/>
            <a:ext cx="0" cy="18607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B6254E-B8F1-E747-9831-4FA7A9300B1A}"/>
              </a:ext>
            </a:extLst>
          </p:cNvPr>
          <p:cNvCxnSpPr>
            <a:cxnSpLocks/>
          </p:cNvCxnSpPr>
          <p:nvPr/>
        </p:nvCxnSpPr>
        <p:spPr>
          <a:xfrm flipH="1">
            <a:off x="7589937" y="2385680"/>
            <a:ext cx="205562" cy="24587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Left Brace 4">
            <a:extLst>
              <a:ext uri="{FF2B5EF4-FFF2-40B4-BE49-F238E27FC236}">
                <a16:creationId xmlns:a16="http://schemas.microsoft.com/office/drawing/2014/main" id="{32EEF083-0486-1540-A010-6A937ECE9FD5}"/>
              </a:ext>
            </a:extLst>
          </p:cNvPr>
          <p:cNvSpPr/>
          <p:nvPr/>
        </p:nvSpPr>
        <p:spPr>
          <a:xfrm>
            <a:off x="680484" y="1690577"/>
            <a:ext cx="276446" cy="162678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BCD397-4286-6087-05CD-38EC09C1C687}"/>
              </a:ext>
            </a:extLst>
          </p:cNvPr>
          <p:cNvSpPr txBox="1"/>
          <p:nvPr/>
        </p:nvSpPr>
        <p:spPr>
          <a:xfrm>
            <a:off x="5029204" y="2114212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0:</a:t>
            </a:r>
            <a:endParaRPr lang="en-US" dirty="0"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C158E3-72E5-61ED-9BEC-A5AE41DD8643}"/>
              </a:ext>
            </a:extLst>
          </p:cNvPr>
          <p:cNvSpPr txBox="1"/>
          <p:nvPr/>
        </p:nvSpPr>
        <p:spPr>
          <a:xfrm>
            <a:off x="5038727" y="2538078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1:</a:t>
            </a:r>
            <a:endParaRPr lang="en-US" dirty="0"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9211D9-14DC-0DC3-5955-686420466D7E}"/>
              </a:ext>
            </a:extLst>
          </p:cNvPr>
          <p:cNvSpPr txBox="1"/>
          <p:nvPr/>
        </p:nvSpPr>
        <p:spPr>
          <a:xfrm>
            <a:off x="5038727" y="2980991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2: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758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82E6E10E-FCFE-5F92-06A8-8767131D8CCD}"/>
              </a:ext>
            </a:extLst>
          </p:cNvPr>
          <p:cNvSpPr/>
          <p:nvPr/>
        </p:nvSpPr>
        <p:spPr>
          <a:xfrm>
            <a:off x="7380173" y="2975381"/>
            <a:ext cx="364202" cy="36933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075E131-F46C-B50B-FC7B-34CF8508BDE5}"/>
              </a:ext>
            </a:extLst>
          </p:cNvPr>
          <p:cNvSpPr/>
          <p:nvPr/>
        </p:nvSpPr>
        <p:spPr>
          <a:xfrm>
            <a:off x="8113602" y="2080026"/>
            <a:ext cx="364202" cy="36933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8A3458-BBDA-124F-93FB-03B979B97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Proving (3):   the wiring is correct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C6512B-A0C4-D24A-9C2F-192CCEAB36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183821"/>
                <a:ext cx="8539843" cy="398172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Step 4</a:t>
                </a:r>
                <a:r>
                  <a:rPr lang="en-US" dirty="0"/>
                  <a:t>:   encode the wires of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	T(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/>
                  <a:t>-2</a:t>
                </a:r>
                <a:r>
                  <a:rPr lang="en-US" dirty="0"/>
                  <a:t>) = T(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/>
                  <a:t>1</a:t>
                </a:r>
                <a:r>
                  <a:rPr lang="en-US" dirty="0"/>
                  <a:t>) = T(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/>
                  <a:t>3</a:t>
                </a:r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r>
                  <a:rPr lang="en-US" baseline="30000" dirty="0"/>
                  <a:t>	</a:t>
                </a:r>
                <a:r>
                  <a:rPr lang="en-US" dirty="0"/>
                  <a:t>T(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/>
                  <a:t>-1</a:t>
                </a:r>
                <a:r>
                  <a:rPr lang="en-US" dirty="0"/>
                  <a:t>) = T(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/>
                  <a:t>0</a:t>
                </a:r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r>
                  <a:rPr lang="en-US" dirty="0"/>
                  <a:t>	T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/>
                  <a:t>2</a:t>
                </a:r>
                <a:r>
                  <a:rPr lang="en-US" dirty="0"/>
                  <a:t>) = T(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/>
                  <a:t>6</a:t>
                </a:r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r>
                  <a:rPr lang="en-US" dirty="0"/>
                  <a:t>	T(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/>
                  <a:t>-3</a:t>
                </a:r>
                <a:r>
                  <a:rPr lang="en-US" dirty="0"/>
                  <a:t>) = T(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/>
                  <a:t>4</a:t>
                </a:r>
                <a:r>
                  <a:rPr lang="en-US" dirty="0"/>
                  <a:t>)</a:t>
                </a:r>
              </a:p>
              <a:p>
                <a:pPr marL="0" indent="0">
                  <a:spcBef>
                    <a:spcPts val="1776"/>
                  </a:spcBef>
                  <a:buNone/>
                </a:pPr>
                <a:r>
                  <a:rPr lang="en-US" dirty="0"/>
                  <a:t>Define a polynomial   W: H ⇾ H   that implements a rotation:</a:t>
                </a:r>
              </a:p>
              <a:p>
                <a:pPr marL="0" indent="0">
                  <a:buNone/>
                </a:pPr>
                <a:r>
                  <a:rPr lang="en-US" dirty="0"/>
                  <a:t>	W(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/>
                  <a:t>-2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/>
                  <a:t>1</a:t>
                </a:r>
                <a:r>
                  <a:rPr lang="en-US" dirty="0"/>
                  <a:t> 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/>
                  <a:t>3</a:t>
                </a:r>
                <a:r>
                  <a:rPr lang="en-US" dirty="0"/>
                  <a:t>) =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b="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/>
                  <a:t>3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/>
                  <a:t>-2 </a:t>
                </a:r>
                <a:r>
                  <a:rPr lang="en-US" dirty="0"/>
                  <a:t>)  ,     W(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/>
                  <a:t>-1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/>
                  <a:t>0</a:t>
                </a:r>
                <a:r>
                  <a:rPr lang="en-US" dirty="0"/>
                  <a:t>) =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/>
                  <a:t>0</a:t>
                </a:r>
                <a:r>
                  <a:rPr lang="en-US" dirty="0"/>
                  <a:t> 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/>
                  <a:t>-1</a:t>
                </a:r>
                <a:r>
                  <a:rPr lang="en-US" dirty="0"/>
                  <a:t>) ,  …</a:t>
                </a:r>
                <a:endParaRPr lang="en-US" baseline="30000" dirty="0"/>
              </a:p>
              <a:p>
                <a:pPr marL="0" indent="0">
                  <a:spcBef>
                    <a:spcPts val="2376"/>
                  </a:spcBef>
                  <a:buNone/>
                </a:pPr>
                <a:r>
                  <a:rPr lang="en-US" b="1" u="sng" dirty="0"/>
                  <a:t>Lemma</a:t>
                </a:r>
                <a:r>
                  <a:rPr lang="en-US" dirty="0"/>
                  <a:t>:   ∀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∈H:   T(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) = T(W(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))   ⇒   wire constraints are satisfied</a:t>
                </a:r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C6512B-A0C4-D24A-9C2F-192CCEAB36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183821"/>
                <a:ext cx="8539843" cy="3981721"/>
              </a:xfrm>
              <a:blipFill>
                <a:blip r:embed="rId2"/>
                <a:stretch>
                  <a:fillRect l="-1189" t="-955" r="-149" b="-1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6A06E987-B321-6644-B058-AEF1152C8F56}"/>
              </a:ext>
            </a:extLst>
          </p:cNvPr>
          <p:cNvGrpSpPr/>
          <p:nvPr/>
        </p:nvGrpSpPr>
        <p:grpSpPr>
          <a:xfrm>
            <a:off x="5016896" y="1085848"/>
            <a:ext cx="3964740" cy="2323713"/>
            <a:chOff x="4902596" y="2400296"/>
            <a:chExt cx="3964740" cy="23237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39AB876-1FC8-DB4E-8C30-C56F0E1095EB}"/>
                    </a:ext>
                  </a:extLst>
                </p:cNvPr>
                <p:cNvSpPr txBox="1"/>
                <p:nvPr/>
              </p:nvSpPr>
              <p:spPr>
                <a:xfrm>
                  <a:off x="4902596" y="2400296"/>
                  <a:ext cx="3964740" cy="2323713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u="sng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example:</a:t>
                  </a:r>
                  <a:r>
                    <a:rPr lang="en-US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  x</a:t>
                  </a:r>
                  <a:r>
                    <a:rPr lang="en-US" baseline="-250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1</a:t>
                  </a:r>
                  <a:r>
                    <a:rPr lang="en-US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=5, x</a:t>
                  </a:r>
                  <a:r>
                    <a:rPr lang="en-US" baseline="-250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2</a:t>
                  </a:r>
                  <a:r>
                    <a:rPr lang="en-US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=6 , 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=1</a:t>
                  </a:r>
                </a:p>
                <a:p>
                  <a:pPr>
                    <a:spcBef>
                      <a:spcPts val="1200"/>
                    </a:spcBef>
                  </a:pPr>
                  <a:r>
                    <a:rPr lang="en-US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baseline="30000" dirty="0">
                      <a:latin typeface="+mn-lt"/>
                    </a:rPr>
                    <a:t>-1</a:t>
                  </a:r>
                  <a:r>
                    <a:rPr lang="en-US" dirty="0">
                      <a:latin typeface="+mn-lt"/>
                    </a:rPr>
                    <a:t>, 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baseline="30000" dirty="0">
                      <a:latin typeface="+mn-lt"/>
                    </a:rPr>
                    <a:t>-2</a:t>
                  </a:r>
                  <a:r>
                    <a:rPr lang="en-US" dirty="0">
                      <a:latin typeface="+mn-lt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baseline="30000" dirty="0">
                      <a:latin typeface="+mn-lt"/>
                    </a:rPr>
                    <a:t>-3</a:t>
                  </a:r>
                  <a:r>
                    <a:rPr lang="en-US" dirty="0">
                      <a:latin typeface="+mn-lt"/>
                    </a:rPr>
                    <a:t> :  </a:t>
                  </a:r>
                  <a:r>
                    <a:rPr lang="en-US" b="1" dirty="0">
                      <a:latin typeface="+mn-lt"/>
                    </a:rPr>
                    <a:t>5,  </a:t>
                  </a:r>
                  <a:r>
                    <a:rPr lang="en-US" b="1" dirty="0">
                      <a:solidFill>
                        <a:srgbClr val="00B050"/>
                      </a:solidFill>
                      <a:latin typeface="+mn-lt"/>
                    </a:rPr>
                    <a:t>6</a:t>
                  </a:r>
                  <a:r>
                    <a:rPr lang="en-US" b="1" dirty="0">
                      <a:latin typeface="+mn-lt"/>
                    </a:rPr>
                    <a:t>,  </a:t>
                  </a:r>
                  <a:r>
                    <a:rPr lang="en-US" b="1" dirty="0">
                      <a:solidFill>
                        <a:srgbClr val="C00000"/>
                      </a:solidFill>
                      <a:latin typeface="+mn-lt"/>
                    </a:rPr>
                    <a:t>1</a:t>
                  </a:r>
                  <a:endParaRPr lang="en-US" b="1" dirty="0">
                    <a:solidFill>
                      <a:srgbClr val="C00000"/>
                    </a:solidFill>
                    <a:latin typeface="+mn-lt"/>
                    <a:ea typeface="Cambria Math" panose="02040503050406030204" pitchFamily="18" charset="0"/>
                  </a:endParaRPr>
                </a:p>
                <a:p>
                  <a:pPr>
                    <a:spcBef>
                      <a:spcPts val="600"/>
                    </a:spcBef>
                  </a:pPr>
                  <a:r>
                    <a:rPr lang="en-US" dirty="0">
                      <a:ea typeface="Cambria Math" panose="02040503050406030204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baseline="30000" dirty="0">
                      <a:latin typeface="+mn-lt"/>
                    </a:rPr>
                    <a:t>0</a:t>
                  </a:r>
                  <a:r>
                    <a:rPr lang="en-US" dirty="0">
                      <a:latin typeface="+mn-lt"/>
                    </a:rPr>
                    <a:t>, 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baseline="30000" dirty="0">
                      <a:latin typeface="+mn-lt"/>
                    </a:rPr>
                    <a:t>1</a:t>
                  </a:r>
                  <a:r>
                    <a:rPr lang="en-US" dirty="0">
                      <a:latin typeface="+mn-lt"/>
                    </a:rPr>
                    <a:t>, 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baseline="30000" dirty="0">
                      <a:latin typeface="+mn-lt"/>
                    </a:rPr>
                    <a:t>2</a:t>
                  </a:r>
                  <a:r>
                    <a:rPr lang="en-US" dirty="0">
                      <a:latin typeface="+mn-lt"/>
                    </a:rPr>
                    <a:t>  :   </a:t>
                  </a:r>
                  <a:r>
                    <a:rPr lang="en-US" b="1" dirty="0">
                      <a:latin typeface="+mn-lt"/>
                    </a:rPr>
                    <a:t>5,  </a:t>
                  </a:r>
                  <a:r>
                    <a:rPr lang="en-US" b="1" dirty="0">
                      <a:solidFill>
                        <a:srgbClr val="00B050"/>
                      </a:solidFill>
                      <a:latin typeface="+mn-lt"/>
                    </a:rPr>
                    <a:t>6</a:t>
                  </a:r>
                  <a:r>
                    <a:rPr lang="en-US" b="1" dirty="0">
                      <a:latin typeface="+mn-lt"/>
                    </a:rPr>
                    <a:t>,  </a:t>
                  </a:r>
                  <a:r>
                    <a:rPr lang="en-US" b="1" dirty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</a:rPr>
                    <a:t>11</a:t>
                  </a:r>
                </a:p>
                <a:p>
                  <a:pPr>
                    <a:spcBef>
                      <a:spcPts val="600"/>
                    </a:spcBef>
                  </a:pPr>
                  <a:r>
                    <a:rPr lang="en-US" dirty="0">
                      <a:ea typeface="Cambria Math" panose="02040503050406030204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b="0" i="0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a14:m>
                  <a:r>
                    <a:rPr lang="en-US" dirty="0"/>
                    <a:t>, 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baseline="30000" dirty="0"/>
                    <a:t>4</a:t>
                  </a:r>
                  <a:r>
                    <a:rPr lang="en-US" dirty="0"/>
                    <a:t>, 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baseline="30000" dirty="0"/>
                    <a:t>5</a:t>
                  </a:r>
                  <a:r>
                    <a:rPr lang="en-US" dirty="0"/>
                    <a:t> :  </a:t>
                  </a:r>
                  <a:r>
                    <a:rPr lang="en-US" b="1" dirty="0">
                      <a:solidFill>
                        <a:srgbClr val="00B050"/>
                      </a:solidFill>
                      <a:latin typeface="+mn-lt"/>
                    </a:rPr>
                    <a:t>6</a:t>
                  </a:r>
                  <a:r>
                    <a:rPr lang="en-US" b="1" dirty="0">
                      <a:latin typeface="+mn-lt"/>
                    </a:rPr>
                    <a:t>,  </a:t>
                  </a:r>
                  <a:r>
                    <a:rPr lang="en-US" b="1" dirty="0">
                      <a:solidFill>
                        <a:srgbClr val="C00000"/>
                      </a:solidFill>
                      <a:latin typeface="+mn-lt"/>
                    </a:rPr>
                    <a:t>1</a:t>
                  </a:r>
                  <a:r>
                    <a:rPr lang="en-US" b="1" dirty="0">
                      <a:latin typeface="+mn-lt"/>
                    </a:rPr>
                    <a:t>,  </a:t>
                  </a:r>
                  <a:r>
                    <a:rPr lang="en-US" b="1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+mn-lt"/>
                    </a:rPr>
                    <a:t>7</a:t>
                  </a:r>
                </a:p>
                <a:p>
                  <a:pPr>
                    <a:spcBef>
                      <a:spcPts val="600"/>
                    </a:spcBef>
                  </a:pPr>
                  <a:r>
                    <a:rPr lang="en-US" dirty="0">
                      <a:ea typeface="Cambria Math" panose="02040503050406030204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b="0" i="0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</m:oMath>
                  </a14:m>
                  <a:r>
                    <a:rPr lang="en-US" dirty="0"/>
                    <a:t>, 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baseline="30000" dirty="0"/>
                    <a:t>7</a:t>
                  </a:r>
                  <a:r>
                    <a:rPr lang="en-US" dirty="0"/>
                    <a:t>, 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baseline="30000" dirty="0"/>
                    <a:t>8</a:t>
                  </a:r>
                  <a:r>
                    <a:rPr lang="en-US" dirty="0"/>
                    <a:t> :  </a:t>
                  </a:r>
                  <a:r>
                    <a:rPr lang="en-US" b="1" dirty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</a:rPr>
                    <a:t>11</a:t>
                  </a:r>
                  <a:r>
                    <a:rPr lang="en-US" b="1" dirty="0">
                      <a:latin typeface="+mn-lt"/>
                    </a:rPr>
                    <a:t>,  </a:t>
                  </a:r>
                  <a:r>
                    <a:rPr lang="en-US" b="1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+mn-lt"/>
                    </a:rPr>
                    <a:t>7</a:t>
                  </a:r>
                  <a:r>
                    <a:rPr lang="en-US" b="1" dirty="0">
                      <a:latin typeface="+mn-lt"/>
                    </a:rPr>
                    <a:t>,  77</a:t>
                  </a: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39AB876-1FC8-DB4E-8C30-C56F0E1095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2596" y="2400296"/>
                  <a:ext cx="3964740" cy="2323713"/>
                </a:xfrm>
                <a:prstGeom prst="rect">
                  <a:avLst/>
                </a:prstGeom>
                <a:blipFill>
                  <a:blip r:embed="rId3"/>
                  <a:stretch>
                    <a:fillRect l="-2222" t="-1613" r="-952" b="-4301"/>
                  </a:stretch>
                </a:blipFill>
                <a:ln w="28575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77D92C4-532F-4C4A-98A3-B03A004D8287}"/>
                </a:ext>
              </a:extLst>
            </p:cNvPr>
            <p:cNvCxnSpPr/>
            <p:nvPr/>
          </p:nvCxnSpPr>
          <p:spPr>
            <a:xfrm>
              <a:off x="5339438" y="3337972"/>
              <a:ext cx="307995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F2A2889-4104-9A48-883D-3D9FCA0B3535}"/>
              </a:ext>
            </a:extLst>
          </p:cNvPr>
          <p:cNvCxnSpPr/>
          <p:nvPr/>
        </p:nvCxnSpPr>
        <p:spPr>
          <a:xfrm>
            <a:off x="7845118" y="1967023"/>
            <a:ext cx="0" cy="18607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B6254E-B8F1-E747-9831-4FA7A9300B1A}"/>
              </a:ext>
            </a:extLst>
          </p:cNvPr>
          <p:cNvCxnSpPr>
            <a:cxnSpLocks/>
          </p:cNvCxnSpPr>
          <p:nvPr/>
        </p:nvCxnSpPr>
        <p:spPr>
          <a:xfrm flipH="1">
            <a:off x="7589937" y="2385680"/>
            <a:ext cx="205562" cy="24587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Left Brace 4">
            <a:extLst>
              <a:ext uri="{FF2B5EF4-FFF2-40B4-BE49-F238E27FC236}">
                <a16:creationId xmlns:a16="http://schemas.microsoft.com/office/drawing/2014/main" id="{32EEF083-0486-1540-A010-6A937ECE9FD5}"/>
              </a:ext>
            </a:extLst>
          </p:cNvPr>
          <p:cNvSpPr/>
          <p:nvPr/>
        </p:nvSpPr>
        <p:spPr>
          <a:xfrm>
            <a:off x="680484" y="1690577"/>
            <a:ext cx="276446" cy="162678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BCD397-4286-6087-05CD-38EC09C1C687}"/>
              </a:ext>
            </a:extLst>
          </p:cNvPr>
          <p:cNvSpPr txBox="1"/>
          <p:nvPr/>
        </p:nvSpPr>
        <p:spPr>
          <a:xfrm>
            <a:off x="5029204" y="2114212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0:</a:t>
            </a:r>
            <a:endParaRPr lang="en-US" dirty="0"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C158E3-72E5-61ED-9BEC-A5AE41DD8643}"/>
              </a:ext>
            </a:extLst>
          </p:cNvPr>
          <p:cNvSpPr txBox="1"/>
          <p:nvPr/>
        </p:nvSpPr>
        <p:spPr>
          <a:xfrm>
            <a:off x="5038727" y="2538078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1:</a:t>
            </a:r>
            <a:endParaRPr lang="en-US" dirty="0"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9211D9-14DC-0DC3-5955-686420466D7E}"/>
              </a:ext>
            </a:extLst>
          </p:cNvPr>
          <p:cNvSpPr txBox="1"/>
          <p:nvPr/>
        </p:nvSpPr>
        <p:spPr>
          <a:xfrm>
            <a:off x="5038727" y="2980991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2:</a:t>
            </a:r>
            <a:endParaRPr lang="en-US" dirty="0">
              <a:latin typeface="+mn-lt"/>
            </a:endParaRP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DB6AE116-86ED-A3CC-A245-561234289866}"/>
              </a:ext>
            </a:extLst>
          </p:cNvPr>
          <p:cNvSpPr/>
          <p:nvPr/>
        </p:nvSpPr>
        <p:spPr>
          <a:xfrm>
            <a:off x="1718096" y="2180564"/>
            <a:ext cx="5891674" cy="1365328"/>
          </a:xfrm>
          <a:prstGeom prst="wedgeRoundRectCallout">
            <a:avLst>
              <a:gd name="adj1" fmla="val -19352"/>
              <a:gd name="adj2" fmla="val 138115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Proved using a permutation check</a:t>
            </a:r>
          </a:p>
        </p:txBody>
      </p:sp>
    </p:spTree>
    <p:extLst>
      <p:ext uri="{BB962C8B-B14F-4D97-AF65-F5344CB8AC3E}">
        <p14:creationId xmlns:p14="http://schemas.microsoft.com/office/powerpoint/2010/main" val="38531893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5695CB19-CD1F-C045-D725-EB09E861B7D8}"/>
              </a:ext>
            </a:extLst>
          </p:cNvPr>
          <p:cNvSpPr txBox="1"/>
          <p:nvPr/>
        </p:nvSpPr>
        <p:spPr>
          <a:xfrm>
            <a:off x="6901225" y="1020613"/>
            <a:ext cx="35779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   </a:t>
            </a:r>
            <a:endParaRPr lang="en-US" sz="2000" baseline="-25000" dirty="0">
              <a:latin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93C2B1-5A78-70D6-CCCE-BA7226CDE4C9}"/>
              </a:ext>
            </a:extLst>
          </p:cNvPr>
          <p:cNvSpPr txBox="1"/>
          <p:nvPr/>
        </p:nvSpPr>
        <p:spPr>
          <a:xfrm>
            <a:off x="5814759" y="1025527"/>
            <a:ext cx="35779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   </a:t>
            </a:r>
            <a:endParaRPr lang="en-US" sz="2000" baseline="-25000" dirty="0"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A7C20A-002F-D94E-9D87-D5CB17402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complete Plonk Poly-IOP   </a:t>
            </a:r>
            <a:r>
              <a:rPr lang="en-US" sz="2700" dirty="0"/>
              <a:t>(and SNARK)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98DAD7E-1336-8445-B383-594E29E4C119}"/>
                  </a:ext>
                </a:extLst>
              </p:cNvPr>
              <p:cNvSpPr txBox="1"/>
              <p:nvPr/>
            </p:nvSpPr>
            <p:spPr>
              <a:xfrm>
                <a:off x="747686" y="1545350"/>
                <a:ext cx="23955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Prover P(</a:t>
                </a:r>
                <a14:m>
                  <m:oMath xmlns:m="http://schemas.openxmlformats.org/officeDocument/2006/math">
                    <m:r>
                      <a:rPr lang="en-US" i="1" u="sng" dirty="0" smtClean="0"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en-US" b="1" i="1" u="sng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0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𝐰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98DAD7E-1336-8445-B383-594E29E4C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686" y="1545350"/>
                <a:ext cx="2395528" cy="461665"/>
              </a:xfrm>
              <a:prstGeom prst="rect">
                <a:avLst/>
              </a:prstGeom>
              <a:blipFill>
                <a:blip r:embed="rId3"/>
                <a:stretch>
                  <a:fillRect l="-4233" t="-8108" r="-3704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CE482C-7BA3-4E4E-895A-56E10926ACE3}"/>
                  </a:ext>
                </a:extLst>
              </p:cNvPr>
              <p:cNvSpPr txBox="1"/>
              <p:nvPr/>
            </p:nvSpPr>
            <p:spPr>
              <a:xfrm>
                <a:off x="5804555" y="1545350"/>
                <a:ext cx="21656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Verifier V(</a:t>
                </a:r>
                <a14:m>
                  <m:oMath xmlns:m="http://schemas.openxmlformats.org/officeDocument/2006/math">
                    <m:r>
                      <a:rPr lang="en-US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𝑣𝑝</m:t>
                    </m:r>
                    <m:r>
                      <a:rPr lang="en-US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CE482C-7BA3-4E4E-895A-56E10926A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555" y="1545350"/>
                <a:ext cx="2165657" cy="461665"/>
              </a:xfrm>
              <a:prstGeom prst="rect">
                <a:avLst/>
              </a:prstGeom>
              <a:blipFill>
                <a:blip r:embed="rId4"/>
                <a:stretch>
                  <a:fillRect l="-4070" t="-8108" r="-348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3235E04-CE2B-8D44-A0E4-C0C948F2BF07}"/>
                  </a:ext>
                </a:extLst>
              </p:cNvPr>
              <p:cNvSpPr txBox="1"/>
              <p:nvPr/>
            </p:nvSpPr>
            <p:spPr>
              <a:xfrm>
                <a:off x="5804555" y="2129939"/>
                <a:ext cx="2812180" cy="4999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build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  <m:sSubSup>
                      <m:sSubSup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|)</m:t>
                        </m:r>
                      </m:sup>
                    </m:sSubSup>
                    <m:r>
                      <m:rPr>
                        <m:nor/>
                      </m:rPr>
                      <a:rPr lang="en-US" sz="2000" dirty="0">
                        <a:ea typeface="Cambria Math" panose="02040503050406030204" pitchFamily="18" charset="0"/>
                      </a:rPr>
                      <m:t>[</m:t>
                    </m:r>
                    <m:r>
                      <m:rPr>
                        <m:nor/>
                      </m:rPr>
                      <a:rPr lang="en-US" sz="2000" dirty="0">
                        <a:ea typeface="Cambria Math" panose="020405030504060302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2000" dirty="0"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3235E04-CE2B-8D44-A0E4-C0C948F2BF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555" y="2129939"/>
                <a:ext cx="2812180" cy="499945"/>
              </a:xfrm>
              <a:prstGeom prst="rect">
                <a:avLst/>
              </a:prstGeom>
              <a:blipFill>
                <a:blip r:embed="rId5"/>
                <a:stretch>
                  <a:fillRect l="-1794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339A10-FEF2-C447-B8B7-38F5463CA724}"/>
                  </a:ext>
                </a:extLst>
              </p:cNvPr>
              <p:cNvSpPr txBox="1"/>
              <p:nvPr/>
            </p:nvSpPr>
            <p:spPr>
              <a:xfrm>
                <a:off x="673050" y="2117006"/>
                <a:ext cx="2696829" cy="4999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build    T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  <m:sSubSup>
                      <m:sSubSup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000" dirty="0">
                    <a:ea typeface="Cambria Math" panose="02040503050406030204" pitchFamily="18" charset="0"/>
                  </a:rPr>
                  <a:t>[X]</a:t>
                </a:r>
                <a:r>
                  <a:rPr lang="en-US" sz="2000" dirty="0"/>
                  <a:t> </a:t>
                </a:r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339A10-FEF2-C447-B8B7-38F5463CA7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050" y="2117006"/>
                <a:ext cx="2696829" cy="499945"/>
              </a:xfrm>
              <a:prstGeom prst="rect">
                <a:avLst/>
              </a:prstGeom>
              <a:blipFill>
                <a:blip r:embed="rId6"/>
                <a:stretch>
                  <a:fillRect l="-1869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EDA9ABBC-ADBD-2441-BC82-E936F142B526}"/>
              </a:ext>
            </a:extLst>
          </p:cNvPr>
          <p:cNvGrpSpPr/>
          <p:nvPr/>
        </p:nvGrpSpPr>
        <p:grpSpPr>
          <a:xfrm>
            <a:off x="584631" y="2670720"/>
            <a:ext cx="8503754" cy="2266005"/>
            <a:chOff x="845672" y="2639521"/>
            <a:chExt cx="8503754" cy="2266005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8863200-D1AE-7143-9A6B-156AF028DD95}"/>
                </a:ext>
              </a:extLst>
            </p:cNvPr>
            <p:cNvCxnSpPr>
              <a:cxnSpLocks/>
            </p:cNvCxnSpPr>
            <p:nvPr/>
          </p:nvCxnSpPr>
          <p:spPr>
            <a:xfrm>
              <a:off x="1175657" y="4898573"/>
              <a:ext cx="738051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10A37D9-768B-C74F-AFE8-C6577C0F6134}"/>
                    </a:ext>
                  </a:extLst>
                </p:cNvPr>
                <p:cNvSpPr txBox="1"/>
                <p:nvPr/>
              </p:nvSpPr>
              <p:spPr>
                <a:xfrm>
                  <a:off x="845672" y="2639521"/>
                  <a:ext cx="8503754" cy="22660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>
                      <a:latin typeface="+mn-lt"/>
                    </a:rPr>
                    <a:t>Prover proves:  </a:t>
                  </a:r>
                </a:p>
                <a:p>
                  <a:pPr>
                    <a:spcBef>
                      <a:spcPts val="1200"/>
                    </a:spcBef>
                    <a:tabLst>
                      <a:tab pos="336550" algn="l"/>
                      <a:tab pos="6624638" algn="l"/>
                    </a:tabLst>
                  </a:pPr>
                  <a:r>
                    <a:rPr lang="en-US" sz="2000" dirty="0">
                      <a:latin typeface="+mn-lt"/>
                    </a:rPr>
                    <a:t>	(1)   S(y)⋅[T(y) + T(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y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)]  + (1 – S(y))⋅T(y)⋅T(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y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)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 T(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sz="2000" baseline="30000" dirty="0">
                      <a:latin typeface="+mn-lt"/>
                    </a:rPr>
                    <a:t>2</a:t>
                  </a:r>
                  <a:r>
                    <a:rPr lang="en-US" sz="2000" dirty="0">
                      <a:latin typeface="+mn-lt"/>
                    </a:rPr>
                    <a:t>y)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 	  </a:t>
                  </a:r>
                  <a:r>
                    <a:rPr lang="en-US" sz="2000" dirty="0"/>
                    <a:t>∀ y ∈ </a:t>
                  </a:r>
                  <a:r>
                    <a:rPr lang="en-US" sz="2000" dirty="0" err="1"/>
                    <a:t>H</a:t>
                  </a:r>
                  <a:r>
                    <a:rPr lang="en-US" sz="2000" baseline="-25000" dirty="0" err="1"/>
                    <a:t>gates</a:t>
                  </a:r>
                  <a:r>
                    <a:rPr lang="en-US" sz="2000" dirty="0"/>
                    <a:t> </a:t>
                  </a:r>
                  <a:endParaRPr lang="en-US" sz="2000" dirty="0">
                    <a:latin typeface="+mn-lt"/>
                  </a:endParaRPr>
                </a:p>
                <a:p>
                  <a:pPr>
                    <a:spcBef>
                      <a:spcPts val="1200"/>
                    </a:spcBef>
                    <a:tabLst>
                      <a:tab pos="336550" algn="l"/>
                      <a:tab pos="6624638" algn="l"/>
                    </a:tabLst>
                  </a:pPr>
                  <a:r>
                    <a:rPr lang="en-US" sz="2000" dirty="0">
                      <a:latin typeface="+mn-lt"/>
                    </a:rPr>
                    <a:t>	(2)   T(y)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(y)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	  </a:t>
                  </a:r>
                  <a:r>
                    <a:rPr lang="en-US" sz="2000" dirty="0"/>
                    <a:t>∀ y ∈ </a:t>
                  </a:r>
                  <a:r>
                    <a:rPr lang="en-US" sz="2000" dirty="0" err="1"/>
                    <a:t>H</a:t>
                  </a:r>
                  <a:r>
                    <a:rPr lang="en-US" sz="2000" baseline="-25000" dirty="0" err="1"/>
                    <a:t>inp</a:t>
                  </a:r>
                  <a:r>
                    <a:rPr lang="en-US" sz="2000" dirty="0"/>
                    <a:t> </a:t>
                  </a:r>
                  <a:endParaRPr lang="en-US" sz="2000" dirty="0">
                    <a:latin typeface="+mn-lt"/>
                  </a:endParaRPr>
                </a:p>
                <a:p>
                  <a:pPr>
                    <a:spcBef>
                      <a:spcPts val="1200"/>
                    </a:spcBef>
                    <a:tabLst>
                      <a:tab pos="336550" algn="l"/>
                      <a:tab pos="6624638" algn="l"/>
                    </a:tabLst>
                  </a:pPr>
                  <a:r>
                    <a:rPr lang="en-US" sz="2000" dirty="0">
                      <a:latin typeface="+mn-lt"/>
                    </a:rPr>
                    <a:t>	(3)   T(y)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 T(W(y))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	  </a:t>
                  </a:r>
                  <a:r>
                    <a:rPr lang="en-US" sz="2000" dirty="0"/>
                    <a:t>∀ y ∈ H</a:t>
                  </a:r>
                </a:p>
                <a:p>
                  <a:pPr>
                    <a:spcBef>
                      <a:spcPts val="1200"/>
                    </a:spcBef>
                    <a:tabLst>
                      <a:tab pos="336550" algn="l"/>
                      <a:tab pos="6624638" algn="l"/>
                    </a:tabLst>
                  </a:pPr>
                  <a:r>
                    <a:rPr lang="en-US" sz="2000" dirty="0">
                      <a:latin typeface="+mn-lt"/>
                    </a:rPr>
                    <a:t>	(4)   T(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)=0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          (output of last gate = 0)</a:t>
                  </a: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10A37D9-768B-C74F-AFE8-C6577C0F61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672" y="2639521"/>
                  <a:ext cx="8503754" cy="2266005"/>
                </a:xfrm>
                <a:prstGeom prst="rect">
                  <a:avLst/>
                </a:prstGeom>
                <a:blipFill>
                  <a:blip r:embed="rId7"/>
                  <a:stretch>
                    <a:fillRect l="-896" t="-1676" b="-39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565F7D2-9709-3D40-841E-671FDC462AF5}"/>
              </a:ext>
            </a:extLst>
          </p:cNvPr>
          <p:cNvGrpSpPr/>
          <p:nvPr/>
        </p:nvGrpSpPr>
        <p:grpSpPr>
          <a:xfrm>
            <a:off x="26989" y="3105313"/>
            <a:ext cx="965329" cy="1810250"/>
            <a:chOff x="26989" y="3105313"/>
            <a:chExt cx="965329" cy="181025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A3FA3D3-AD31-3942-8C6B-EA3F4BDE9762}"/>
                </a:ext>
              </a:extLst>
            </p:cNvPr>
            <p:cNvSpPr txBox="1"/>
            <p:nvPr/>
          </p:nvSpPr>
          <p:spPr>
            <a:xfrm>
              <a:off x="55615" y="3105313"/>
              <a:ext cx="8031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gates: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F34A39D-53AF-3E47-85D0-EB1DE5FA6210}"/>
                </a:ext>
              </a:extLst>
            </p:cNvPr>
            <p:cNvSpPr txBox="1"/>
            <p:nvPr/>
          </p:nvSpPr>
          <p:spPr>
            <a:xfrm>
              <a:off x="55615" y="3583488"/>
              <a:ext cx="9044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inputs: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C6AB655-F13C-D748-AC7D-DDAB7AC2BF95}"/>
                </a:ext>
              </a:extLst>
            </p:cNvPr>
            <p:cNvSpPr txBox="1"/>
            <p:nvPr/>
          </p:nvSpPr>
          <p:spPr>
            <a:xfrm>
              <a:off x="55614" y="4040913"/>
              <a:ext cx="8112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wires: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67B83BA-DD22-674C-8E10-A1EF1FAFEDDA}"/>
                </a:ext>
              </a:extLst>
            </p:cNvPr>
            <p:cNvSpPr txBox="1"/>
            <p:nvPr/>
          </p:nvSpPr>
          <p:spPr>
            <a:xfrm>
              <a:off x="26989" y="4515453"/>
              <a:ext cx="9653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output: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E04B73D-3D21-634A-940C-7F9EA9291122}"/>
              </a:ext>
            </a:extLst>
          </p:cNvPr>
          <p:cNvGrpSpPr/>
          <p:nvPr/>
        </p:nvGrpSpPr>
        <p:grpSpPr>
          <a:xfrm>
            <a:off x="3510643" y="1920509"/>
            <a:ext cx="2171700" cy="775764"/>
            <a:chOff x="3510643" y="1920509"/>
            <a:chExt cx="2171700" cy="77576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BD56C38-A213-034B-9ED4-C343A49E43C6}"/>
                </a:ext>
              </a:extLst>
            </p:cNvPr>
            <p:cNvGrpSpPr/>
            <p:nvPr/>
          </p:nvGrpSpPr>
          <p:grpSpPr>
            <a:xfrm>
              <a:off x="3510643" y="1920509"/>
              <a:ext cx="2171700" cy="446469"/>
              <a:chOff x="3510643" y="2143799"/>
              <a:chExt cx="2171700" cy="446469"/>
            </a:xfrm>
          </p:grpSpPr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6249185E-0AA9-2F4A-97E5-94352F708245}"/>
                  </a:ext>
                </a:extLst>
              </p:cNvPr>
              <p:cNvCxnSpPr/>
              <p:nvPr/>
            </p:nvCxnSpPr>
            <p:spPr>
              <a:xfrm flipV="1">
                <a:off x="3510643" y="2571750"/>
                <a:ext cx="2171700" cy="1851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3CBF1C33-F3E3-7A47-B34A-448682AC604E}"/>
                      </a:ext>
                    </a:extLst>
                  </p:cNvPr>
                  <p:cNvSpPr txBox="1"/>
                  <p:nvPr/>
                </p:nvSpPr>
                <p:spPr>
                  <a:xfrm>
                    <a:off x="4451195" y="2143799"/>
                    <a:ext cx="381066" cy="392993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oMath>
                      </m:oMathPara>
                    </a14:m>
                    <a:endParaRPr lang="en-US" sz="2000" baseline="-25000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3CBF1C33-F3E3-7A47-B34A-448682AC604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51195" y="2143799"/>
                    <a:ext cx="381066" cy="392993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 w="2857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579D01A-C8AA-1C4C-939D-E4D44BF64C69}"/>
                </a:ext>
              </a:extLst>
            </p:cNvPr>
            <p:cNvSpPr txBox="1"/>
            <p:nvPr/>
          </p:nvSpPr>
          <p:spPr>
            <a:xfrm>
              <a:off x="3952018" y="2357719"/>
              <a:ext cx="13864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+mn-lt"/>
                </a:rPr>
                <a:t>(commitment)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6D2CCB7-98C1-217C-A499-DAA0FA71334F}"/>
              </a:ext>
            </a:extLst>
          </p:cNvPr>
          <p:cNvSpPr txBox="1"/>
          <p:nvPr/>
        </p:nvSpPr>
        <p:spPr>
          <a:xfrm>
            <a:off x="7873625" y="1043811"/>
            <a:ext cx="1245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(untrusted)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C20CF77F-E3AE-811F-365A-15AC1D61E5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9275" y="928092"/>
                <a:ext cx="7464056" cy="605717"/>
              </a:xfrm>
              <a:noFill/>
              <a:ln w="19050">
                <a:solidFill>
                  <a:schemeClr val="accent1"/>
                </a:solidFill>
              </a:ln>
            </p:spPr>
            <p:txBody>
              <a:bodyPr tIns="91440" bIns="91440"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en-US" dirty="0"/>
                  <a:t>Setup(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) ⇾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≔ (</a:t>
                </a:r>
                <a:r>
                  <a:rPr lang="en-US" dirty="0"/>
                  <a:t>S,W)   and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𝑣𝑝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ea typeface="Cambria Math" panose="02040503050406030204" pitchFamily="18" charset="0"/>
                  </a:rPr>
                  <a:t>≔</a:t>
                </a:r>
                <a:r>
                  <a:rPr lang="en-US" dirty="0"/>
                  <a:t> </a:t>
                </a:r>
                <a:r>
                  <a:rPr lang="en-US" sz="2800" dirty="0"/>
                  <a:t>(   </a:t>
                </a:r>
                <a:r>
                  <a:rPr lang="en-US" dirty="0"/>
                  <a:t>S   and   W   </a:t>
                </a:r>
                <a:r>
                  <a:rPr lang="en-US" sz="2800" dirty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C20CF77F-E3AE-811F-365A-15AC1D61E5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9275" y="928092"/>
                <a:ext cx="7464056" cy="605717"/>
              </a:xfrm>
              <a:blipFill>
                <a:blip r:embed="rId9"/>
                <a:stretch>
                  <a:fillRect t="-8000" b="-12000"/>
                </a:stretch>
              </a:blipFill>
              <a:ln w="190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005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7C20A-002F-D94E-9D87-D5CB17402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complete Plonk Poly-IOP   </a:t>
            </a:r>
            <a:r>
              <a:rPr lang="en-US" sz="2700" dirty="0"/>
              <a:t>(and SNARK)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98DAD7E-1336-8445-B383-594E29E4C119}"/>
                  </a:ext>
                </a:extLst>
              </p:cNvPr>
              <p:cNvSpPr txBox="1"/>
              <p:nvPr/>
            </p:nvSpPr>
            <p:spPr>
              <a:xfrm>
                <a:off x="747686" y="1545350"/>
                <a:ext cx="23955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Prover P(</a:t>
                </a:r>
                <a14:m>
                  <m:oMath xmlns:m="http://schemas.openxmlformats.org/officeDocument/2006/math">
                    <m:r>
                      <a:rPr lang="en-US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en-US" b="1" i="1" u="sng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0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𝐰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98DAD7E-1336-8445-B383-594E29E4C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686" y="1545350"/>
                <a:ext cx="2395528" cy="461665"/>
              </a:xfrm>
              <a:prstGeom prst="rect">
                <a:avLst/>
              </a:prstGeom>
              <a:blipFill>
                <a:blip r:embed="rId2"/>
                <a:stretch>
                  <a:fillRect l="-4233" t="-8108" r="-3704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CE482C-7BA3-4E4E-895A-56E10926ACE3}"/>
                  </a:ext>
                </a:extLst>
              </p:cNvPr>
              <p:cNvSpPr txBox="1"/>
              <p:nvPr/>
            </p:nvSpPr>
            <p:spPr>
              <a:xfrm>
                <a:off x="5804555" y="1545350"/>
                <a:ext cx="21656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Verifier V(</a:t>
                </a:r>
                <a14:m>
                  <m:oMath xmlns:m="http://schemas.openxmlformats.org/officeDocument/2006/math">
                    <m:r>
                      <a:rPr lang="en-US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𝑣𝑝</m:t>
                    </m:r>
                    <m:r>
                      <a:rPr lang="en-US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CE482C-7BA3-4E4E-895A-56E10926A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555" y="1545350"/>
                <a:ext cx="2165657" cy="461665"/>
              </a:xfrm>
              <a:prstGeom prst="rect">
                <a:avLst/>
              </a:prstGeom>
              <a:blipFill>
                <a:blip r:embed="rId3"/>
                <a:stretch>
                  <a:fillRect l="-4070" t="-8108" r="-348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3235E04-CE2B-8D44-A0E4-C0C948F2BF07}"/>
                  </a:ext>
                </a:extLst>
              </p:cNvPr>
              <p:cNvSpPr txBox="1"/>
              <p:nvPr/>
            </p:nvSpPr>
            <p:spPr>
              <a:xfrm>
                <a:off x="5804555" y="2129939"/>
                <a:ext cx="2812180" cy="4999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build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  <m:sSubSup>
                      <m:sSubSup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|)</m:t>
                        </m:r>
                      </m:sup>
                    </m:sSubSup>
                    <m:r>
                      <m:rPr>
                        <m:nor/>
                      </m:rPr>
                      <a:rPr lang="en-US" sz="2000" dirty="0">
                        <a:ea typeface="Cambria Math" panose="02040503050406030204" pitchFamily="18" charset="0"/>
                      </a:rPr>
                      <m:t>[</m:t>
                    </m:r>
                    <m:r>
                      <m:rPr>
                        <m:nor/>
                      </m:rPr>
                      <a:rPr lang="en-US" sz="2000" dirty="0">
                        <a:ea typeface="Cambria Math" panose="020405030504060302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2000" dirty="0"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3235E04-CE2B-8D44-A0E4-C0C948F2BF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555" y="2129939"/>
                <a:ext cx="2812180" cy="499945"/>
              </a:xfrm>
              <a:prstGeom prst="rect">
                <a:avLst/>
              </a:prstGeom>
              <a:blipFill>
                <a:blip r:embed="rId5"/>
                <a:stretch>
                  <a:fillRect l="-1794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339A10-FEF2-C447-B8B7-38F5463CA724}"/>
                  </a:ext>
                </a:extLst>
              </p:cNvPr>
              <p:cNvSpPr txBox="1"/>
              <p:nvPr/>
            </p:nvSpPr>
            <p:spPr>
              <a:xfrm>
                <a:off x="673050" y="2117006"/>
                <a:ext cx="2696829" cy="4999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build    T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  <m:sSubSup>
                      <m:sSubSup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000" dirty="0">
                    <a:ea typeface="Cambria Math" panose="02040503050406030204" pitchFamily="18" charset="0"/>
                  </a:rPr>
                  <a:t>[X]</a:t>
                </a:r>
                <a:r>
                  <a:rPr lang="en-US" sz="2000" dirty="0"/>
                  <a:t> </a:t>
                </a:r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339A10-FEF2-C447-B8B7-38F5463CA7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050" y="2117006"/>
                <a:ext cx="2696829" cy="499945"/>
              </a:xfrm>
              <a:prstGeom prst="rect">
                <a:avLst/>
              </a:prstGeom>
              <a:blipFill>
                <a:blip r:embed="rId6"/>
                <a:stretch>
                  <a:fillRect l="-1869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4E04B73D-3D21-634A-940C-7F9EA9291122}"/>
              </a:ext>
            </a:extLst>
          </p:cNvPr>
          <p:cNvGrpSpPr/>
          <p:nvPr/>
        </p:nvGrpSpPr>
        <p:grpSpPr>
          <a:xfrm>
            <a:off x="3510643" y="1920509"/>
            <a:ext cx="2171700" cy="775764"/>
            <a:chOff x="3510643" y="1920509"/>
            <a:chExt cx="2171700" cy="77576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BD56C38-A213-034B-9ED4-C343A49E43C6}"/>
                </a:ext>
              </a:extLst>
            </p:cNvPr>
            <p:cNvGrpSpPr/>
            <p:nvPr/>
          </p:nvGrpSpPr>
          <p:grpSpPr>
            <a:xfrm>
              <a:off x="3510643" y="1920509"/>
              <a:ext cx="2171700" cy="446469"/>
              <a:chOff x="3510643" y="2143799"/>
              <a:chExt cx="2171700" cy="446469"/>
            </a:xfrm>
          </p:grpSpPr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6249185E-0AA9-2F4A-97E5-94352F708245}"/>
                  </a:ext>
                </a:extLst>
              </p:cNvPr>
              <p:cNvCxnSpPr/>
              <p:nvPr/>
            </p:nvCxnSpPr>
            <p:spPr>
              <a:xfrm flipV="1">
                <a:off x="3510643" y="2571750"/>
                <a:ext cx="2171700" cy="1851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3CBF1C33-F3E3-7A47-B34A-448682AC604E}"/>
                      </a:ext>
                    </a:extLst>
                  </p:cNvPr>
                  <p:cNvSpPr txBox="1"/>
                  <p:nvPr/>
                </p:nvSpPr>
                <p:spPr>
                  <a:xfrm>
                    <a:off x="4451195" y="2143799"/>
                    <a:ext cx="381066" cy="392993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oMath>
                      </m:oMathPara>
                    </a14:m>
                    <a:endParaRPr lang="en-US" sz="2000" baseline="-25000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3CBF1C33-F3E3-7A47-B34A-448682AC604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51195" y="2143799"/>
                    <a:ext cx="381066" cy="392993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 w="2857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579D01A-C8AA-1C4C-939D-E4D44BF64C69}"/>
                </a:ext>
              </a:extLst>
            </p:cNvPr>
            <p:cNvSpPr txBox="1"/>
            <p:nvPr/>
          </p:nvSpPr>
          <p:spPr>
            <a:xfrm>
              <a:off x="3952018" y="2357719"/>
              <a:ext cx="13864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+mn-lt"/>
                </a:rPr>
                <a:t>(commitment)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F4943F3-CE90-7AB1-F778-65DF03CDDAAC}"/>
              </a:ext>
            </a:extLst>
          </p:cNvPr>
          <p:cNvSpPr txBox="1"/>
          <p:nvPr/>
        </p:nvSpPr>
        <p:spPr>
          <a:xfrm>
            <a:off x="833248" y="3887140"/>
            <a:ext cx="7624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u="sng" dirty="0" err="1">
                <a:latin typeface="+mn-lt"/>
              </a:rPr>
              <a:t>Thm</a:t>
            </a:r>
            <a:r>
              <a:rPr lang="en-US" dirty="0">
                <a:latin typeface="+mn-lt"/>
              </a:rPr>
              <a:t>:  The Plonk Poly-IOP is complete and knowledge sound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8E7085-97BB-0CDB-1DEC-AF64FB7A3CD7}"/>
              </a:ext>
            </a:extLst>
          </p:cNvPr>
          <p:cNvSpPr txBox="1"/>
          <p:nvPr/>
        </p:nvSpPr>
        <p:spPr>
          <a:xfrm>
            <a:off x="7008479" y="4510009"/>
            <a:ext cx="21355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(</a:t>
            </a:r>
            <a:r>
              <a:rPr lang="en-US" sz="2000" dirty="0" err="1">
                <a:latin typeface="+mn-lt"/>
              </a:rPr>
              <a:t>eprint</a:t>
            </a:r>
            <a:r>
              <a:rPr lang="en-US" sz="2000" dirty="0">
                <a:latin typeface="+mn-lt"/>
              </a:rPr>
              <a:t>/2019/953)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3FDDE5-F7C3-8BBC-FA5A-AF381994A07D}"/>
              </a:ext>
            </a:extLst>
          </p:cNvPr>
          <p:cNvSpPr/>
          <p:nvPr/>
        </p:nvSpPr>
        <p:spPr>
          <a:xfrm>
            <a:off x="457200" y="3714750"/>
            <a:ext cx="8229600" cy="79525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A548CB-8902-471E-F12A-70762FD51959}"/>
              </a:ext>
            </a:extLst>
          </p:cNvPr>
          <p:cNvSpPr txBox="1"/>
          <p:nvPr/>
        </p:nvSpPr>
        <p:spPr>
          <a:xfrm>
            <a:off x="6901225" y="1020613"/>
            <a:ext cx="35779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   </a:t>
            </a:r>
            <a:endParaRPr lang="en-US" sz="2000" baseline="-25000" dirty="0">
              <a:latin typeface="+mn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BB4018-926E-6DF3-4B46-3FB832885CB1}"/>
              </a:ext>
            </a:extLst>
          </p:cNvPr>
          <p:cNvSpPr txBox="1"/>
          <p:nvPr/>
        </p:nvSpPr>
        <p:spPr>
          <a:xfrm>
            <a:off x="5814759" y="1025527"/>
            <a:ext cx="35779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   </a:t>
            </a:r>
            <a:endParaRPr lang="en-US" sz="2000" baseline="-250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639EA97F-4FDB-3A07-22FB-71A55BCFCD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9275" y="928092"/>
                <a:ext cx="7464056" cy="605717"/>
              </a:xfrm>
              <a:noFill/>
              <a:ln w="19050">
                <a:solidFill>
                  <a:schemeClr val="accent1"/>
                </a:solidFill>
              </a:ln>
            </p:spPr>
            <p:txBody>
              <a:bodyPr tIns="91440" bIns="91440"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en-US" dirty="0"/>
                  <a:t>Setup(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) ⇾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≔ (</a:t>
                </a:r>
                <a:r>
                  <a:rPr lang="en-US" dirty="0"/>
                  <a:t>S,W)   and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𝑣𝑝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ea typeface="Cambria Math" panose="02040503050406030204" pitchFamily="18" charset="0"/>
                  </a:rPr>
                  <a:t>≔</a:t>
                </a:r>
                <a:r>
                  <a:rPr lang="en-US" dirty="0"/>
                  <a:t> </a:t>
                </a:r>
                <a:r>
                  <a:rPr lang="en-US" sz="2800" dirty="0"/>
                  <a:t>(   </a:t>
                </a:r>
                <a:r>
                  <a:rPr lang="en-US" dirty="0"/>
                  <a:t>S   and   W   </a:t>
                </a:r>
                <a:r>
                  <a:rPr lang="en-US" sz="2800" dirty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639EA97F-4FDB-3A07-22FB-71A55BCFCD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9275" y="928092"/>
                <a:ext cx="7464056" cy="605717"/>
              </a:xfrm>
              <a:blipFill>
                <a:blip r:embed="rId8"/>
                <a:stretch>
                  <a:fillRect t="-8000" b="-12000"/>
                </a:stretch>
              </a:blipFill>
              <a:ln w="190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B5E461CE-D07D-E2B0-DE59-994E1C70EB09}"/>
              </a:ext>
            </a:extLst>
          </p:cNvPr>
          <p:cNvSpPr txBox="1"/>
          <p:nvPr/>
        </p:nvSpPr>
        <p:spPr>
          <a:xfrm>
            <a:off x="7873625" y="1043811"/>
            <a:ext cx="1245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(untrusted)</a:t>
            </a:r>
          </a:p>
        </p:txBody>
      </p:sp>
    </p:spTree>
    <p:extLst>
      <p:ext uri="{BB962C8B-B14F-4D97-AF65-F5344CB8AC3E}">
        <p14:creationId xmlns:p14="http://schemas.microsoft.com/office/powerpoint/2010/main" val="28536945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51EEA-EA99-504D-BF08-E4EF4ADBD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Many extensions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9F28A-29A2-2449-BC12-4A1630FCE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Plonk proof:   a short proof  </a:t>
            </a:r>
            <a:r>
              <a:rPr lang="en-US" sz="2000" dirty="0"/>
              <a:t>(O(1) commitments)</a:t>
            </a:r>
            <a:r>
              <a:rPr lang="en-US" dirty="0"/>
              <a:t>,    fast verifier</a:t>
            </a:r>
          </a:p>
          <a:p>
            <a:endParaRPr lang="en-US" dirty="0"/>
          </a:p>
          <a:p>
            <a:r>
              <a:rPr lang="en-US" dirty="0"/>
              <a:t>Can handle circuits with more general gates than  +  and  ×</a:t>
            </a:r>
          </a:p>
          <a:p>
            <a:pPr lvl="1"/>
            <a:r>
              <a:rPr lang="en-US" dirty="0"/>
              <a:t>PLOOKUP:    efficient SNARK for circuits with lookup tables</a:t>
            </a:r>
          </a:p>
          <a:p>
            <a:endParaRPr lang="en-US" dirty="0"/>
          </a:p>
          <a:p>
            <a:r>
              <a:rPr lang="en-US" dirty="0"/>
              <a:t>The SNARK can easily be made into a </a:t>
            </a:r>
            <a:r>
              <a:rPr lang="en-US" dirty="0" err="1"/>
              <a:t>zk</a:t>
            </a:r>
            <a:r>
              <a:rPr lang="en-US" dirty="0"/>
              <a:t>-SNARK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Main challenge:   reduce prover time</a:t>
            </a:r>
          </a:p>
        </p:txBody>
      </p:sp>
    </p:spTree>
    <p:extLst>
      <p:ext uri="{BB962C8B-B14F-4D97-AF65-F5344CB8AC3E}">
        <p14:creationId xmlns:p14="http://schemas.microsoft.com/office/powerpoint/2010/main" val="223673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1B0FB1-7ED1-9941-87A1-59CAA64381A1}"/>
              </a:ext>
            </a:extLst>
          </p:cNvPr>
          <p:cNvSpPr/>
          <p:nvPr/>
        </p:nvSpPr>
        <p:spPr>
          <a:xfrm>
            <a:off x="4273366" y="3569464"/>
            <a:ext cx="4253029" cy="61801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CB7E88-BD0F-7D4B-A1FC-EEF679238C68}"/>
              </a:ext>
            </a:extLst>
          </p:cNvPr>
          <p:cNvSpPr/>
          <p:nvPr/>
        </p:nvSpPr>
        <p:spPr>
          <a:xfrm>
            <a:off x="5083275" y="2772677"/>
            <a:ext cx="3048628" cy="61801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B15851-A15A-0641-BA1C-1DAA2EC16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SNARK: a </a:t>
            </a:r>
            <a:r>
              <a:rPr lang="en-US" sz="3600" u="sng" dirty="0"/>
              <a:t>Succinct</a:t>
            </a:r>
            <a:r>
              <a:rPr lang="en-US" sz="3600" dirty="0"/>
              <a:t> </a:t>
            </a:r>
            <a:r>
              <a:rPr lang="en-US" sz="3600" dirty="0" err="1"/>
              <a:t>AR</a:t>
            </a:r>
            <a:r>
              <a:rPr lang="en-US" sz="3600" b="1" dirty="0" err="1"/>
              <a:t>gument</a:t>
            </a:r>
            <a:r>
              <a:rPr lang="en-US" sz="3600" b="1" dirty="0"/>
              <a:t> of Knowledge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4F04135-3143-A944-AB5C-1C74FAD7E4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9034" y="1105554"/>
                <a:ext cx="8854965" cy="337339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A </a:t>
                </a:r>
                <a:r>
                  <a:rPr lang="en-US" b="1" u="sng" dirty="0"/>
                  <a:t>succinct</a:t>
                </a:r>
                <a:r>
                  <a:rPr lang="en-US" dirty="0"/>
                  <a:t> </a:t>
                </a:r>
                <a:r>
                  <a:rPr lang="en-US" b="1" dirty="0"/>
                  <a:t>preprocessing</a:t>
                </a:r>
                <a:r>
                  <a:rPr lang="en-US" dirty="0"/>
                  <a:t> </a:t>
                </a:r>
                <a:r>
                  <a:rPr lang="en-US" b="1" dirty="0"/>
                  <a:t>NARK </a:t>
                </a:r>
                <a:r>
                  <a:rPr lang="en-US" dirty="0"/>
                  <a:t>is a triple  (S,  P,  V):</a:t>
                </a:r>
              </a:p>
              <a:p>
                <a:pPr>
                  <a:spcBef>
                    <a:spcPts val="3600"/>
                  </a:spcBef>
                </a:pPr>
                <a:r>
                  <a:rPr lang="en-US" b="1" dirty="0"/>
                  <a:t>S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)  ⇾  public parameters 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𝑝𝑝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𝑣𝑝</m:t>
                    </m:r>
                  </m:oMath>
                </a14:m>
                <a:r>
                  <a:rPr lang="en-US" dirty="0"/>
                  <a:t>)    for prover and verifier</a:t>
                </a:r>
              </a:p>
              <a:p>
                <a:pPr>
                  <a:spcBef>
                    <a:spcPts val="3600"/>
                  </a:spcBef>
                </a:pPr>
                <a:r>
                  <a:rPr lang="en-US" b="1" dirty="0"/>
                  <a:t>P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𝑝𝑝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/>
                  <a:t>)  ⇾  </a:t>
                </a:r>
                <a:r>
                  <a:rPr lang="en-US" b="1" u="sng" dirty="0"/>
                  <a:t>short</a:t>
                </a:r>
                <a:r>
                  <a:rPr lang="en-US" dirty="0"/>
                  <a:t> </a:t>
                </a:r>
                <a:r>
                  <a:rPr lang="en-US" dirty="0">
                    <a:ea typeface="Cambria Math" panose="02040503050406030204" pitchFamily="18" charset="0"/>
                  </a:rPr>
                  <a:t>proof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      ;</a:t>
                </a:r>
                <a:r>
                  <a:rPr lang="en-US" sz="3000" dirty="0"/>
                  <a:t>   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 </m:t>
                    </m:r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spcBef>
                    <a:spcPts val="3600"/>
                  </a:spcBef>
                </a:pPr>
                <a:r>
                  <a:rPr lang="en-US" b="1" dirty="0"/>
                  <a:t>V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𝑣𝑝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dirty="0"/>
                  <a:t>)    </a:t>
                </a:r>
                <a:r>
                  <a:rPr lang="en-US" b="1" u="sng" dirty="0"/>
                  <a:t>fast to verify</a:t>
                </a:r>
                <a:r>
                  <a:rPr lang="en-US" b="1" dirty="0"/>
                  <a:t>	</a:t>
                </a:r>
                <a:r>
                  <a:rPr lang="en-US" dirty="0"/>
                  <a:t>;      time(V)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 </m:t>
                    </m:r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4F04135-3143-A944-AB5C-1C74FAD7E4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9034" y="1105554"/>
                <a:ext cx="8854965" cy="3373397"/>
              </a:xfrm>
              <a:blipFill>
                <a:blip r:embed="rId2"/>
                <a:stretch>
                  <a:fillRect l="-1003" t="-1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77009CC1-06F9-A348-A399-A6EBD50D1DBC}"/>
              </a:ext>
            </a:extLst>
          </p:cNvPr>
          <p:cNvGrpSpPr/>
          <p:nvPr/>
        </p:nvGrpSpPr>
        <p:grpSpPr>
          <a:xfrm>
            <a:off x="1083466" y="4104485"/>
            <a:ext cx="3417459" cy="776624"/>
            <a:chOff x="1179871" y="3593529"/>
            <a:chExt cx="4556612" cy="103549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511D9BE-3152-1E4E-BE11-F023A6B64057}"/>
                </a:ext>
              </a:extLst>
            </p:cNvPr>
            <p:cNvSpPr txBox="1"/>
            <p:nvPr/>
          </p:nvSpPr>
          <p:spPr>
            <a:xfrm>
              <a:off x="1618262" y="4075030"/>
              <a:ext cx="4118221" cy="55399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short “summary” of circuit</a:t>
              </a: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6AA045E-E70C-3B4D-9790-1EA61E7DF89A}"/>
                </a:ext>
              </a:extLst>
            </p:cNvPr>
            <p:cNvSpPr/>
            <p:nvPr/>
          </p:nvSpPr>
          <p:spPr>
            <a:xfrm>
              <a:off x="1179871" y="3593529"/>
              <a:ext cx="432619" cy="714268"/>
            </a:xfrm>
            <a:custGeom>
              <a:avLst/>
              <a:gdLst>
                <a:gd name="connsiteX0" fmla="*/ 432619 w 432619"/>
                <a:gd name="connsiteY0" fmla="*/ 206477 h 207746"/>
                <a:gd name="connsiteX1" fmla="*/ 176981 w 432619"/>
                <a:gd name="connsiteY1" fmla="*/ 176980 h 207746"/>
                <a:gd name="connsiteX2" fmla="*/ 0 w 432619"/>
                <a:gd name="connsiteY2" fmla="*/ 0 h 20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619" h="207746">
                  <a:moveTo>
                    <a:pt x="432619" y="206477"/>
                  </a:moveTo>
                  <a:cubicBezTo>
                    <a:pt x="340851" y="208935"/>
                    <a:pt x="249084" y="211393"/>
                    <a:pt x="176981" y="176980"/>
                  </a:cubicBezTo>
                  <a:cubicBezTo>
                    <a:pt x="104878" y="142567"/>
                    <a:pt x="52439" y="71283"/>
                    <a:pt x="0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380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8172AE5B-21CD-D548-AD72-3757124A6A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599" y="3371850"/>
            <a:ext cx="7220607" cy="131445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Next lecture:   scaling the blockchain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66383B-610F-F040-85AB-9E762F54A5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 OF  LECTURE</a:t>
            </a:r>
          </a:p>
        </p:txBody>
      </p:sp>
    </p:spTree>
    <p:extLst>
      <p:ext uri="{BB962C8B-B14F-4D97-AF65-F5344CB8AC3E}">
        <p14:creationId xmlns:p14="http://schemas.microsoft.com/office/powerpoint/2010/main" val="3254778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651D77-73A2-1E45-A2F9-BAE67FD82A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simple PCP-based SNARK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2289B0C-10B0-4642-8480-6BA1D68740B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523989" y="2914650"/>
            <a:ext cx="2096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[Kilian’92, Micali’94]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396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E3E52-E1CE-2C44-B828-64AAC39F1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7145"/>
            <a:ext cx="8229600" cy="623097"/>
          </a:xfrm>
        </p:spPr>
        <p:txBody>
          <a:bodyPr>
            <a:normAutofit fontScale="90000"/>
          </a:bodyPr>
          <a:lstStyle/>
          <a:p>
            <a:r>
              <a:rPr lang="en-US" dirty="0"/>
              <a:t>A simple construction: PCP-based SNARK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9AE5B9-A233-7C45-8533-8CEA47FAE6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7076" y="960554"/>
                <a:ext cx="8856924" cy="147406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u="sng" dirty="0"/>
                  <a:t>The PCP theorem</a:t>
                </a:r>
                <a:r>
                  <a:rPr lang="en-US" dirty="0"/>
                  <a:t>:    Let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 be an arithmetic circuit.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dirty="0"/>
                  <a:t>	there is a proof system that for every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proves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 </a:t>
                </a:r>
                <a:br>
                  <a:rPr lang="en-US" dirty="0"/>
                </a:br>
                <a:r>
                  <a:rPr lang="en-US" dirty="0"/>
                  <a:t>	as follows: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9AE5B9-A233-7C45-8533-8CEA47FAE6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7076" y="960554"/>
                <a:ext cx="8856924" cy="1474060"/>
              </a:xfrm>
              <a:blipFill>
                <a:blip r:embed="rId3"/>
                <a:stretch>
                  <a:fillRect l="-1146" t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A1B387-AF6D-3A40-B6CF-33E5A771CD11}"/>
                  </a:ext>
                </a:extLst>
              </p:cNvPr>
              <p:cNvSpPr txBox="1"/>
              <p:nvPr/>
            </p:nvSpPr>
            <p:spPr>
              <a:xfrm>
                <a:off x="666427" y="2473881"/>
                <a:ext cx="2485296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Prover P(</a:t>
                </a:r>
                <a:r>
                  <a:rPr lang="en-US" sz="2000" i="1" u="sng" dirty="0">
                    <a:latin typeface="+mn-lt"/>
                  </a:rPr>
                  <a:t>pp</a:t>
                </a:r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u="sng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u="sng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1" i="1" u="sng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A1B387-AF6D-3A40-B6CF-33E5A771CD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427" y="2473881"/>
                <a:ext cx="2485296" cy="513282"/>
              </a:xfrm>
              <a:prstGeom prst="rect">
                <a:avLst/>
              </a:prstGeom>
              <a:blipFill>
                <a:blip r:embed="rId4"/>
                <a:stretch>
                  <a:fillRect l="-3553" r="-508" b="-26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2F71EA4-84A4-CB4F-AF64-333D870FCBB7}"/>
                  </a:ext>
                </a:extLst>
              </p:cNvPr>
              <p:cNvSpPr txBox="1"/>
              <p:nvPr/>
            </p:nvSpPr>
            <p:spPr>
              <a:xfrm>
                <a:off x="5452820" y="2473881"/>
                <a:ext cx="2190728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Verifier V(</a:t>
                </a:r>
                <a:r>
                  <a:rPr lang="en-US" sz="2000" i="1" u="sng" dirty="0" err="1">
                    <a:latin typeface="+mn-lt"/>
                  </a:rPr>
                  <a:t>vp</a:t>
                </a:r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u="sng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2F71EA4-84A4-CB4F-AF64-333D870FCB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2820" y="2473881"/>
                <a:ext cx="2190728" cy="513282"/>
              </a:xfrm>
              <a:prstGeom prst="rect">
                <a:avLst/>
              </a:prstGeom>
              <a:blipFill>
                <a:blip r:embed="rId5"/>
                <a:stretch>
                  <a:fillRect l="-4624" r="-578" b="-26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1CA4303-2551-4443-A359-86D06152FA34}"/>
                  </a:ext>
                </a:extLst>
              </p:cNvPr>
              <p:cNvSpPr txBox="1"/>
              <p:nvPr/>
            </p:nvSpPr>
            <p:spPr>
              <a:xfrm>
                <a:off x="5409752" y="3015115"/>
                <a:ext cx="3123356" cy="875304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  <a:latin typeface="+mn-lt"/>
                  </a:rPr>
                  <a:t>read only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+mn-lt"/>
                  </a:rPr>
                  <a:t>bits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+mn-lt"/>
                  </a:rPr>
                  <a:t>,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>
                    <a:solidFill>
                      <a:schemeClr val="tx1"/>
                    </a:solidFill>
                    <a:latin typeface="+mn-lt"/>
                  </a:rPr>
                  <a:t>output accept or reject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1CA4303-2551-4443-A359-86D06152FA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9752" y="3015115"/>
                <a:ext cx="3123356" cy="875304"/>
              </a:xfrm>
              <a:prstGeom prst="rect">
                <a:avLst/>
              </a:prstGeom>
              <a:blipFill>
                <a:blip r:embed="rId6"/>
                <a:stretch>
                  <a:fillRect l="-2823" t="-4286" r="-2016" b="-1428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8448D636-EC02-A14B-91B6-A10FAF5BFB12}"/>
              </a:ext>
            </a:extLst>
          </p:cNvPr>
          <p:cNvSpPr/>
          <p:nvPr/>
        </p:nvSpPr>
        <p:spPr>
          <a:xfrm>
            <a:off x="457199" y="2416953"/>
            <a:ext cx="8485322" cy="152639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5CFCE2A-2D78-3A44-98EB-1B33D2EAFE5B}"/>
                  </a:ext>
                </a:extLst>
              </p:cNvPr>
              <p:cNvSpPr txBox="1"/>
              <p:nvPr/>
            </p:nvSpPr>
            <p:spPr>
              <a:xfrm>
                <a:off x="1131717" y="2918542"/>
                <a:ext cx="1741372" cy="52321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>
                    <a:latin typeface="+mn-lt"/>
                  </a:rPr>
                  <a:t>long p</a:t>
                </a:r>
                <a:r>
                  <a:rPr lang="en-US" dirty="0">
                    <a:solidFill>
                      <a:schemeClr val="tx1"/>
                    </a:solidFill>
                    <a:latin typeface="+mn-lt"/>
                  </a:rPr>
                  <a:t>roof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5CFCE2A-2D78-3A44-98EB-1B33D2EAFE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717" y="2918542"/>
                <a:ext cx="1741372" cy="523218"/>
              </a:xfrm>
              <a:prstGeom prst="rect">
                <a:avLst/>
              </a:prstGeom>
              <a:blipFill>
                <a:blip r:embed="rId7"/>
                <a:stretch>
                  <a:fillRect l="-7971" r="-1449" b="-2093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E7821014-7950-574F-92AB-2822B4872E49}"/>
              </a:ext>
            </a:extLst>
          </p:cNvPr>
          <p:cNvGrpSpPr/>
          <p:nvPr/>
        </p:nvGrpSpPr>
        <p:grpSpPr>
          <a:xfrm>
            <a:off x="937575" y="3338599"/>
            <a:ext cx="2211984" cy="369346"/>
            <a:chOff x="2890746" y="4212095"/>
            <a:chExt cx="2211984" cy="36934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61435B2-3D7B-C04F-A7D5-FA642C12603D}"/>
                </a:ext>
              </a:extLst>
            </p:cNvPr>
            <p:cNvSpPr/>
            <p:nvPr/>
          </p:nvSpPr>
          <p:spPr>
            <a:xfrm>
              <a:off x="2890746" y="4212111"/>
              <a:ext cx="182880" cy="36933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A93853D-87BD-F846-9826-B99543A3394D}"/>
                </a:ext>
              </a:extLst>
            </p:cNvPr>
            <p:cNvSpPr/>
            <p:nvPr/>
          </p:nvSpPr>
          <p:spPr>
            <a:xfrm>
              <a:off x="3075804" y="4212107"/>
              <a:ext cx="182880" cy="36933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CF8BBC2-5486-7B41-9DBA-C7A78F304F59}"/>
                </a:ext>
              </a:extLst>
            </p:cNvPr>
            <p:cNvSpPr/>
            <p:nvPr/>
          </p:nvSpPr>
          <p:spPr>
            <a:xfrm>
              <a:off x="3258684" y="4212107"/>
              <a:ext cx="182880" cy="36933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89176FE-664F-BA4E-AC40-743BD91CAB6D}"/>
                </a:ext>
              </a:extLst>
            </p:cNvPr>
            <p:cNvSpPr/>
            <p:nvPr/>
          </p:nvSpPr>
          <p:spPr>
            <a:xfrm>
              <a:off x="3443742" y="4212103"/>
              <a:ext cx="182880" cy="36933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062F1E9-F294-FD49-AD74-2F9071FA753E}"/>
                </a:ext>
              </a:extLst>
            </p:cNvPr>
            <p:cNvSpPr/>
            <p:nvPr/>
          </p:nvSpPr>
          <p:spPr>
            <a:xfrm>
              <a:off x="3628800" y="4212107"/>
              <a:ext cx="182880" cy="36933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C41266E-4CFF-8E45-BD48-D99699D4AFD4}"/>
                </a:ext>
              </a:extLst>
            </p:cNvPr>
            <p:cNvSpPr/>
            <p:nvPr/>
          </p:nvSpPr>
          <p:spPr>
            <a:xfrm>
              <a:off x="3813858" y="4212103"/>
              <a:ext cx="182880" cy="36933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A080D8F-9906-3648-91FD-9F27605A2515}"/>
                </a:ext>
              </a:extLst>
            </p:cNvPr>
            <p:cNvSpPr/>
            <p:nvPr/>
          </p:nvSpPr>
          <p:spPr>
            <a:xfrm>
              <a:off x="3996738" y="4212103"/>
              <a:ext cx="182880" cy="36933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81AE92D-16E2-B14F-A4A2-8726B1C84B51}"/>
                </a:ext>
              </a:extLst>
            </p:cNvPr>
            <p:cNvSpPr/>
            <p:nvPr/>
          </p:nvSpPr>
          <p:spPr>
            <a:xfrm>
              <a:off x="4181796" y="4212099"/>
              <a:ext cx="182880" cy="36933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2F12065-E9CA-9749-835C-65A226C35A24}"/>
                </a:ext>
              </a:extLst>
            </p:cNvPr>
            <p:cNvSpPr/>
            <p:nvPr/>
          </p:nvSpPr>
          <p:spPr>
            <a:xfrm>
              <a:off x="4366854" y="4212103"/>
              <a:ext cx="182880" cy="36933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B8DD3FC-F459-2943-8FE1-197F54DA8A00}"/>
                </a:ext>
              </a:extLst>
            </p:cNvPr>
            <p:cNvSpPr/>
            <p:nvPr/>
          </p:nvSpPr>
          <p:spPr>
            <a:xfrm>
              <a:off x="4551912" y="4212099"/>
              <a:ext cx="182880" cy="36933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CA8F6C4-A253-AF4B-81D5-4F35E1C3B1E0}"/>
                </a:ext>
              </a:extLst>
            </p:cNvPr>
            <p:cNvSpPr/>
            <p:nvPr/>
          </p:nvSpPr>
          <p:spPr>
            <a:xfrm>
              <a:off x="4734792" y="4212099"/>
              <a:ext cx="182880" cy="36933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07D45A7-B988-C748-9132-B32FD0F4438C}"/>
                </a:ext>
              </a:extLst>
            </p:cNvPr>
            <p:cNvSpPr/>
            <p:nvPr/>
          </p:nvSpPr>
          <p:spPr>
            <a:xfrm>
              <a:off x="4919850" y="4212095"/>
              <a:ext cx="182880" cy="36933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7F1C914-A29F-714B-97F3-6B3B2E22078D}"/>
                  </a:ext>
                </a:extLst>
              </p:cNvPr>
              <p:cNvSpPr txBox="1"/>
              <p:nvPr/>
            </p:nvSpPr>
            <p:spPr>
              <a:xfrm>
                <a:off x="1171112" y="4609147"/>
                <a:ext cx="6227089" cy="46166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size of proof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+mn-lt"/>
                  </a:rPr>
                  <a:t>is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(|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r>
                  <a:rPr lang="en-US" dirty="0">
                    <a:latin typeface="+mn-lt"/>
                  </a:rPr>
                  <a:t>.           (not succinct)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7F1C914-A29F-714B-97F3-6B3B2E2207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112" y="4609147"/>
                <a:ext cx="6227089" cy="461665"/>
              </a:xfrm>
              <a:prstGeom prst="rect">
                <a:avLst/>
              </a:prstGeom>
              <a:blipFill>
                <a:blip r:embed="rId8"/>
                <a:stretch>
                  <a:fillRect l="-1420" t="-5263" r="-406" b="-28947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84D72F7-9161-F540-8987-CD9EF084BE94}"/>
                  </a:ext>
                </a:extLst>
              </p:cNvPr>
              <p:cNvSpPr txBox="1"/>
              <p:nvPr/>
            </p:nvSpPr>
            <p:spPr>
              <a:xfrm>
                <a:off x="172739" y="4050609"/>
                <a:ext cx="87928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V always accepts valid proof.     If no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>
                    <a:latin typeface="+mn-lt"/>
                  </a:rPr>
                  <a:t>, then V rejects with high prob.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84D72F7-9161-F540-8987-CD9EF084BE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39" y="4050609"/>
                <a:ext cx="8792856" cy="461665"/>
              </a:xfrm>
              <a:prstGeom prst="rect">
                <a:avLst/>
              </a:prstGeom>
              <a:blipFill>
                <a:blip r:embed="rId9"/>
                <a:stretch>
                  <a:fillRect l="-1009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BC887AF0-1D28-2A4B-8303-B67C4CC6DBD1}"/>
              </a:ext>
            </a:extLst>
          </p:cNvPr>
          <p:cNvGrpSpPr/>
          <p:nvPr/>
        </p:nvGrpSpPr>
        <p:grpSpPr>
          <a:xfrm>
            <a:off x="2902167" y="3700199"/>
            <a:ext cx="2211984" cy="369346"/>
            <a:chOff x="2890746" y="4212095"/>
            <a:chExt cx="2211984" cy="369346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298B101-B837-3D48-BB7D-E26024DEB4F2}"/>
                </a:ext>
              </a:extLst>
            </p:cNvPr>
            <p:cNvSpPr/>
            <p:nvPr/>
          </p:nvSpPr>
          <p:spPr>
            <a:xfrm>
              <a:off x="2890746" y="4212111"/>
              <a:ext cx="182880" cy="36933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7132078-356A-F748-A47C-A6878777BFCF}"/>
                </a:ext>
              </a:extLst>
            </p:cNvPr>
            <p:cNvSpPr/>
            <p:nvPr/>
          </p:nvSpPr>
          <p:spPr>
            <a:xfrm>
              <a:off x="3075804" y="4212107"/>
              <a:ext cx="182880" cy="36933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A3F3AE9-6035-7844-9920-8BB2BFEECAD5}"/>
                </a:ext>
              </a:extLst>
            </p:cNvPr>
            <p:cNvSpPr/>
            <p:nvPr/>
          </p:nvSpPr>
          <p:spPr>
            <a:xfrm>
              <a:off x="3258684" y="4212107"/>
              <a:ext cx="182880" cy="36933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FCE35E5-1374-EA4B-9B4A-1A12245F3DC0}"/>
                </a:ext>
              </a:extLst>
            </p:cNvPr>
            <p:cNvSpPr/>
            <p:nvPr/>
          </p:nvSpPr>
          <p:spPr>
            <a:xfrm>
              <a:off x="3443742" y="4212103"/>
              <a:ext cx="182880" cy="36933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ADCF073-DD8E-BE41-B6AD-2BC88E1CCACD}"/>
                </a:ext>
              </a:extLst>
            </p:cNvPr>
            <p:cNvSpPr/>
            <p:nvPr/>
          </p:nvSpPr>
          <p:spPr>
            <a:xfrm>
              <a:off x="3628800" y="4212107"/>
              <a:ext cx="182880" cy="36933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54EC429-F922-A94F-ACC0-0E06211B1F3E}"/>
                </a:ext>
              </a:extLst>
            </p:cNvPr>
            <p:cNvSpPr/>
            <p:nvPr/>
          </p:nvSpPr>
          <p:spPr>
            <a:xfrm>
              <a:off x="3813858" y="4212103"/>
              <a:ext cx="182880" cy="36933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0BF01B6-6FB5-B849-9E84-46D47B395C77}"/>
                </a:ext>
              </a:extLst>
            </p:cNvPr>
            <p:cNvSpPr/>
            <p:nvPr/>
          </p:nvSpPr>
          <p:spPr>
            <a:xfrm>
              <a:off x="3996738" y="4212103"/>
              <a:ext cx="182880" cy="36933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A5133C6-EBBB-7E4C-A74D-77D7FBA06FD2}"/>
                </a:ext>
              </a:extLst>
            </p:cNvPr>
            <p:cNvSpPr/>
            <p:nvPr/>
          </p:nvSpPr>
          <p:spPr>
            <a:xfrm>
              <a:off x="4181796" y="4212099"/>
              <a:ext cx="182880" cy="36933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29141E1-0807-1F4C-97B6-2252A285B582}"/>
                </a:ext>
              </a:extLst>
            </p:cNvPr>
            <p:cNvSpPr/>
            <p:nvPr/>
          </p:nvSpPr>
          <p:spPr>
            <a:xfrm>
              <a:off x="4366854" y="4212103"/>
              <a:ext cx="182880" cy="36933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D200B76-0894-7641-BD8C-7F12B05D174B}"/>
                </a:ext>
              </a:extLst>
            </p:cNvPr>
            <p:cNvSpPr/>
            <p:nvPr/>
          </p:nvSpPr>
          <p:spPr>
            <a:xfrm>
              <a:off x="4551912" y="4212099"/>
              <a:ext cx="182880" cy="36933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5C5773A-3E28-BD4A-B747-C2938D4DF095}"/>
                </a:ext>
              </a:extLst>
            </p:cNvPr>
            <p:cNvSpPr/>
            <p:nvPr/>
          </p:nvSpPr>
          <p:spPr>
            <a:xfrm>
              <a:off x="4734792" y="4212099"/>
              <a:ext cx="182880" cy="36933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3EC0A97-1831-304A-A32C-47B217EEB935}"/>
                </a:ext>
              </a:extLst>
            </p:cNvPr>
            <p:cNvSpPr/>
            <p:nvPr/>
          </p:nvSpPr>
          <p:spPr>
            <a:xfrm>
              <a:off x="4919850" y="4212095"/>
              <a:ext cx="182880" cy="36933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887E721-B442-6141-A9D0-E714852938AF}"/>
              </a:ext>
            </a:extLst>
          </p:cNvPr>
          <p:cNvGrpSpPr/>
          <p:nvPr/>
        </p:nvGrpSpPr>
        <p:grpSpPr>
          <a:xfrm>
            <a:off x="3178665" y="3181658"/>
            <a:ext cx="2257828" cy="518553"/>
            <a:chOff x="3178665" y="3181658"/>
            <a:chExt cx="2257828" cy="518553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2BCD2C0C-413B-4D47-BD67-4E1112A89BB1}"/>
                </a:ext>
              </a:extLst>
            </p:cNvPr>
            <p:cNvCxnSpPr>
              <a:cxnSpLocks/>
              <a:endCxn id="42" idx="0"/>
            </p:cNvCxnSpPr>
            <p:nvPr/>
          </p:nvCxnSpPr>
          <p:spPr>
            <a:xfrm flipH="1">
              <a:off x="4469715" y="3181666"/>
              <a:ext cx="966778" cy="51854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79B32678-228F-8D4A-89CA-04E2092E15AD}"/>
                </a:ext>
              </a:extLst>
            </p:cNvPr>
            <p:cNvCxnSpPr>
              <a:cxnSpLocks/>
              <a:endCxn id="40" idx="0"/>
            </p:cNvCxnSpPr>
            <p:nvPr/>
          </p:nvCxnSpPr>
          <p:spPr>
            <a:xfrm flipH="1">
              <a:off x="4099599" y="3197991"/>
              <a:ext cx="1307379" cy="50221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29152F1C-5A16-BC4E-B10A-48363D503476}"/>
                </a:ext>
              </a:extLst>
            </p:cNvPr>
            <p:cNvCxnSpPr>
              <a:cxnSpLocks/>
              <a:endCxn id="32" idx="0"/>
            </p:cNvCxnSpPr>
            <p:nvPr/>
          </p:nvCxnSpPr>
          <p:spPr>
            <a:xfrm flipH="1">
              <a:off x="3178665" y="3181658"/>
              <a:ext cx="2257828" cy="51855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3173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071 L 0.21493 0.07068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7" y="3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  <p:bldP spid="35" grpId="0" animBg="1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00D82-E715-7D41-A954-45235E6E3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Converting a PCP proof to a SNARK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7D5B8A5-9B14-814B-A5B1-48E4C525B996}"/>
                  </a:ext>
                </a:extLst>
              </p:cNvPr>
              <p:cNvSpPr txBox="1"/>
              <p:nvPr/>
            </p:nvSpPr>
            <p:spPr>
              <a:xfrm>
                <a:off x="666428" y="1134176"/>
                <a:ext cx="2491708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Prover P(</a:t>
                </a:r>
                <a:r>
                  <a:rPr lang="en-US" sz="2000" i="1" u="sng" dirty="0">
                    <a:latin typeface="+mn-lt"/>
                  </a:rPr>
                  <a:t>pp</a:t>
                </a:r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u="sng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u="sng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1" i="1" u="sng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7D5B8A5-9B14-814B-A5B1-48E4C525B9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428" y="1134176"/>
                <a:ext cx="2491708" cy="513282"/>
              </a:xfrm>
              <a:prstGeom prst="rect">
                <a:avLst/>
              </a:prstGeom>
              <a:blipFill>
                <a:blip r:embed="rId2"/>
                <a:stretch>
                  <a:fillRect l="-3553" r="-508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17767D2-B660-CF49-BEE3-436A80CD8987}"/>
                  </a:ext>
                </a:extLst>
              </p:cNvPr>
              <p:cNvSpPr txBox="1"/>
              <p:nvPr/>
            </p:nvSpPr>
            <p:spPr>
              <a:xfrm>
                <a:off x="5452821" y="1134176"/>
                <a:ext cx="2190728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Verifier V(</a:t>
                </a:r>
                <a:r>
                  <a:rPr lang="en-US" sz="2000" i="1" u="sng" dirty="0" err="1">
                    <a:latin typeface="+mn-lt"/>
                  </a:rPr>
                  <a:t>vp</a:t>
                </a:r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u="sng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17767D2-B660-CF49-BEE3-436A80CD89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2821" y="1134176"/>
                <a:ext cx="2190728" cy="513282"/>
              </a:xfrm>
              <a:prstGeom prst="rect">
                <a:avLst/>
              </a:prstGeom>
              <a:blipFill>
                <a:blip r:embed="rId3"/>
                <a:stretch>
                  <a:fillRect l="-4624" r="-578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DE4D1163-235F-D44E-AD7D-5139A3DB986D}"/>
              </a:ext>
            </a:extLst>
          </p:cNvPr>
          <p:cNvGrpSpPr/>
          <p:nvPr/>
        </p:nvGrpSpPr>
        <p:grpSpPr>
          <a:xfrm>
            <a:off x="1169172" y="2539855"/>
            <a:ext cx="2211984" cy="182896"/>
            <a:chOff x="2890746" y="4305320"/>
            <a:chExt cx="2211984" cy="18289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5010DD4-4B15-834C-8D4B-D147BFCC184E}"/>
                </a:ext>
              </a:extLst>
            </p:cNvPr>
            <p:cNvSpPr/>
            <p:nvPr/>
          </p:nvSpPr>
          <p:spPr>
            <a:xfrm>
              <a:off x="2890746" y="4305336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CF02F06-A2B6-4143-978E-AF04275CFA00}"/>
                </a:ext>
              </a:extLst>
            </p:cNvPr>
            <p:cNvSpPr/>
            <p:nvPr/>
          </p:nvSpPr>
          <p:spPr>
            <a:xfrm>
              <a:off x="3075804" y="4305332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D210C75-1C78-274B-A62F-7339722AF029}"/>
                </a:ext>
              </a:extLst>
            </p:cNvPr>
            <p:cNvSpPr/>
            <p:nvPr/>
          </p:nvSpPr>
          <p:spPr>
            <a:xfrm>
              <a:off x="3258684" y="4305332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D8FD788-528D-8B44-998B-0B0EF7E76EAD}"/>
                </a:ext>
              </a:extLst>
            </p:cNvPr>
            <p:cNvSpPr/>
            <p:nvPr/>
          </p:nvSpPr>
          <p:spPr>
            <a:xfrm>
              <a:off x="3443742" y="4305328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07B04D4-0203-5143-9A1B-21640A480FC8}"/>
                </a:ext>
              </a:extLst>
            </p:cNvPr>
            <p:cNvSpPr/>
            <p:nvPr/>
          </p:nvSpPr>
          <p:spPr>
            <a:xfrm>
              <a:off x="3628800" y="4305332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37CFBD5-28D1-4447-80C3-342D61150EFD}"/>
                </a:ext>
              </a:extLst>
            </p:cNvPr>
            <p:cNvSpPr/>
            <p:nvPr/>
          </p:nvSpPr>
          <p:spPr>
            <a:xfrm>
              <a:off x="3813858" y="4305328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DD27177-AA83-0C42-A93C-6F0E5B1E0DD3}"/>
                </a:ext>
              </a:extLst>
            </p:cNvPr>
            <p:cNvSpPr/>
            <p:nvPr/>
          </p:nvSpPr>
          <p:spPr>
            <a:xfrm>
              <a:off x="3996738" y="4305328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DAAF283-591E-E541-8D01-6E88B842EEE7}"/>
                </a:ext>
              </a:extLst>
            </p:cNvPr>
            <p:cNvSpPr/>
            <p:nvPr/>
          </p:nvSpPr>
          <p:spPr>
            <a:xfrm>
              <a:off x="4181796" y="4305324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1F7A003-362B-974E-80A8-4399E8D195B9}"/>
                </a:ext>
              </a:extLst>
            </p:cNvPr>
            <p:cNvSpPr/>
            <p:nvPr/>
          </p:nvSpPr>
          <p:spPr>
            <a:xfrm>
              <a:off x="4366854" y="4305328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E8FDA80-E0FD-9445-BC21-83000FB0134C}"/>
                </a:ext>
              </a:extLst>
            </p:cNvPr>
            <p:cNvSpPr/>
            <p:nvPr/>
          </p:nvSpPr>
          <p:spPr>
            <a:xfrm>
              <a:off x="4551912" y="4305324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A658B48-4C9E-BA47-A33B-DE55FF8ED9BA}"/>
                </a:ext>
              </a:extLst>
            </p:cNvPr>
            <p:cNvSpPr/>
            <p:nvPr/>
          </p:nvSpPr>
          <p:spPr>
            <a:xfrm>
              <a:off x="4734792" y="4305324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32F5BE5-AE9E-D645-8FE9-D71FF6C797AF}"/>
                </a:ext>
              </a:extLst>
            </p:cNvPr>
            <p:cNvSpPr/>
            <p:nvPr/>
          </p:nvSpPr>
          <p:spPr>
            <a:xfrm>
              <a:off x="4919850" y="4305320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  <p:sp>
        <p:nvSpPr>
          <p:cNvPr id="25" name="Triangle 24">
            <a:extLst>
              <a:ext uri="{FF2B5EF4-FFF2-40B4-BE49-F238E27FC236}">
                <a16:creationId xmlns:a16="http://schemas.microsoft.com/office/drawing/2014/main" id="{F48474E9-168D-ED43-972B-0FAA9C52F010}"/>
              </a:ext>
            </a:extLst>
          </p:cNvPr>
          <p:cNvSpPr/>
          <p:nvPr/>
        </p:nvSpPr>
        <p:spPr>
          <a:xfrm>
            <a:off x="1158798" y="1855355"/>
            <a:ext cx="2261910" cy="623097"/>
          </a:xfrm>
          <a:prstGeom prst="triangle">
            <a:avLst>
              <a:gd name="adj" fmla="val 5401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Merkle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8A531CE-A670-3E4C-AB8E-E71023FCDDE5}"/>
                  </a:ext>
                </a:extLst>
              </p:cNvPr>
              <p:cNvSpPr txBox="1"/>
              <p:nvPr/>
            </p:nvSpPr>
            <p:spPr>
              <a:xfrm>
                <a:off x="724052" y="2373176"/>
                <a:ext cx="4429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8A531CE-A670-3E4C-AB8E-E71023FCD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052" y="2373176"/>
                <a:ext cx="442942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5C1FF53-64AC-B546-9DF0-6193B6EB6299}"/>
                  </a:ext>
                </a:extLst>
              </p:cNvPr>
              <p:cNvSpPr txBox="1"/>
              <p:nvPr/>
            </p:nvSpPr>
            <p:spPr>
              <a:xfrm>
                <a:off x="2544569" y="1676220"/>
                <a:ext cx="4303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5C1FF53-64AC-B546-9DF0-6193B6EB62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569" y="1676220"/>
                <a:ext cx="430374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3FE63352-DA9A-6C4B-920A-8CE4D69055B6}"/>
              </a:ext>
            </a:extLst>
          </p:cNvPr>
          <p:cNvGrpSpPr/>
          <p:nvPr/>
        </p:nvGrpSpPr>
        <p:grpSpPr>
          <a:xfrm>
            <a:off x="798275" y="2930844"/>
            <a:ext cx="5900237" cy="461665"/>
            <a:chOff x="798275" y="3079702"/>
            <a:chExt cx="5900237" cy="461665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CE1CBD3E-0572-964C-A96A-F20F87AD0BCC}"/>
                </a:ext>
              </a:extLst>
            </p:cNvPr>
            <p:cNvCxnSpPr/>
            <p:nvPr/>
          </p:nvCxnSpPr>
          <p:spPr>
            <a:xfrm flipH="1">
              <a:off x="798275" y="3455581"/>
              <a:ext cx="590023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58E1020B-1464-CB4A-8E40-91B524735AB0}"/>
                    </a:ext>
                  </a:extLst>
                </p:cNvPr>
                <p:cNvSpPr txBox="1"/>
                <p:nvPr/>
              </p:nvSpPr>
              <p:spPr>
                <a:xfrm>
                  <a:off x="1800950" y="3079702"/>
                  <a:ext cx="425789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+mn-lt"/>
                    </a:rPr>
                    <a:t>open </a:t>
                  </a:r>
                  <a14:m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dirty="0">
                      <a:latin typeface="+mn-lt"/>
                    </a:rPr>
                    <a:t>positions of 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𝜋</m:t>
                      </m:r>
                    </m:oMath>
                  </a14:m>
                  <a:r>
                    <a:rPr lang="en-US" dirty="0">
                      <a:latin typeface="+mn-lt"/>
                    </a:rPr>
                    <a:t>    </a:t>
                  </a:r>
                  <a:r>
                    <a:rPr lang="en-US" sz="1800" dirty="0">
                      <a:latin typeface="+mn-lt"/>
                    </a:rPr>
                    <a:t>(</a:t>
                  </a:r>
                  <a14:m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i="1" dirty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1800" dirty="0">
                      <a:latin typeface="+mn-lt"/>
                    </a:rPr>
                    <a:t>)</a:t>
                  </a:r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58E1020B-1464-CB4A-8E40-91B524735A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0950" y="3079702"/>
                  <a:ext cx="4257897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2077" t="-5263" b="-26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A9FF403-82F9-6F49-8E79-C50E78B61AAD}"/>
              </a:ext>
            </a:extLst>
          </p:cNvPr>
          <p:cNvGrpSpPr/>
          <p:nvPr/>
        </p:nvGrpSpPr>
        <p:grpSpPr>
          <a:xfrm>
            <a:off x="798274" y="3537793"/>
            <a:ext cx="5900237" cy="461665"/>
            <a:chOff x="798274" y="3686651"/>
            <a:chExt cx="5900237" cy="461665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39747E81-53AF-E04E-9186-2E306071C073}"/>
                </a:ext>
              </a:extLst>
            </p:cNvPr>
            <p:cNvCxnSpPr>
              <a:cxnSpLocks/>
            </p:cNvCxnSpPr>
            <p:nvPr/>
          </p:nvCxnSpPr>
          <p:spPr>
            <a:xfrm>
              <a:off x="798274" y="3693042"/>
              <a:ext cx="590023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83B7A02B-A285-7648-88D5-2F50C3970437}"/>
                    </a:ext>
                  </a:extLst>
                </p:cNvPr>
                <p:cNvSpPr txBox="1"/>
                <p:nvPr/>
              </p:nvSpPr>
              <p:spPr>
                <a:xfrm>
                  <a:off x="1737154" y="3686651"/>
                  <a:ext cx="375038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dirty="0">
                      <a:latin typeface="+mn-lt"/>
                    </a:rPr>
                    <a:t>opening and Merkle proofs</a:t>
                  </a: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83B7A02B-A285-7648-88D5-2F50C39704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7154" y="3686651"/>
                  <a:ext cx="3750386" cy="461665"/>
                </a:xfrm>
                <a:prstGeom prst="rect">
                  <a:avLst/>
                </a:prstGeom>
                <a:blipFill>
                  <a:blip r:embed="rId8"/>
                  <a:stretch>
                    <a:fillRect t="-10811" r="-2020" b="-270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4AF9B715-6BBF-2442-8A9A-09B4A4337A49}"/>
              </a:ext>
            </a:extLst>
          </p:cNvPr>
          <p:cNvSpPr txBox="1"/>
          <p:nvPr/>
        </p:nvSpPr>
        <p:spPr>
          <a:xfrm>
            <a:off x="5826641" y="3848916"/>
            <a:ext cx="3230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 accept or reject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63505E5-2465-0A4A-A5BD-E7DE62B16717}"/>
                  </a:ext>
                </a:extLst>
              </p:cNvPr>
              <p:cNvSpPr txBox="1"/>
              <p:nvPr/>
            </p:nvSpPr>
            <p:spPr>
              <a:xfrm>
                <a:off x="198710" y="4556916"/>
                <a:ext cx="6077760" cy="461665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Verifier sees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1" dirty="0" err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000" b="0" i="1" dirty="0" err="1" smtClean="0">
                        <a:latin typeface="Cambria Math" panose="02040503050406030204" pitchFamily="18" charset="0"/>
                      </a:rPr>
                      <m:t>⁡|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|) </m:t>
                    </m:r>
                  </m:oMath>
                </a14:m>
                <a:r>
                  <a:rPr lang="en-US" dirty="0">
                    <a:latin typeface="+mn-lt"/>
                  </a:rPr>
                  <a:t>data  ⇒  succinct proof.                                      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63505E5-2465-0A4A-A5BD-E7DE62B167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10" y="4556916"/>
                <a:ext cx="6077760" cy="461665"/>
              </a:xfrm>
              <a:prstGeom prst="rect">
                <a:avLst/>
              </a:prstGeom>
              <a:blipFill>
                <a:blip r:embed="rId9"/>
                <a:stretch>
                  <a:fillRect l="-1458" t="-10526" r="-5625" b="-26316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338F8BBE-AA74-034F-B03C-12C57C73A4B0}"/>
              </a:ext>
            </a:extLst>
          </p:cNvPr>
          <p:cNvGrpSpPr/>
          <p:nvPr/>
        </p:nvGrpSpPr>
        <p:grpSpPr>
          <a:xfrm>
            <a:off x="798275" y="2478452"/>
            <a:ext cx="6955908" cy="552953"/>
            <a:chOff x="798275" y="2478452"/>
            <a:chExt cx="6955908" cy="552953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D186275A-8280-664A-BBDA-17EDCE2A57CC}"/>
                </a:ext>
              </a:extLst>
            </p:cNvPr>
            <p:cNvCxnSpPr>
              <a:cxnSpLocks/>
            </p:cNvCxnSpPr>
            <p:nvPr/>
          </p:nvCxnSpPr>
          <p:spPr>
            <a:xfrm>
              <a:off x="798275" y="2863603"/>
              <a:ext cx="5900237" cy="0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3159B24-1B17-BD40-B3A0-9D0BEA39EB84}"/>
                    </a:ext>
                  </a:extLst>
                </p:cNvPr>
                <p:cNvSpPr txBox="1"/>
                <p:nvPr/>
              </p:nvSpPr>
              <p:spPr>
                <a:xfrm>
                  <a:off x="4306186" y="2478452"/>
                  <a:ext cx="19702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dirty="0">
                      <a:latin typeface="+mn-lt"/>
                    </a:rPr>
                    <a:t>Merkle root 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a14:m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3159B24-1B17-BD40-B3A0-9D0BEA39EB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6186" y="2478452"/>
                  <a:ext cx="1970283" cy="461665"/>
                </a:xfrm>
                <a:prstGeom prst="rect">
                  <a:avLst/>
                </a:prstGeom>
                <a:blipFill>
                  <a:blip r:embed="rId10"/>
                  <a:stretch>
                    <a:fillRect l="-4459" t="-8108" b="-297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35C9BD6-7F2C-B040-9A5E-FC93D90794A4}"/>
                </a:ext>
              </a:extLst>
            </p:cNvPr>
            <p:cNvSpPr txBox="1"/>
            <p:nvPr/>
          </p:nvSpPr>
          <p:spPr>
            <a:xfrm>
              <a:off x="6888240" y="2631295"/>
              <a:ext cx="8659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1 hash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4BE1DCF-4A95-3645-A752-043454997240}"/>
                  </a:ext>
                </a:extLst>
              </p:cNvPr>
              <p:cNvSpPr txBox="1"/>
              <p:nvPr/>
            </p:nvSpPr>
            <p:spPr>
              <a:xfrm>
                <a:off x="6811371" y="3310150"/>
                <a:ext cx="22760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|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r>
                  <a:rPr lang="en-US" sz="2000" dirty="0">
                    <a:latin typeface="+mn-lt"/>
                  </a:rPr>
                  <a:t> hashes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4BE1DCF-4A95-3645-A752-0434549972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1371" y="3310150"/>
                <a:ext cx="2276008" cy="400110"/>
              </a:xfrm>
              <a:prstGeom prst="rect">
                <a:avLst/>
              </a:prstGeom>
              <a:blipFill>
                <a:blip r:embed="rId11"/>
                <a:stretch>
                  <a:fillRect t="-6061" r="-2222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DCDD9F8-3E77-014B-94AC-EB372F6F3129}"/>
              </a:ext>
            </a:extLst>
          </p:cNvPr>
          <p:cNvSpPr txBox="1"/>
          <p:nvPr/>
        </p:nvSpPr>
        <p:spPr>
          <a:xfrm>
            <a:off x="6392450" y="4555271"/>
            <a:ext cx="2750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Problem: </a:t>
            </a:r>
            <a:r>
              <a:rPr lang="en-US" b="1" dirty="0">
                <a:latin typeface="+mn-lt"/>
              </a:rPr>
              <a:t>interactive</a:t>
            </a:r>
          </a:p>
        </p:txBody>
      </p:sp>
    </p:spTree>
    <p:extLst>
      <p:ext uri="{BB962C8B-B14F-4D97-AF65-F5344CB8AC3E}">
        <p14:creationId xmlns:p14="http://schemas.microsoft.com/office/powerpoint/2010/main" val="259166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 animBg="1"/>
      <p:bldP spid="40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00D82-E715-7D41-A954-45235E6E3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Making the proof non-interactive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DDB1F-E866-3F41-8C56-B2F616381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019395"/>
            <a:ext cx="8580475" cy="1371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The </a:t>
            </a:r>
            <a:r>
              <a:rPr lang="en-US" b="1" u="sng" dirty="0"/>
              <a:t>Fiat-Shamir transform</a:t>
            </a:r>
            <a:r>
              <a:rPr lang="en-US" b="1" dirty="0"/>
              <a:t>:</a:t>
            </a:r>
          </a:p>
          <a:p>
            <a:r>
              <a:rPr lang="en-US" dirty="0"/>
              <a:t>public-coin interactive protocol  ⇒  non-interactive protocol</a:t>
            </a:r>
          </a:p>
          <a:p>
            <a:pPr marL="0" indent="0">
              <a:buNone/>
            </a:pPr>
            <a:r>
              <a:rPr lang="en-US" dirty="0"/>
              <a:t>	public coin:  all verifier randomness is public (no secrets)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50D262F-C795-F447-BD19-E17DB91B436C}"/>
              </a:ext>
            </a:extLst>
          </p:cNvPr>
          <p:cNvCxnSpPr/>
          <p:nvPr/>
        </p:nvCxnSpPr>
        <p:spPr>
          <a:xfrm>
            <a:off x="2955851" y="3572540"/>
            <a:ext cx="32004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6E779C0-AE20-9B45-B97A-928C61C24286}"/>
              </a:ext>
            </a:extLst>
          </p:cNvPr>
          <p:cNvSpPr txBox="1"/>
          <p:nvPr/>
        </p:nvSpPr>
        <p:spPr>
          <a:xfrm>
            <a:off x="4029739" y="3133014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msg1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DC328AF-FB13-9340-BE80-B3B9D9B20610}"/>
              </a:ext>
            </a:extLst>
          </p:cNvPr>
          <p:cNvCxnSpPr>
            <a:cxnSpLocks/>
          </p:cNvCxnSpPr>
          <p:nvPr/>
        </p:nvCxnSpPr>
        <p:spPr>
          <a:xfrm flipH="1">
            <a:off x="2955851" y="4053209"/>
            <a:ext cx="32004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03A040DC-535C-5145-8002-17B508396A64}"/>
              </a:ext>
            </a:extLst>
          </p:cNvPr>
          <p:cNvSpPr txBox="1"/>
          <p:nvPr/>
        </p:nvSpPr>
        <p:spPr>
          <a:xfrm>
            <a:off x="4327778" y="3642965"/>
            <a:ext cx="292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1B5044D-E180-1449-A8B9-4D3783B6B91D}"/>
              </a:ext>
            </a:extLst>
          </p:cNvPr>
          <p:cNvCxnSpPr/>
          <p:nvPr/>
        </p:nvCxnSpPr>
        <p:spPr>
          <a:xfrm>
            <a:off x="2971800" y="4511099"/>
            <a:ext cx="32004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5D887516-0057-5E48-A110-C82F6B52C52B}"/>
              </a:ext>
            </a:extLst>
          </p:cNvPr>
          <p:cNvSpPr txBox="1"/>
          <p:nvPr/>
        </p:nvSpPr>
        <p:spPr>
          <a:xfrm>
            <a:off x="4041689" y="4150779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msg2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270C5E-4D0B-024E-A069-8D8DA15989CA}"/>
              </a:ext>
            </a:extLst>
          </p:cNvPr>
          <p:cNvSpPr txBox="1"/>
          <p:nvPr/>
        </p:nvSpPr>
        <p:spPr>
          <a:xfrm>
            <a:off x="6358270" y="4442613"/>
            <a:ext cx="2133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accept or reject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354DCEC-41BE-134E-8358-F44D3DA569FB}"/>
              </a:ext>
            </a:extLst>
          </p:cNvPr>
          <p:cNvSpPr/>
          <p:nvPr/>
        </p:nvSpPr>
        <p:spPr>
          <a:xfrm>
            <a:off x="329609" y="2614283"/>
            <a:ext cx="8580475" cy="228999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D6C9C3-5B23-E446-BE3D-68DBD15AD49E}"/>
              </a:ext>
            </a:extLst>
          </p:cNvPr>
          <p:cNvSpPr txBox="1"/>
          <p:nvPr/>
        </p:nvSpPr>
        <p:spPr>
          <a:xfrm>
            <a:off x="6013271" y="3624657"/>
            <a:ext cx="2823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choose random bits 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DB07F70-DCAE-82D1-2A5F-44AC710CB649}"/>
                  </a:ext>
                </a:extLst>
              </p:cNvPr>
              <p:cNvSpPr txBox="1"/>
              <p:nvPr/>
            </p:nvSpPr>
            <p:spPr>
              <a:xfrm>
                <a:off x="666428" y="2736839"/>
                <a:ext cx="27775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u="sng" dirty="0">
                    <a:solidFill>
                      <a:schemeClr val="tx1"/>
                    </a:solidFill>
                    <a:latin typeface="+mn-lt"/>
                  </a:rPr>
                  <a:t>Prover P(</a:t>
                </a:r>
                <a:r>
                  <a:rPr lang="en-US" i="1" u="sng" dirty="0">
                    <a:latin typeface="+mn-lt"/>
                  </a:rPr>
                  <a:t>pp</a:t>
                </a:r>
                <a:r>
                  <a:rPr lang="en-US" sz="2800" u="sng" dirty="0">
                    <a:solidFill>
                      <a:schemeClr val="tx1"/>
                    </a:solidFill>
                    <a:latin typeface="+mn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u="sng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u="sng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1" i="1" u="sng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2800" u="sng" dirty="0">
                    <a:solidFill>
                      <a:schemeClr val="tx1"/>
                    </a:solidFill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DB07F70-DCAE-82D1-2A5F-44AC710CB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428" y="2736839"/>
                <a:ext cx="2777555" cy="523220"/>
              </a:xfrm>
              <a:prstGeom prst="rect">
                <a:avLst/>
              </a:prstGeom>
              <a:blipFill>
                <a:blip r:embed="rId2"/>
                <a:stretch>
                  <a:fillRect l="-4545" t="-11905" r="-1364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50FEAA4-D051-F516-E829-3C0CE821CCDD}"/>
                  </a:ext>
                </a:extLst>
              </p:cNvPr>
              <p:cNvSpPr txBox="1"/>
              <p:nvPr/>
            </p:nvSpPr>
            <p:spPr>
              <a:xfrm>
                <a:off x="6259067" y="2736839"/>
                <a:ext cx="24270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u="sng" dirty="0">
                    <a:solidFill>
                      <a:schemeClr val="tx1"/>
                    </a:solidFill>
                    <a:latin typeface="+mn-lt"/>
                  </a:rPr>
                  <a:t>Verifier V(</a:t>
                </a:r>
                <a:r>
                  <a:rPr lang="en-US" i="1" u="sng" dirty="0" err="1">
                    <a:latin typeface="+mn-lt"/>
                  </a:rPr>
                  <a:t>vp</a:t>
                </a:r>
                <a:r>
                  <a:rPr lang="en-US" sz="2800" u="sng" dirty="0">
                    <a:solidFill>
                      <a:schemeClr val="tx1"/>
                    </a:solidFill>
                    <a:latin typeface="+mn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u="sng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800" u="sng" dirty="0">
                    <a:solidFill>
                      <a:schemeClr val="tx1"/>
                    </a:solidFill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50FEAA4-D051-F516-E829-3C0CE821CC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9067" y="2736839"/>
                <a:ext cx="2427011" cy="523220"/>
              </a:xfrm>
              <a:prstGeom prst="rect">
                <a:avLst/>
              </a:prstGeom>
              <a:blipFill>
                <a:blip r:embed="rId3"/>
                <a:stretch>
                  <a:fillRect l="-5208" t="-11905" r="-4687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828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3" grpId="0"/>
      <p:bldP spid="45" grpId="0"/>
      <p:bldP spid="10" grpId="0"/>
      <p:bldP spid="24" grpId="0" animBg="1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94719</TotalTime>
  <Words>4911</Words>
  <Application>Microsoft Macintosh PowerPoint</Application>
  <PresentationFormat>On-screen Show (16:9)</PresentationFormat>
  <Paragraphs>508</Paragraphs>
  <Slides>50</Slides>
  <Notes>6</Notes>
  <HiddenSlides>5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Arial</vt:lpstr>
      <vt:lpstr>Calibri</vt:lpstr>
      <vt:lpstr>Cambria Math</vt:lpstr>
      <vt:lpstr>Wingdings</vt:lpstr>
      <vt:lpstr>Office Theme</vt:lpstr>
      <vt:lpstr>Building a SNARK</vt:lpstr>
      <vt:lpstr>Recap:  zk-SNARK applications</vt:lpstr>
      <vt:lpstr>(preprocessing)  NARK:  Non-interactive ARgument of Knowledge</vt:lpstr>
      <vt:lpstr>NARK:  requirements  (informal)</vt:lpstr>
      <vt:lpstr>SNARK: a Succinct ARgument of Knowledge</vt:lpstr>
      <vt:lpstr>A simple PCP-based SNARK</vt:lpstr>
      <vt:lpstr>A simple construction: PCP-based SNARK</vt:lpstr>
      <vt:lpstr>Converting a PCP proof to a SNARK</vt:lpstr>
      <vt:lpstr>Making the proof non-interactive</vt:lpstr>
      <vt:lpstr>Making the proof non-interactive</vt:lpstr>
      <vt:lpstr>Why is this an argument of knowledge?   (can skip)</vt:lpstr>
      <vt:lpstr>Are we done?</vt:lpstr>
      <vt:lpstr>Building an efficient SNARK</vt:lpstr>
      <vt:lpstr>General paradigm:  two steps</vt:lpstr>
      <vt:lpstr>Recall:  commitments</vt:lpstr>
      <vt:lpstr>(1) Polynomial commitment schemes</vt:lpstr>
      <vt:lpstr>(1) Polynomial commitment schemes</vt:lpstr>
      <vt:lpstr>(1) Polynomial commitment schemes</vt:lpstr>
      <vt:lpstr>Constructing polynomial commitments</vt:lpstr>
      <vt:lpstr>General paradigm:  two steps</vt:lpstr>
      <vt:lpstr>Component 2:   Polynomial IOP</vt:lpstr>
      <vt:lpstr>Polynomial IOP</vt:lpstr>
      <vt:lpstr>The Plonk poly-IOP</vt:lpstr>
      <vt:lpstr>The resulting SNARK</vt:lpstr>
      <vt:lpstr>First, a useful observation</vt:lpstr>
      <vt:lpstr>First, a useful observeration</vt:lpstr>
      <vt:lpstr>Useful proof gadgets</vt:lpstr>
      <vt:lpstr>Zero-test on H      ( H = { 1, ω, ω2, …, ωk-1 } )</vt:lpstr>
      <vt:lpstr>Product check on H:     ∏_(a∈H)▒〖f(a)〗=1</vt:lpstr>
      <vt:lpstr>Product check on H     (unoptimized)</vt:lpstr>
      <vt:lpstr>Another useful tool:  permutation check</vt:lpstr>
      <vt:lpstr>Another useful tool:  permutation check</vt:lpstr>
      <vt:lpstr>Permutation check: linear degree polynomials</vt:lpstr>
      <vt:lpstr>PLONK:  a poly-IOP for a general circuit</vt:lpstr>
      <vt:lpstr>PLONK:  a poly-IOP for a general circuit  C(x,w)</vt:lpstr>
      <vt:lpstr>Encoding the trace as a polynomial</vt:lpstr>
      <vt:lpstr>Encoding the trace as a polynomial</vt:lpstr>
      <vt:lpstr>Encoding the trace as a polynomial</vt:lpstr>
      <vt:lpstr>Step 2:  proving validity of T</vt:lpstr>
      <vt:lpstr>Proving (1):  T encodes the correct inputs</vt:lpstr>
      <vt:lpstr>Proving (1):  T encodes the correct inputs</vt:lpstr>
      <vt:lpstr>Proving (2):   every gate is evaluated correctly</vt:lpstr>
      <vt:lpstr>Proving (2):   every gate is evaluated correctly</vt:lpstr>
      <vt:lpstr>Proving (2):   every gate is evaluated correctly</vt:lpstr>
      <vt:lpstr>Proving (3):   the wiring is correct</vt:lpstr>
      <vt:lpstr>Proving (3):   the wiring is correct</vt:lpstr>
      <vt:lpstr>The complete Plonk Poly-IOP   (and SNARK)</vt:lpstr>
      <vt:lpstr>The complete Plonk Poly-IOP   (and SNARK)</vt:lpstr>
      <vt:lpstr>Many extensions …</vt:lpstr>
      <vt:lpstr>END  OF  LECTURE</vt:lpstr>
    </vt:vector>
  </TitlesOfParts>
  <Company>Stanford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Monica Lam</dc:creator>
  <cp:lastModifiedBy>Dan Boneh</cp:lastModifiedBy>
  <cp:revision>1505</cp:revision>
  <cp:lastPrinted>2020-11-09T06:39:36Z</cp:lastPrinted>
  <dcterms:created xsi:type="dcterms:W3CDTF">2010-10-17T19:58:05Z</dcterms:created>
  <dcterms:modified xsi:type="dcterms:W3CDTF">2023-01-29T03:31:56Z</dcterms:modified>
</cp:coreProperties>
</file>