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352" r:id="rId2"/>
    <p:sldId id="1801" r:id="rId3"/>
    <p:sldId id="1708" r:id="rId4"/>
    <p:sldId id="1802" r:id="rId5"/>
    <p:sldId id="1771" r:id="rId6"/>
    <p:sldId id="1717" r:id="rId7"/>
    <p:sldId id="1644" r:id="rId8"/>
    <p:sldId id="1647" r:id="rId9"/>
    <p:sldId id="1772" r:id="rId10"/>
    <p:sldId id="1773" r:id="rId11"/>
    <p:sldId id="1774" r:id="rId12"/>
    <p:sldId id="1775" r:id="rId13"/>
    <p:sldId id="1786" r:id="rId14"/>
    <p:sldId id="1672" r:id="rId15"/>
    <p:sldId id="1738" r:id="rId16"/>
    <p:sldId id="1787" r:id="rId17"/>
    <p:sldId id="1796" r:id="rId18"/>
    <p:sldId id="1804" r:id="rId19"/>
    <p:sldId id="1788" r:id="rId20"/>
    <p:sldId id="1789" r:id="rId21"/>
    <p:sldId id="1790" r:id="rId22"/>
    <p:sldId id="1791" r:id="rId23"/>
    <p:sldId id="1761" r:id="rId24"/>
    <p:sldId id="1792" r:id="rId25"/>
    <p:sldId id="1793" r:id="rId26"/>
    <p:sldId id="1741" r:id="rId27"/>
    <p:sldId id="1742" r:id="rId28"/>
    <p:sldId id="1759" r:id="rId29"/>
    <p:sldId id="1744" r:id="rId30"/>
    <p:sldId id="1747" r:id="rId31"/>
    <p:sldId id="1762" r:id="rId32"/>
    <p:sldId id="1766" r:id="rId33"/>
    <p:sldId id="1750" r:id="rId34"/>
    <p:sldId id="1752" r:id="rId35"/>
    <p:sldId id="1763" r:id="rId36"/>
    <p:sldId id="1765" r:id="rId37"/>
    <p:sldId id="1753" r:id="rId38"/>
    <p:sldId id="1754" r:id="rId39"/>
    <p:sldId id="1764" r:id="rId40"/>
    <p:sldId id="1730" r:id="rId41"/>
    <p:sldId id="1755" r:id="rId42"/>
    <p:sldId id="1731" r:id="rId43"/>
    <p:sldId id="1732" r:id="rId44"/>
    <p:sldId id="1797" r:id="rId45"/>
    <p:sldId id="1770" r:id="rId46"/>
    <p:sldId id="1798" r:id="rId47"/>
    <p:sldId id="1799" r:id="rId48"/>
    <p:sldId id="1803" r:id="rId49"/>
    <p:sldId id="1758" r:id="rId50"/>
    <p:sldId id="1633" r:id="rId51"/>
    <p:sldId id="1743" r:id="rId52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208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WRITE:   and   </a:t>
            </a:r>
            <a:r>
              <a:rPr lang="en-US" dirty="0" err="1"/>
              <a:t>m_i</a:t>
            </a:r>
            <a:r>
              <a:rPr lang="en-US" dirty="0"/>
              <a:t> (1– </a:t>
            </a:r>
            <a:r>
              <a:rPr lang="en-US" dirty="0" err="1"/>
              <a:t>m_i</a:t>
            </a:r>
            <a:r>
              <a:rPr lang="en-US" dirty="0"/>
              <a:t>) = 0   for all  </a:t>
            </a:r>
            <a:r>
              <a:rPr lang="en-US" dirty="0" err="1"/>
              <a:t>i</a:t>
            </a:r>
            <a:r>
              <a:rPr lang="en-US" dirty="0"/>
              <a:t>=1,…,256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9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Alice deposits and withdraws  1547.3 DAI  then that creates a link between the deposit and the withdrawal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one Tx per block.   Alice needs to know what leaf her coin will occupy.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Observer:  Alice owns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5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does not reveal which coin is being spent.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9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</a:t>
            </a:r>
          </a:p>
          <a:p>
            <a:r>
              <a:rPr lang="en-US" dirty="0"/>
              <a:t>Tornado uses Groth16.     </a:t>
            </a:r>
            <a:r>
              <a:rPr lang="en-US" dirty="0" err="1"/>
              <a:t>Lava.cash</a:t>
            </a:r>
            <a:r>
              <a:rPr lang="en-US" dirty="0"/>
              <a:t> (same thing on Solana) uses </a:t>
            </a:r>
            <a:r>
              <a:rPr lang="en-US" dirty="0" err="1"/>
              <a:t>zk</a:t>
            </a:r>
            <a:r>
              <a:rPr lang="en-US" dirty="0"/>
              <a:t>-STARKs.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proves “I know some leaf in the coins tree whose nullifier is </a:t>
            </a:r>
            <a:r>
              <a:rPr lang="en-US" dirty="0" err="1"/>
              <a:t>nf</a:t>
            </a:r>
            <a:r>
              <a:rPr lang="en-US" dirty="0"/>
              <a:t>”.  He does not which coin is being spent, which is why C3 is part of the secret witness.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04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can be </a:t>
            </a:r>
            <a:r>
              <a:rPr lang="en-US" dirty="0" err="1"/>
              <a:t>payed</a:t>
            </a:r>
            <a:r>
              <a:rPr lang="en-US" dirty="0"/>
              <a:t> by a </a:t>
            </a:r>
            <a:r>
              <a:rPr lang="en-US" dirty="0" err="1"/>
              <a:t>relayer</a:t>
            </a:r>
            <a:r>
              <a:rPr lang="en-US" dirty="0"/>
              <a:t>, so that Bob’s account is not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that H1 is collision resistant.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Discourages bad behavior in Tornado:  the funds of sanctioned addressed become trapped inside Tornado.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pk to use.   How to control access to the secret key </a:t>
            </a:r>
            <a:r>
              <a:rPr lang="en-US" dirty="0" err="1"/>
              <a:t>sk</a:t>
            </a:r>
            <a:r>
              <a:rPr lang="en-US" dirty="0"/>
              <a:t>?    What if </a:t>
            </a:r>
            <a:r>
              <a:rPr lang="en-US" dirty="0" err="1"/>
              <a:t>sk</a:t>
            </a:r>
            <a:r>
              <a:rPr lang="en-US" dirty="0"/>
              <a:t> is lost or stolen?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2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trusted setup:   log-size proof.       but shorter  Sp.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verifier).</a:t>
            </a:r>
          </a:p>
          <a:p>
            <a:r>
              <a:rPr lang="en-US" dirty="0"/>
              <a:t>Note:  this definition means that (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) are only good for a single proof.   The correct definition gives (</a:t>
            </a:r>
            <a:r>
              <a:rPr lang="en-US" dirty="0" err="1"/>
              <a:t>Sp</a:t>
            </a:r>
            <a:r>
              <a:rPr lang="en-US" dirty="0"/>
              <a:t>, </a:t>
            </a:r>
            <a:r>
              <a:rPr lang="en-US" dirty="0" err="1"/>
              <a:t>Sv</a:t>
            </a:r>
            <a:r>
              <a:rPr lang="en-US" dirty="0"/>
              <a:t>) as input to Sim, but then it is not clear what is Sim’s advantage.   Sim can program the random oracle, but we are not at a point where we can explain that.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Honest verifier because we are assuming S is honest  (treating S as part o the verifier)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3ED746-492E-4D0C-832A-ACED5D621C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11/12/22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11/12/22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25"/>
            </a:lvl2pPr>
            <a:lvl3pPr marL="685800" indent="0">
              <a:buNone/>
              <a:defRPr sz="1200"/>
            </a:lvl3pPr>
            <a:lvl4pPr marL="1028700" indent="0">
              <a:buNone/>
              <a:defRPr sz="1125"/>
            </a:lvl4pPr>
            <a:lvl5pPr marL="1371600" indent="0">
              <a:buNone/>
              <a:defRPr sz="1125"/>
            </a:lvl5pPr>
            <a:lvl6pPr marL="1714500" indent="0">
              <a:buNone/>
              <a:defRPr sz="1125"/>
            </a:lvl6pPr>
            <a:lvl7pPr marL="2057400" indent="0">
              <a:buNone/>
              <a:defRPr sz="1125"/>
            </a:lvl7pPr>
            <a:lvl8pPr marL="2400300" indent="0">
              <a:buNone/>
              <a:defRPr sz="1125"/>
            </a:lvl8pPr>
            <a:lvl9pPr marL="27432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CBDB-77C9-44E1-B8B8-0FED19A87A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3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treasury.gov/policy-issues/financial-sanctions/faqs/added/2022-09-1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2485"/>
            <a:ext cx="9144000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3600" b="1" dirty="0"/>
              <a:t>Using </a:t>
            </a:r>
            <a:r>
              <a:rPr lang="en-US" sz="3600" b="1" dirty="0" err="1"/>
              <a:t>zk</a:t>
            </a:r>
            <a:r>
              <a:rPr lang="en-US" sz="3600" b="1" dirty="0"/>
              <a:t>-SNARKs for Privacy on the Blockchain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444768" y="3343405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</a:t>
            </a:r>
            <a:r>
              <a:rPr lang="en-US" sz="2800" dirty="0" err="1">
                <a:latin typeface="+mn-lt"/>
              </a:rPr>
              <a:t>Boneh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5" y="1036732"/>
                <a:ext cx="8660524" cy="26700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b="1" dirty="0"/>
                  <a:t> preprocessing NARK </a:t>
                </a:r>
                <a:r>
                  <a:rPr lang="en-US" sz="2400" dirty="0"/>
                  <a:t>is a triple  (S,  P,  V):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S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)    for prover and verifier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P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)  ⇾  </a:t>
                </a:r>
                <a:r>
                  <a:rPr lang="en-US" sz="2400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2400"/>
                  </a:spcBef>
                </a:pPr>
                <a:r>
                  <a:rPr lang="en-US" sz="2400" b="1" dirty="0"/>
                  <a:t>V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dirty="0"/>
                  <a:t>)  ⇾  accept or reject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5" y="1036732"/>
                <a:ext cx="8660524" cy="2670032"/>
              </a:xfrm>
              <a:blipFill>
                <a:blip r:embed="rId2"/>
                <a:stretch>
                  <a:fillRect l="-1025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63354575-4478-C355-B67C-450A3E55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</p:spPr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318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cs typeface="Calibri" panose="020F0502020204030204" pitchFamily="34" charset="0"/>
              </a:rPr>
              <a:t>NARK:  requirements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167516" cy="415498"/>
              </a:xfrm>
              <a:prstGeom prst="rect">
                <a:avLst/>
              </a:prstGeom>
              <a:blipFill>
                <a:blip r:embed="rId2"/>
                <a:stretch>
                  <a:fillRect l="-2907" t="-9091" r="-232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Verifier V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324162" cy="415498"/>
              </a:xfrm>
              <a:prstGeom prst="rect">
                <a:avLst/>
              </a:prstGeom>
              <a:blipFill>
                <a:blip r:embed="rId3"/>
                <a:stretch>
                  <a:fillRect l="-3261" t="-9091" r="-1630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314454"/>
            <a:ext cx="4095842" cy="415498"/>
            <a:chOff x="2289460" y="3447657"/>
            <a:chExt cx="4095842" cy="41549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447657"/>
                  <a:ext cx="1070934" cy="415498"/>
                </a:xfrm>
                <a:prstGeom prst="rect">
                  <a:avLst/>
                </a:prstGeom>
                <a:blipFill>
                  <a:blip r:embed="rId4"/>
                  <a:stretch>
                    <a:fillRect l="-5882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657350"/>
            <a:ext cx="1891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accept or reject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147662" y="2499950"/>
                <a:ext cx="8888186" cy="22159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Complete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=0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⇒    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Pr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[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V(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𝑣𝑝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P(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𝑝𝑝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</a:t>
                </a:r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)) = accept </a:t>
                </a:r>
                <a:r>
                  <a:rPr lang="en-US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]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= 1</a:t>
                </a:r>
              </a:p>
              <a:p>
                <a:pPr algn="l"/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Adaptively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knowledge sound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V accepts    ⇒    P “knows”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s</a:t>
                </a:r>
                <a:r>
                  <a:rPr lang="en-US" sz="2100" dirty="0" err="1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.t.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1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1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100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en-US" sz="2100" dirty="0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endParaRPr>
              </a:p>
              <a:p>
                <a:pPr algn="l">
                  <a:spcBef>
                    <a:spcPts val="6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  (an extractor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can extract a valid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from P)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Optional:</a:t>
                </a:r>
                <a:r>
                  <a:rPr lang="en-US" sz="2100" b="1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Zero knowledge</a:t>
                </a:r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:      (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)    “reveal nothing new” about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rPr>
                  <a:t>  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62" y="2499950"/>
                <a:ext cx="8888186" cy="2215991"/>
              </a:xfrm>
              <a:prstGeom prst="rect">
                <a:avLst/>
              </a:prstGeom>
              <a:blipFill>
                <a:blip r:embed="rId5"/>
                <a:stretch>
                  <a:fillRect l="-713" t="-2273" b="-454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A7B87-33C2-CC4C-A95A-19A377E4A873}"/>
              </a:ext>
            </a:extLst>
          </p:cNvPr>
          <p:cNvCxnSpPr/>
          <p:nvPr/>
        </p:nvCxnSpPr>
        <p:spPr>
          <a:xfrm>
            <a:off x="684108" y="1294823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ABB50D-BC8A-4C4A-B73D-BBD5B2E8CE74}"/>
              </a:ext>
            </a:extLst>
          </p:cNvPr>
          <p:cNvCxnSpPr/>
          <p:nvPr/>
        </p:nvCxnSpPr>
        <p:spPr>
          <a:xfrm>
            <a:off x="5543550" y="1257300"/>
            <a:ext cx="20611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7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784644" y="3402318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374758" y="2605531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</a:t>
                </a:r>
                <a:r>
                  <a:rPr lang="en-US" dirty="0"/>
                  <a:t> </a:t>
                </a:r>
                <a:r>
                  <a:rPr lang="en-US" b="1" dirty="0"/>
                  <a:t>NARK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14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B693-6287-044A-B0BF-0A8C2296CBD2}"/>
                  </a:ext>
                </a:extLst>
              </p:cNvPr>
              <p:cNvSpPr txBox="1"/>
              <p:nvPr/>
            </p:nvSpPr>
            <p:spPr>
              <a:xfrm>
                <a:off x="5550197" y="4323457"/>
                <a:ext cx="242624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Why preprocess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EEB693-6287-044A-B0BF-0A8C2296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197" y="4323457"/>
                <a:ext cx="2426242" cy="415498"/>
              </a:xfrm>
              <a:prstGeom prst="rect">
                <a:avLst/>
              </a:prstGeom>
              <a:blipFill>
                <a:blip r:embed="rId3"/>
                <a:stretch>
                  <a:fillRect l="-2604" t="-9091" r="-2083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5AF73421-767B-3546-967E-95CFFC0A0517}"/>
              </a:ext>
            </a:extLst>
          </p:cNvPr>
          <p:cNvSpPr/>
          <p:nvPr/>
        </p:nvSpPr>
        <p:spPr>
          <a:xfrm>
            <a:off x="7393615" y="3937339"/>
            <a:ext cx="138412" cy="437442"/>
          </a:xfrm>
          <a:custGeom>
            <a:avLst/>
            <a:gdLst>
              <a:gd name="connsiteX0" fmla="*/ 223025 w 449650"/>
              <a:gd name="connsiteY0" fmla="*/ 646770 h 646770"/>
              <a:gd name="connsiteX1" fmla="*/ 446049 w 449650"/>
              <a:gd name="connsiteY1" fmla="*/ 546409 h 646770"/>
              <a:gd name="connsiteX2" fmla="*/ 334537 w 449650"/>
              <a:gd name="connsiteY2" fmla="*/ 167268 h 646770"/>
              <a:gd name="connsiteX3" fmla="*/ 0 w 449650"/>
              <a:gd name="connsiteY3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650" h="646770">
                <a:moveTo>
                  <a:pt x="223025" y="646770"/>
                </a:moveTo>
                <a:cubicBezTo>
                  <a:pt x="325244" y="636548"/>
                  <a:pt x="427464" y="626326"/>
                  <a:pt x="446049" y="546409"/>
                </a:cubicBezTo>
                <a:cubicBezTo>
                  <a:pt x="464634" y="466492"/>
                  <a:pt x="408878" y="258336"/>
                  <a:pt x="334537" y="167268"/>
                </a:cubicBezTo>
                <a:cubicBezTo>
                  <a:pt x="260196" y="76200"/>
                  <a:pt x="130098" y="38100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09CC1-06F9-A348-A399-A6EBD50D1DBC}"/>
              </a:ext>
            </a:extLst>
          </p:cNvPr>
          <p:cNvGrpSpPr/>
          <p:nvPr/>
        </p:nvGrpSpPr>
        <p:grpSpPr>
          <a:xfrm>
            <a:off x="1103131" y="4041510"/>
            <a:ext cx="3417459" cy="678365"/>
            <a:chOff x="1179871" y="3724541"/>
            <a:chExt cx="4556612" cy="9044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1D9BE-3152-1E4E-BE11-F023A6B64057}"/>
                </a:ext>
              </a:extLst>
            </p:cNvPr>
            <p:cNvSpPr txBox="1"/>
            <p:nvPr/>
          </p:nvSpPr>
          <p:spPr>
            <a:xfrm>
              <a:off x="1618262" y="4075030"/>
              <a:ext cx="4118221" cy="5539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short “summary” of circuit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6AA045E-E70C-3B4D-9790-1EA61E7DF89A}"/>
                </a:ext>
              </a:extLst>
            </p:cNvPr>
            <p:cNvSpPr/>
            <p:nvPr/>
          </p:nvSpPr>
          <p:spPr>
            <a:xfrm>
              <a:off x="1179871" y="3724541"/>
              <a:ext cx="432619" cy="583256"/>
            </a:xfrm>
            <a:custGeom>
              <a:avLst/>
              <a:gdLst>
                <a:gd name="connsiteX0" fmla="*/ 432619 w 432619"/>
                <a:gd name="connsiteY0" fmla="*/ 206477 h 207746"/>
                <a:gd name="connsiteX1" fmla="*/ 176981 w 432619"/>
                <a:gd name="connsiteY1" fmla="*/ 176980 h 207746"/>
                <a:gd name="connsiteX2" fmla="*/ 0 w 432619"/>
                <a:gd name="connsiteY2" fmla="*/ 0 h 207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619" h="207746">
                  <a:moveTo>
                    <a:pt x="432619" y="206477"/>
                  </a:moveTo>
                  <a:cubicBezTo>
                    <a:pt x="340851" y="208935"/>
                    <a:pt x="249084" y="211393"/>
                    <a:pt x="176981" y="176980"/>
                  </a:cubicBezTo>
                  <a:cubicBezTo>
                    <a:pt x="104878" y="142567"/>
                    <a:pt x="52439" y="71283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80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1B0FB1-7ED1-9941-87A1-59CAA64381A1}"/>
              </a:ext>
            </a:extLst>
          </p:cNvPr>
          <p:cNvSpPr/>
          <p:nvPr/>
        </p:nvSpPr>
        <p:spPr>
          <a:xfrm>
            <a:off x="4784644" y="3402318"/>
            <a:ext cx="4253029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CB7E88-BD0F-7D4B-A1FC-EEF679238C68}"/>
              </a:ext>
            </a:extLst>
          </p:cNvPr>
          <p:cNvSpPr/>
          <p:nvPr/>
        </p:nvSpPr>
        <p:spPr>
          <a:xfrm>
            <a:off x="5374758" y="2605531"/>
            <a:ext cx="3189767" cy="6180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a </a:t>
            </a:r>
            <a:r>
              <a:rPr lang="en-US" sz="3600" u="sng" dirty="0"/>
              <a:t>Succinct</a:t>
            </a:r>
            <a:r>
              <a:rPr lang="en-US" sz="3600" dirty="0"/>
              <a:t> </a:t>
            </a:r>
            <a:r>
              <a:rPr lang="en-US" sz="3600" dirty="0" err="1"/>
              <a:t>AR</a:t>
            </a:r>
            <a:r>
              <a:rPr lang="en-US" sz="3600" b="1" dirty="0" err="1"/>
              <a:t>gument</a:t>
            </a:r>
            <a:r>
              <a:rPr lang="en-US" sz="3600" b="1" dirty="0"/>
              <a:t>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u="sng" dirty="0"/>
                  <a:t>succinct</a:t>
                </a:r>
                <a:r>
                  <a:rPr lang="en-US" dirty="0"/>
                  <a:t> </a:t>
                </a:r>
                <a:r>
                  <a:rPr lang="en-US" b="1" dirty="0"/>
                  <a:t>preprocessing</a:t>
                </a:r>
                <a:r>
                  <a:rPr lang="en-US" dirty="0"/>
                  <a:t> </a:t>
                </a:r>
                <a:r>
                  <a:rPr lang="en-US" b="1" dirty="0"/>
                  <a:t>NARK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)    for prover and verifier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b="1" u="sng" dirty="0"/>
                  <a:t>short</a:t>
                </a:r>
                <a:r>
                  <a:rPr lang="en-US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   ;</a:t>
                </a:r>
                <a:r>
                  <a:rPr lang="en-US" sz="3000" dirty="0"/>
                  <a:t>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  </a:t>
                </a:r>
                <a:r>
                  <a:rPr lang="en-US" b="1" u="sng" dirty="0"/>
                  <a:t>fast to verify</a:t>
                </a:r>
                <a:r>
                  <a:rPr lang="en-US" b="1" dirty="0"/>
                  <a:t>	</a:t>
                </a:r>
                <a:r>
                  <a:rPr lang="en-US" dirty="0"/>
                  <a:t>;    time(V)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5"/>
                <a:ext cx="8854965" cy="3074180"/>
              </a:xfrm>
              <a:blipFill>
                <a:blip r:embed="rId2"/>
                <a:stretch>
                  <a:fillRect l="-1146" t="-2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F2BD240-FCC6-867A-8D90-7030B0E2BD8A}"/>
              </a:ext>
            </a:extLst>
          </p:cNvPr>
          <p:cNvSpPr txBox="1"/>
          <p:nvPr/>
        </p:nvSpPr>
        <p:spPr>
          <a:xfrm>
            <a:off x="1181618" y="4253535"/>
            <a:ext cx="669382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tabLst>
                <a:tab pos="279400" algn="l"/>
                <a:tab pos="1193800" algn="l"/>
              </a:tabLs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	SNARK:	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(S, P, V) is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knowledge sound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 and 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succinct</a:t>
            </a:r>
          </a:p>
          <a:p>
            <a:pPr algn="l">
              <a:spcBef>
                <a:spcPts val="1200"/>
              </a:spcBef>
              <a:tabLst>
                <a:tab pos="279400" algn="l"/>
                <a:tab pos="1193800" algn="l"/>
              </a:tabLst>
            </a:pPr>
            <a:r>
              <a:rPr lang="en-US" sz="1900" b="1" dirty="0" err="1">
                <a:latin typeface="Calibri" panose="020F0502020204030204" pitchFamily="34" charset="0"/>
                <a:cs typeface="Calibri" panose="020F0502020204030204" pitchFamily="34" charset="0"/>
              </a:rPr>
              <a:t>zk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-SNARK:	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(S, P, V) is a SNARK and is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zero knowledge</a:t>
            </a:r>
          </a:p>
        </p:txBody>
      </p:sp>
    </p:spTree>
    <p:extLst>
      <p:ext uri="{BB962C8B-B14F-4D97-AF65-F5344CB8AC3E}">
        <p14:creationId xmlns:p14="http://schemas.microsoft.com/office/powerpoint/2010/main" val="60342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CF6-B647-4441-A7BA-DACFE4C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trivial SNARK is not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224" y="1028700"/>
                <a:ext cx="9005777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(a)  Prover sends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verifier,  </a:t>
                </a:r>
              </a:p>
              <a:p>
                <a:pPr marL="0" indent="0">
                  <a:buNone/>
                </a:pPr>
                <a:r>
                  <a:rPr lang="en-US" sz="2400" dirty="0"/>
                  <a:t>(b)  Verifier checks if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0</m:t>
                    </m:r>
                  </m:oMath>
                </a14:m>
                <a:r>
                  <a:rPr lang="en-US" sz="2400" dirty="0"/>
                  <a:t>   and accepts if so.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u="sng" dirty="0"/>
                  <a:t>Problems with this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(1)</a:t>
                </a:r>
                <a:r>
                  <a:rPr lang="en-US" sz="2400" b="1" dirty="0"/>
                  <a:t>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secret:   prover does not want to reveal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to verifier</a:t>
                </a:r>
              </a:p>
              <a:p>
                <a:pPr marL="0" indent="0">
                  <a:spcBef>
                    <a:spcPts val="3126"/>
                  </a:spcBef>
                  <a:buNone/>
                </a:pPr>
                <a:r>
                  <a:rPr lang="en-US" sz="2400" dirty="0"/>
                  <a:t>(2) 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 might be long:   we want a “short” proof</a:t>
                </a:r>
              </a:p>
              <a:p>
                <a:pPr marL="0" indent="0">
                  <a:spcBef>
                    <a:spcPts val="3126"/>
                  </a:spcBef>
                  <a:buNone/>
                </a:pPr>
                <a:r>
                  <a:rPr lang="en-US" sz="2400" dirty="0"/>
                  <a:t>(3)   computing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may be hard:   we want a “fast” verifier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30A99-D86F-5244-B055-F8ACBA263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224" y="1028700"/>
                <a:ext cx="9005777" cy="3818430"/>
              </a:xfrm>
              <a:blipFill>
                <a:blip r:embed="rId2"/>
                <a:stretch>
                  <a:fillRect l="-1128" t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4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6BC53-8827-CB44-997E-D8434037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preprocessing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000" dirty="0"/>
                  <a:t>Recall setup for circuit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 ⇾  public parameters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000" u="sng" dirty="0"/>
                  <a:t>Types of setup</a:t>
                </a:r>
                <a:r>
                  <a:rPr lang="en-US" sz="2000" dirty="0"/>
                  <a:t>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trusted setup per circuit</a:t>
                </a:r>
                <a:r>
                  <a:rPr lang="en-US" sz="2000" dirty="0"/>
                  <a:t>: 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) random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must be kept secret from prover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prover learns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  ⇒   can prove false statements</a:t>
                </a:r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465535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dirty="0"/>
                  <a:t> trusted but universal</a:t>
                </a:r>
                <a:r>
                  <a:rPr lang="en-US" sz="2000" dirty="0"/>
                  <a:t> (</a:t>
                </a:r>
                <a:r>
                  <a:rPr lang="en-US" sz="2000" b="1" dirty="0"/>
                  <a:t>updatable) setup</a:t>
                </a:r>
                <a:r>
                  <a:rPr lang="en-US" sz="2000" dirty="0"/>
                  <a:t>:  secret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is independent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𝑖𝑛𝑖𝑡</m:t>
                            </m:r>
                          </m:sub>
                        </m:s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𝑖𝑛𝑑𝑒𝑥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:       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𝑖𝑛𝑖𝑡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𝑖𝑛𝑑𝑒𝑥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)⇾(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𝑣𝑝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07206" algn="l"/>
                  </a:tabLst>
                </a:pPr>
                <a:r>
                  <a:rPr lang="en-US" sz="2000" dirty="0"/>
                  <a:t>	</a:t>
                </a:r>
                <a:r>
                  <a:rPr lang="en-US" sz="2000" b="1" u="sng" dirty="0"/>
                  <a:t>transparent setup</a:t>
                </a:r>
                <a:r>
                  <a:rPr lang="en-US" sz="2000" dirty="0"/>
                  <a:t>:   </a:t>
                </a:r>
                <a:r>
                  <a:rPr lang="en-US" sz="2000" b="1" dirty="0"/>
                  <a:t>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 does not use secret data (no trusted setup)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357D68-AF91-CE4C-B290-C9C820981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75233"/>
                <a:ext cx="8807245" cy="3943349"/>
              </a:xfrm>
              <a:blipFill>
                <a:blip r:embed="rId2"/>
                <a:stretch>
                  <a:fillRect l="-865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0F13460-F39B-0C45-9761-6D42ACA8D6D6}"/>
              </a:ext>
            </a:extLst>
          </p:cNvPr>
          <p:cNvGrpSpPr/>
          <p:nvPr/>
        </p:nvGrpSpPr>
        <p:grpSpPr>
          <a:xfrm>
            <a:off x="3479517" y="4096742"/>
            <a:ext cx="1834908" cy="360347"/>
            <a:chOff x="3347883" y="4144297"/>
            <a:chExt cx="1420761" cy="360347"/>
          </a:xfrm>
        </p:grpSpPr>
        <p:sp>
          <p:nvSpPr>
            <p:cNvPr id="4" name="Right Bracket 3">
              <a:extLst>
                <a:ext uri="{FF2B5EF4-FFF2-40B4-BE49-F238E27FC236}">
                  <a16:creationId xmlns:a16="http://schemas.microsoft.com/office/drawing/2014/main" id="{714B123F-C492-AE4A-B3EF-8EB7776601FC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92D24E-513A-0346-8A15-62D6EF2510B7}"/>
                </a:ext>
              </a:extLst>
            </p:cNvPr>
            <p:cNvSpPr txBox="1"/>
            <p:nvPr/>
          </p:nvSpPr>
          <p:spPr>
            <a:xfrm>
              <a:off x="3536325" y="4166090"/>
              <a:ext cx="9476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one-time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1BCF3-EC33-E34F-A4BF-9870666EE669}"/>
              </a:ext>
            </a:extLst>
          </p:cNvPr>
          <p:cNvGrpSpPr/>
          <p:nvPr/>
        </p:nvGrpSpPr>
        <p:grpSpPr>
          <a:xfrm>
            <a:off x="5603606" y="4097269"/>
            <a:ext cx="2955595" cy="360347"/>
            <a:chOff x="3347883" y="4144297"/>
            <a:chExt cx="1613451" cy="360347"/>
          </a:xfrm>
        </p:grpSpPr>
        <p:sp>
          <p:nvSpPr>
            <p:cNvPr id="8" name="Right Bracket 7">
              <a:extLst>
                <a:ext uri="{FF2B5EF4-FFF2-40B4-BE49-F238E27FC236}">
                  <a16:creationId xmlns:a16="http://schemas.microsoft.com/office/drawing/2014/main" id="{A31E1ACB-B4BF-4E47-BE89-FB9553F4944D}"/>
                </a:ext>
              </a:extLst>
            </p:cNvPr>
            <p:cNvSpPr/>
            <p:nvPr/>
          </p:nvSpPr>
          <p:spPr>
            <a:xfrm rot="5400000">
              <a:off x="4026309" y="3465871"/>
              <a:ext cx="63909" cy="1420761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C99998-751A-4F40-A0BC-07ECA9480324}"/>
                </a:ext>
              </a:extLst>
            </p:cNvPr>
            <p:cNvSpPr txBox="1"/>
            <p:nvPr/>
          </p:nvSpPr>
          <p:spPr>
            <a:xfrm>
              <a:off x="3403802" y="4166090"/>
              <a:ext cx="155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no secret data from prover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78053-9637-D84E-AE45-1083789A9045}"/>
              </a:ext>
            </a:extLst>
          </p:cNvPr>
          <p:cNvGrpSpPr/>
          <p:nvPr/>
        </p:nvGrpSpPr>
        <p:grpSpPr>
          <a:xfrm>
            <a:off x="46165" y="2337955"/>
            <a:ext cx="411036" cy="2379518"/>
            <a:chOff x="46164" y="2337955"/>
            <a:chExt cx="411036" cy="237951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6B147D1-8015-FB43-8FF0-798F541354A2}"/>
                </a:ext>
              </a:extLst>
            </p:cNvPr>
            <p:cNvCxnSpPr/>
            <p:nvPr/>
          </p:nvCxnSpPr>
          <p:spPr>
            <a:xfrm>
              <a:off x="457200" y="2337955"/>
              <a:ext cx="0" cy="237951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2F2E0-BC29-B54F-836D-A095F7AD135F}"/>
                </a:ext>
              </a:extLst>
            </p:cNvPr>
            <p:cNvSpPr txBox="1"/>
            <p:nvPr/>
          </p:nvSpPr>
          <p:spPr>
            <a:xfrm rot="16200000">
              <a:off x="-151358" y="3341024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better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22A6ED-D6C9-3A46-AE4A-2903010852F6}"/>
              </a:ext>
            </a:extLst>
          </p:cNvPr>
          <p:cNvGrpSpPr/>
          <p:nvPr/>
        </p:nvGrpSpPr>
        <p:grpSpPr>
          <a:xfrm>
            <a:off x="3632602" y="1412421"/>
            <a:ext cx="1547135" cy="488242"/>
            <a:chOff x="4101902" y="2571750"/>
            <a:chExt cx="1547135" cy="4882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EFC670-A6E5-3E4F-8FDE-D5B58C964446}"/>
                </a:ext>
              </a:extLst>
            </p:cNvPr>
            <p:cNvSpPr txBox="1"/>
            <p:nvPr/>
          </p:nvSpPr>
          <p:spPr>
            <a:xfrm>
              <a:off x="4334190" y="2690660"/>
              <a:ext cx="1314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random bits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4CFB71-4D31-3244-8595-B38997939C2D}"/>
                </a:ext>
              </a:extLst>
            </p:cNvPr>
            <p:cNvSpPr/>
            <p:nvPr/>
          </p:nvSpPr>
          <p:spPr>
            <a:xfrm>
              <a:off x="4101902" y="2571750"/>
              <a:ext cx="268079" cy="299041"/>
            </a:xfrm>
            <a:custGeom>
              <a:avLst/>
              <a:gdLst>
                <a:gd name="connsiteX0" fmla="*/ 268079 w 268079"/>
                <a:gd name="connsiteY0" fmla="*/ 223284 h 223284"/>
                <a:gd name="connsiteX1" fmla="*/ 23531 w 268079"/>
                <a:gd name="connsiteY1" fmla="*/ 202019 h 223284"/>
                <a:gd name="connsiteX2" fmla="*/ 23531 w 268079"/>
                <a:gd name="connsiteY2" fmla="*/ 0 h 22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079" h="223284">
                  <a:moveTo>
                    <a:pt x="268079" y="223284"/>
                  </a:moveTo>
                  <a:lnTo>
                    <a:pt x="23531" y="202019"/>
                  </a:lnTo>
                  <a:cubicBezTo>
                    <a:pt x="-17227" y="164805"/>
                    <a:pt x="3152" y="82402"/>
                    <a:pt x="23531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90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354647"/>
                  </p:ext>
                </p:extLst>
              </p:nvPr>
            </p:nvGraphicFramePr>
            <p:xfrm>
              <a:off x="514350" y="1159585"/>
              <a:ext cx="8115300" cy="33756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DLOG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collision</a:t>
                          </a:r>
                          <a:br>
                            <a:rPr lang="en-US" sz="1900" dirty="0"/>
                          </a:br>
                          <a:r>
                            <a:rPr lang="en-US" sz="1900" dirty="0"/>
                            <a:t>resistance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354647"/>
                  </p:ext>
                </p:extLst>
              </p:nvPr>
            </p:nvGraphicFramePr>
            <p:xfrm>
              <a:off x="514350" y="1159585"/>
              <a:ext cx="8115300" cy="337566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5556" r="-289313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5556" r="-193798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17308" r="-289313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17308" r="-193798" b="-1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DLOG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09434" r="-289313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09434" r="-193798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collision</a:t>
                          </a:r>
                          <a:br>
                            <a:rPr lang="en-US" sz="1900" dirty="0"/>
                          </a:br>
                          <a:r>
                            <a:rPr lang="en-US" sz="1900" dirty="0"/>
                            <a:t>resistance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01685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1A845-CB54-D62D-E46C-6F30D8233165}"/>
              </a:ext>
            </a:extLst>
          </p:cNvPr>
          <p:cNvSpPr/>
          <p:nvPr/>
        </p:nvSpPr>
        <p:spPr>
          <a:xfrm>
            <a:off x="514350" y="3234811"/>
            <a:ext cx="8115300" cy="1302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9434" r="-2893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9434" r="-1937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09434" r="-2893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09434" r="-1937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17308" r="-28931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17308" r="-193798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657552" y="4487217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742022" y="449767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31181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</p:spTree>
    <p:extLst>
      <p:ext uri="{BB962C8B-B14F-4D97-AF65-F5344CB8AC3E}">
        <p14:creationId xmlns:p14="http://schemas.microsoft.com/office/powerpoint/2010/main" val="230312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0BF3-7CCC-DB47-97E4-3C529FBC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Significant progress in recent years  </a:t>
            </a:r>
            <a:r>
              <a:rPr lang="en-US" sz="2000" dirty="0"/>
              <a:t>(partial list)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69723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size of</a:t>
                          </a:r>
                          <a:b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proof </a:t>
                          </a:r>
                          <a14:m>
                            <m:oMath xmlns:m="http://schemas.openxmlformats.org/officeDocument/2006/math">
                              <m:r>
                                <a:rPr lang="en-US" sz="21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1.5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400</m:t>
                              </m:r>
                            </m:oMath>
                          </a14:m>
                          <a:r>
                            <a:rPr lang="en-US" sz="1900" dirty="0"/>
                            <a:t> </a:t>
                          </a:r>
                          <a:r>
                            <a:rPr lang="en-US" sz="1600" dirty="0"/>
                            <a:t>Bytes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3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1.5</m:t>
                              </m:r>
                            </m:oMath>
                          </a14:m>
                          <a:r>
                            <a:rPr lang="en-US" sz="1900" dirty="0"/>
                            <a:t> KB</a:t>
                          </a:r>
                          <a:endParaRPr lang="en-US" sz="190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3 sec⁡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b="0" i="0" dirty="0">
                              <a:latin typeface="+mj-lt"/>
                            </a:rPr>
                            <a:t> 100 KB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i="0" dirty="0" err="1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i="1" dirty="0" err="1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9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900" dirty="0"/>
                            <a:t> 10 </a:t>
                          </a:r>
                          <a:r>
                            <a:rPr lang="en-US" sz="1900" dirty="0" err="1"/>
                            <a:t>ms</a:t>
                          </a:r>
                          <a:endParaRPr lang="en-US" sz="19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sub>
                                </m:sSub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⁡|</m:t>
                                </m:r>
                                <m:r>
                                  <a:rPr lang="en-US" sz="1400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|)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9A68761E-9718-AA40-BB8E-74DC3241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911223"/>
                  </p:ext>
                </p:extLst>
              </p:nvPr>
            </p:nvGraphicFramePr>
            <p:xfrm>
              <a:off x="514350" y="1159585"/>
              <a:ext cx="8115300" cy="3368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674859">
                      <a:extLst>
                        <a:ext uri="{9D8B030D-6E8A-4147-A177-3AD203B41FA5}">
                          <a16:colId xmlns:a16="http://schemas.microsoft.com/office/drawing/2014/main" val="894494572"/>
                        </a:ext>
                      </a:extLst>
                    </a:gridCol>
                    <a:gridCol w="1663933">
                      <a:extLst>
                        <a:ext uri="{9D8B030D-6E8A-4147-A177-3AD203B41FA5}">
                          <a16:colId xmlns:a16="http://schemas.microsoft.com/office/drawing/2014/main" val="173152920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107968848"/>
                        </a:ext>
                      </a:extLst>
                    </a:gridCol>
                    <a:gridCol w="1636237">
                      <a:extLst>
                        <a:ext uri="{9D8B030D-6E8A-4147-A177-3AD203B41FA5}">
                          <a16:colId xmlns:a16="http://schemas.microsoft.com/office/drawing/2014/main" val="226470687"/>
                        </a:ext>
                      </a:extLst>
                    </a:gridCol>
                    <a:gridCol w="1504034">
                      <a:extLst>
                        <a:ext uri="{9D8B030D-6E8A-4147-A177-3AD203B41FA5}">
                          <a16:colId xmlns:a16="http://schemas.microsoft.com/office/drawing/2014/main" val="13847297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 sz="19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527" t="-5455" r="-289313" b="-38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verifier time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>
                              <a:solidFill>
                                <a:schemeClr val="tx1"/>
                              </a:solidFill>
                            </a:rPr>
                            <a:t>post-quantum?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5605701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Groth’16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109434" r="-289313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109434" r="-19379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trusted per circuit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6322595"/>
                      </a:ext>
                    </a:extLst>
                  </a:tr>
                  <a:tr h="670560">
                    <a:tc>
                      <a:txBody>
                        <a:bodyPr/>
                        <a:lstStyle/>
                        <a:p>
                          <a:r>
                            <a:rPr lang="en-US" sz="1900" b="0" dirty="0"/>
                            <a:t>Plonk / Marlin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09434" r="-28931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209434" r="-19379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universal trusted setup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  <a:endParaRPr lang="en-US" sz="19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5613945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Bulletproofs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09434" r="-2893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309434" r="-19379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no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5989846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STARK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17308" r="-289313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4651" t="-417308" r="-193798" b="-1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transparent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yes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917919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233C1C2-1C61-5E43-89E7-D43BF4BB3101}"/>
              </a:ext>
            </a:extLst>
          </p:cNvPr>
          <p:cNvSpPr txBox="1"/>
          <p:nvPr/>
        </p:nvSpPr>
        <p:spPr>
          <a:xfrm>
            <a:off x="657552" y="4487217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EC961D-2614-E040-A634-3C24ABF915BB}"/>
              </a:ext>
            </a:extLst>
          </p:cNvPr>
          <p:cNvSpPr txBox="1"/>
          <p:nvPr/>
        </p:nvSpPr>
        <p:spPr>
          <a:xfrm>
            <a:off x="7742022" y="4497673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+mn-lt"/>
              </a:rPr>
              <a:t>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31070-FC0A-6780-BECC-F38469210A9D}"/>
              </a:ext>
            </a:extLst>
          </p:cNvPr>
          <p:cNvSpPr txBox="1"/>
          <p:nvPr/>
        </p:nvSpPr>
        <p:spPr>
          <a:xfrm>
            <a:off x="2954336" y="4631181"/>
            <a:ext cx="356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(for a circuit with 2</a:t>
            </a:r>
            <a:r>
              <a:rPr lang="en-US" baseline="30000" dirty="0">
                <a:latin typeface="+mn-lt"/>
              </a:rPr>
              <a:t>20</a:t>
            </a:r>
            <a:r>
              <a:rPr lang="en-US" dirty="0">
                <a:latin typeface="+mn-lt"/>
              </a:rPr>
              <a:t> gates)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B1306A-E81C-E094-2E92-D03D7D01673D}"/>
                  </a:ext>
                </a:extLst>
              </p:cNvPr>
              <p:cNvSpPr/>
              <p:nvPr/>
            </p:nvSpPr>
            <p:spPr>
              <a:xfrm>
                <a:off x="2171699" y="1892205"/>
                <a:ext cx="6515100" cy="24288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/>
                  <a:t>Prover time is almost</a:t>
                </a:r>
                <a:br>
                  <a:rPr lang="en-US" sz="4400" dirty="0"/>
                </a:br>
                <a:r>
                  <a:rPr lang="en-US" sz="4400" dirty="0"/>
                  <a:t>linear in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AB1306A-E81C-E094-2E92-D03D7D016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1892205"/>
                <a:ext cx="6515100" cy="24288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91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88DF-419E-1343-A73B-286B2136C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21" y="1531088"/>
            <a:ext cx="8117958" cy="1277900"/>
          </a:xfrm>
        </p:spPr>
        <p:txBody>
          <a:bodyPr anchor="ctr"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to define “knowledge soundness”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and “zero knowledge”?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326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FC06-FCAF-0F46-9886-6EF97A5C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need for privacy in the financial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E4E1-1634-B843-9389-B27D9904B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807" y="1047751"/>
            <a:ext cx="8731045" cy="4095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Supply chain privacy</a:t>
            </a:r>
            <a:r>
              <a:rPr lang="en-US" sz="2400" dirty="0"/>
              <a:t>:</a:t>
            </a:r>
          </a:p>
          <a:p>
            <a:pPr marL="685800" lvl="1" indent="-342900"/>
            <a:r>
              <a:rPr lang="en-US" sz="2400" dirty="0"/>
              <a:t>A manufacturer does not want to reveal </a:t>
            </a:r>
            <a:br>
              <a:rPr lang="en-US" sz="2400" dirty="0"/>
            </a:br>
            <a:r>
              <a:rPr lang="en-US" sz="2400" dirty="0"/>
              <a:t>how much it pays its supplier for parts.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Payment privacy</a:t>
            </a:r>
            <a:r>
              <a:rPr lang="en-US" sz="2400" dirty="0"/>
              <a:t>:</a:t>
            </a:r>
          </a:p>
          <a:p>
            <a:pPr marL="694135" lvl="1" indent="-351235"/>
            <a:r>
              <a:rPr lang="en-US" sz="2400" dirty="0"/>
              <a:t>A company that pays its employees in crypto wants to keep list of employees and salaries private.</a:t>
            </a:r>
          </a:p>
          <a:p>
            <a:pPr marL="694135" lvl="1" indent="-351235"/>
            <a:r>
              <a:rPr lang="en-US" sz="2400" dirty="0" err="1"/>
              <a:t>Endusers</a:t>
            </a:r>
            <a:r>
              <a:rPr lang="en-US" sz="2400" dirty="0"/>
              <a:t> need privacy for rent, donations, purchases</a:t>
            </a:r>
          </a:p>
          <a:p>
            <a:pPr marL="0" indent="0">
              <a:spcBef>
                <a:spcPts val="1926"/>
              </a:spcBef>
              <a:buNone/>
            </a:pPr>
            <a:r>
              <a:rPr lang="en-US" sz="2400" b="1" dirty="0"/>
              <a:t>Business logic privacy</a:t>
            </a:r>
            <a:r>
              <a:rPr lang="en-US" sz="2400" dirty="0"/>
              <a:t>:   Can the code of a smart contract be private?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81658-19DA-184D-BABC-67047F42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59" y="1047751"/>
            <a:ext cx="1787141" cy="7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(1) knowledge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Goal</a:t>
                </a:r>
                <a:r>
                  <a:rPr lang="en-US" dirty="0">
                    <a:ea typeface="Roboto" panose="02000000000000000000" pitchFamily="2" charset="0"/>
                  </a:rPr>
                  <a:t>:   if V accepts  then  P “knows”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s</a:t>
                </a:r>
                <a:r>
                  <a:rPr lang="en-US" dirty="0" err="1">
                    <a:ea typeface="Roboto" panose="02000000000000000000" pitchFamily="2" charset="0"/>
                  </a:rPr>
                  <a:t>.t.</a:t>
                </a:r>
                <a:r>
                  <a:rPr lang="en-US" dirty="0"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”know”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??</a:t>
                </a:r>
              </a:p>
              <a:p>
                <a:pPr marL="0" indent="0">
                  <a:buNone/>
                </a:pPr>
                <a:endParaRPr lang="en-US" dirty="0">
                  <a:ea typeface="Roboto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ea typeface="Roboto" panose="02000000000000000000" pitchFamily="2" charset="0"/>
                  </a:rPr>
                  <a:t>informal def:   </a:t>
                </a:r>
                <a:r>
                  <a:rPr lang="en-US" dirty="0">
                    <a:ea typeface="Roboto" panose="02000000000000000000" pitchFamily="2" charset="0"/>
                  </a:rPr>
                  <a:t>P 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can be “extracted” from 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2565938"/>
              </a:xfrm>
              <a:blipFill>
                <a:blip r:embed="rId2"/>
                <a:stretch>
                  <a:fillRect l="-1608" t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A866A37-4D88-F748-BC80-3928C03724F3}"/>
              </a:ext>
            </a:extLst>
          </p:cNvPr>
          <p:cNvGrpSpPr/>
          <p:nvPr/>
        </p:nvGrpSpPr>
        <p:grpSpPr>
          <a:xfrm>
            <a:off x="6617777" y="3761865"/>
            <a:ext cx="2069024" cy="1208717"/>
            <a:chOff x="6617776" y="3687433"/>
            <a:chExt cx="2069024" cy="1208717"/>
          </a:xfrm>
        </p:grpSpPr>
        <p:pic>
          <p:nvPicPr>
            <p:cNvPr id="1026" name="Picture 2" descr="Man Tied Stock Illustrations – 1,129 Man Tied Stock Illustrations, Vectors  &amp; Clipart - Dreamstime">
              <a:extLst>
                <a:ext uri="{FF2B5EF4-FFF2-40B4-BE49-F238E27FC236}">
                  <a16:creationId xmlns:a16="http://schemas.microsoft.com/office/drawing/2014/main" id="{1287F10B-790E-BE45-94CE-7CAAC99DF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776" y="3766089"/>
              <a:ext cx="2069024" cy="1130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6378CF-4FE9-B244-B9BA-68FDA771AC89}"/>
                </a:ext>
              </a:extLst>
            </p:cNvPr>
            <p:cNvSpPr txBox="1"/>
            <p:nvPr/>
          </p:nvSpPr>
          <p:spPr>
            <a:xfrm>
              <a:off x="6647940" y="3687433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>
                  <a:latin typeface="+mn-lt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2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2732A-9000-0044-B4DA-60AC8EBBD014}"/>
              </a:ext>
            </a:extLst>
          </p:cNvPr>
          <p:cNvSpPr/>
          <p:nvPr/>
        </p:nvSpPr>
        <p:spPr>
          <a:xfrm>
            <a:off x="914399" y="3766257"/>
            <a:ext cx="7658101" cy="1042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93BE0-9CBC-E24E-ADE1-8EACD82E78D9}"/>
              </a:ext>
            </a:extLst>
          </p:cNvPr>
          <p:cNvSpPr/>
          <p:nvPr/>
        </p:nvSpPr>
        <p:spPr>
          <a:xfrm>
            <a:off x="914401" y="2004864"/>
            <a:ext cx="8141109" cy="10423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E6B0C-BF22-3647-9E12-427431A7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(1) knowledge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980" y="914400"/>
                <a:ext cx="8958020" cy="417195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b="1" u="sng" dirty="0">
                    <a:ea typeface="Roboto" panose="02000000000000000000" pitchFamily="2" charset="0"/>
                  </a:rPr>
                  <a:t>Formally</a:t>
                </a:r>
                <a:r>
                  <a:rPr lang="en-US" sz="2400" dirty="0">
                    <a:ea typeface="Roboto" panose="02000000000000000000" pitchFamily="2" charset="0"/>
                  </a:rPr>
                  <a:t>:   (S, P, V) is </a:t>
                </a:r>
                <a:r>
                  <a:rPr lang="en-US" sz="2400" b="1" dirty="0">
                    <a:ea typeface="Roboto" panose="02000000000000000000" pitchFamily="2" charset="0"/>
                  </a:rPr>
                  <a:t>knowledge sound </a:t>
                </a:r>
                <a:r>
                  <a:rPr lang="en-US" sz="2400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sz="2400" dirty="0">
                    <a:ea typeface="Roboto" panose="02000000000000000000" pitchFamily="2" charset="0"/>
                  </a:rPr>
                  <a:t> if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sz="2400" dirty="0">
                    <a:ea typeface="Roboto" panose="02000000000000000000" pitchFamily="2" charset="0"/>
                  </a:rPr>
                  <a:t>	for every poly. time adversary  A = (A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0</a:t>
                </a:r>
                <a:r>
                  <a:rPr lang="en-US" sz="2400" dirty="0">
                    <a:ea typeface="Roboto" panose="02000000000000000000" pitchFamily="2" charset="0"/>
                  </a:rPr>
                  <a:t>, A</a:t>
                </a:r>
                <a:r>
                  <a:rPr lang="en-US" sz="2400" baseline="-25000" dirty="0">
                    <a:ea typeface="Roboto" panose="02000000000000000000" pitchFamily="2" charset="0"/>
                  </a:rPr>
                  <a:t>1</a:t>
                </a:r>
                <a:r>
                  <a:rPr lang="en-US" sz="2400" dirty="0">
                    <a:ea typeface="Roboto" panose="02000000000000000000" pitchFamily="2" charset="0"/>
                  </a:rPr>
                  <a:t>)  such that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790575" algn="l"/>
                    <a:tab pos="1025525" algn="l"/>
                    <a:tab pos="2286000" algn="l"/>
                    <a:tab pos="2392363" algn="l"/>
                    <a:tab pos="4513263" algn="l"/>
                    <a:tab pos="4619625" algn="l"/>
                    <a:tab pos="6858000" algn="l"/>
                  </a:tabLst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 ⇽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init</a:t>
                </a:r>
                <a:r>
                  <a:rPr lang="en-US" sz="2000" dirty="0"/>
                  <a:t>( ),	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 ⇽ A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),	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sz="2000" dirty="0"/>
                  <a:t>) ⇽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index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),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⇽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249363" algn="l"/>
                    <a:tab pos="5080000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err="1"/>
                  <a:t>Pr</a:t>
                </a:r>
                <a:r>
                  <a:rPr lang="en-US" sz="2400" dirty="0"/>
                  <a:t>[</a:t>
                </a:r>
                <a:r>
                  <a:rPr lang="en-US" sz="2000" dirty="0"/>
                  <a:t>V(</a:t>
                </a:r>
                <a:r>
                  <a:rPr lang="en-US" sz="2000" dirty="0" err="1"/>
                  <a:t>vp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) = accept</a:t>
                </a:r>
                <a:r>
                  <a:rPr lang="en-US" sz="2400" dirty="0"/>
                  <a:t>]</a:t>
                </a:r>
                <a:r>
                  <a:rPr lang="en-US" sz="2000" dirty="0"/>
                  <a:t> &gt; 1/10</a:t>
                </a:r>
                <a:r>
                  <a:rPr lang="en-US" sz="2000" baseline="30000" dirty="0"/>
                  <a:t>6</a:t>
                </a:r>
                <a:r>
                  <a:rPr lang="en-US" sz="2000" dirty="0"/>
                  <a:t>	(non-negligible)</a:t>
                </a:r>
                <a:endParaRPr lang="en-US" sz="2000" baseline="30000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sz="2000" baseline="30000" dirty="0"/>
                  <a:t>	</a:t>
                </a:r>
                <a:r>
                  <a:rPr lang="en-US" sz="2400" dirty="0"/>
                  <a:t>there is an efficient </a:t>
                </a:r>
                <a:r>
                  <a:rPr lang="en-US" sz="2400" b="1" dirty="0"/>
                  <a:t>extractor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 (that uses 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as a black box) 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790575" algn="l"/>
                    <a:tab pos="2568575" algn="l"/>
                    <a:tab pos="5254625" algn="l"/>
                  </a:tabLst>
                </a:pPr>
                <a:r>
                  <a:rPr lang="en-US" sz="2400" dirty="0"/>
                  <a:t>	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 ⇽ </a:t>
                </a:r>
                <a:r>
                  <a:rPr lang="en-US" sz="2000" dirty="0" err="1"/>
                  <a:t>S</a:t>
                </a:r>
                <a:r>
                  <a:rPr lang="en-US" sz="2000" baseline="-25000" dirty="0" err="1"/>
                  <a:t>init</a:t>
                </a:r>
                <a:r>
                  <a:rPr lang="en-US" sz="2000" dirty="0"/>
                  <a:t>( ), 	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st</a:t>
                </a:r>
                <a:r>
                  <a:rPr lang="en-US" sz="2000" dirty="0"/>
                  <a:t>) ⇽ A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),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 ⇽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baseline="40000" dirty="0"/>
                  <a:t>A</a:t>
                </a:r>
                <a:r>
                  <a:rPr lang="en-US" sz="1600" baseline="40000" dirty="0"/>
                  <a:t>0</a:t>
                </a:r>
                <a:r>
                  <a:rPr lang="en-US" sz="2000" baseline="40000" dirty="0"/>
                  <a:t>, A</a:t>
                </a:r>
                <a:r>
                  <a:rPr lang="en-US" sz="1600" baseline="40000" dirty="0"/>
                  <a:t>1</a:t>
                </a:r>
                <a:r>
                  <a:rPr lang="en-US" sz="1800" baseline="40000" dirty="0"/>
                  <a:t>(</a:t>
                </a:r>
                <a:r>
                  <a:rPr lang="en-US" sz="1800" baseline="40000" dirty="0" err="1"/>
                  <a:t>pp,x,st</a:t>
                </a:r>
                <a:r>
                  <a:rPr lang="en-US" sz="1800" baseline="40000" dirty="0"/>
                  <a:t>)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𝑔𝑝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):  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1249363" algn="l"/>
                    <a:tab pos="3036888" algn="l"/>
                    <a:tab pos="4619625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err="1"/>
                  <a:t>Pr</a:t>
                </a:r>
                <a:r>
                  <a:rPr lang="en-US" sz="2400" dirty="0"/>
                  <a:t>[</a:t>
                </a:r>
                <a:r>
                  <a:rPr lang="en-US" sz="2000" dirty="0"/>
                  <a:t>C(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) = 0</a:t>
                </a:r>
                <a:r>
                  <a:rPr lang="en-US" sz="2400" dirty="0"/>
                  <a:t>]</a:t>
                </a:r>
                <a:r>
                  <a:rPr lang="en-US" sz="2000" dirty="0"/>
                  <a:t> &gt; 1/10</a:t>
                </a:r>
                <a:r>
                  <a:rPr lang="en-US" sz="2000" baseline="30000" dirty="0"/>
                  <a:t>6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	(for a negligible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C5D137-9ADF-094A-A143-184E06C65C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980" y="914400"/>
                <a:ext cx="8958020" cy="4171950"/>
              </a:xfrm>
              <a:blipFill>
                <a:blip r:embed="rId2"/>
                <a:stretch>
                  <a:fillRect l="-992" t="-912" r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2CB11E8-EE5A-944E-9177-9B435F059324}"/>
              </a:ext>
            </a:extLst>
          </p:cNvPr>
          <p:cNvSpPr/>
          <p:nvPr/>
        </p:nvSpPr>
        <p:spPr>
          <a:xfrm>
            <a:off x="5284762" y="3800838"/>
            <a:ext cx="3102154" cy="48916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295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</a:t>
            </a:r>
          </a:p>
        </p:txBody>
      </p:sp>
      <p:pic>
        <p:nvPicPr>
          <p:cNvPr id="9" name="Picture 2" descr="Where is Waldo - Where's Waldo - the beach - book - game | Wheres wally, Wheres  waldo, Beach books">
            <a:extLst>
              <a:ext uri="{FF2B5EF4-FFF2-40B4-BE49-F238E27FC236}">
                <a16:creationId xmlns:a16="http://schemas.microsoft.com/office/drawing/2014/main" id="{17A277C2-2A50-AA40-8398-032D94E7D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33" y="1201126"/>
            <a:ext cx="5909647" cy="37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ere's Waldo Cardboard Standup">
            <a:extLst>
              <a:ext uri="{FF2B5EF4-FFF2-40B4-BE49-F238E27FC236}">
                <a16:creationId xmlns:a16="http://schemas.microsoft.com/office/drawing/2014/main" id="{DD53975E-8834-6243-835D-0E136BFB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3" y="1519264"/>
            <a:ext cx="645294" cy="15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A54077-3C9B-4C4C-8241-0A59CB61CC94}"/>
              </a:ext>
            </a:extLst>
          </p:cNvPr>
          <p:cNvSpPr/>
          <p:nvPr/>
        </p:nvSpPr>
        <p:spPr>
          <a:xfrm>
            <a:off x="4800597" y="2894358"/>
            <a:ext cx="598395" cy="85737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2EDF7-6242-6420-7556-A21BD1A8A467}"/>
              </a:ext>
            </a:extLst>
          </p:cNvPr>
          <p:cNvSpPr txBox="1"/>
          <p:nvPr/>
        </p:nvSpPr>
        <p:spPr>
          <a:xfrm>
            <a:off x="457200" y="3805062"/>
            <a:ext cx="1291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Where 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Waldo?</a:t>
            </a:r>
          </a:p>
        </p:txBody>
      </p:sp>
    </p:spTree>
    <p:extLst>
      <p:ext uri="{BB962C8B-B14F-4D97-AF65-F5344CB8AC3E}">
        <p14:creationId xmlns:p14="http://schemas.microsoft.com/office/powerpoint/2010/main" val="201031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A7C796-E351-5044-8222-BE2318B3CFF6}"/>
              </a:ext>
            </a:extLst>
          </p:cNvPr>
          <p:cNvSpPr txBox="1"/>
          <p:nvPr/>
        </p:nvSpPr>
        <p:spPr>
          <a:xfrm>
            <a:off x="1491221" y="1733072"/>
            <a:ext cx="6459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A story about the lady sipping tea</a:t>
            </a:r>
          </a:p>
        </p:txBody>
      </p:sp>
      <p:pic>
        <p:nvPicPr>
          <p:cNvPr id="1026" name="Picture 2" descr="Drinking Tea Stock Illustrations – 10,560 Drinking Tea Stock Illustrations,  Vectors &amp;amp; Clipart - Dreamstime">
            <a:extLst>
              <a:ext uri="{FF2B5EF4-FFF2-40B4-BE49-F238E27FC236}">
                <a16:creationId xmlns:a16="http://schemas.microsoft.com/office/drawing/2014/main" id="{0A8DD7CA-A6DD-0349-9836-8C6EE02E6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5"/>
          <a:stretch/>
        </p:blipFill>
        <p:spPr bwMode="auto">
          <a:xfrm>
            <a:off x="3598143" y="2842713"/>
            <a:ext cx="1947714" cy="1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51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800" dirty="0"/>
              <a:t>(simplified)</a:t>
            </a:r>
            <a:endParaRPr lang="en-US" sz="13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for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proof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ea typeface="Roboto" panose="02000000000000000000" pitchFamily="2" charset="0"/>
                  </a:rPr>
                  <a:t>“reveals nothing”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,  other than its existence</a:t>
                </a:r>
              </a:p>
              <a:p>
                <a:pPr marL="0" indent="0">
                  <a:spcBef>
                    <a:spcPts val="1926"/>
                  </a:spcBef>
                  <a:buNone/>
                </a:pPr>
                <a:r>
                  <a:rPr lang="en-US" dirty="0">
                    <a:ea typeface="Roboto" panose="02000000000000000000" pitchFamily="2" charset="0"/>
                  </a:rPr>
                  <a:t>What does it mean to “reveal nothing” ??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1714500" algn="l"/>
                  </a:tabLst>
                </a:pPr>
                <a:r>
                  <a:rPr lang="en-US" b="1" dirty="0">
                    <a:ea typeface="Roboto" panose="02000000000000000000" pitchFamily="2" charset="0"/>
                  </a:rPr>
                  <a:t>Informal def</a:t>
                </a:r>
                <a:r>
                  <a:rPr lang="en-US" dirty="0"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ea typeface="Roboto" panose="02000000000000000000" pitchFamily="2" charset="0"/>
                  </a:rPr>
                  <a:t>“reveals nothing”  about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 if the verifier can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    generate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by itself</a:t>
                </a:r>
                <a:r>
                  <a:rPr lang="en-US" dirty="0">
                    <a:ea typeface="Roboto" panose="02000000000000000000" pitchFamily="2" charset="0"/>
                  </a:rPr>
                  <a:t>     ⟹     it learned nothing new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</a:p>
              <a:p>
                <a:pPr marL="0" indent="0">
                  <a:spcBef>
                    <a:spcPts val="1926"/>
                  </a:spcBef>
                  <a:buNone/>
                  <a:tabLst>
                    <a:tab pos="449263" algn="l"/>
                    <a:tab pos="1839913" algn="l"/>
                  </a:tabLst>
                </a:pPr>
                <a:r>
                  <a:rPr lang="en-US" dirty="0"/>
                  <a:t>(S, P, V) is </a:t>
                </a:r>
                <a:r>
                  <a:rPr lang="en-US" b="1" dirty="0"/>
                  <a:t>zero knowledge </a:t>
                </a:r>
                <a:r>
                  <a:rPr lang="en-US" dirty="0"/>
                  <a:t>if there is an efficient alg.</a:t>
                </a:r>
                <a:r>
                  <a:rPr lang="en-US" b="1" dirty="0"/>
                  <a:t>  Sim </a:t>
                </a:r>
                <a:br>
                  <a:rPr lang="en-US" b="1" dirty="0"/>
                </a:br>
                <a:r>
                  <a:rPr lang="en-US" b="1" dirty="0"/>
                  <a:t>	</a:t>
                </a:r>
                <a:r>
                  <a:rPr lang="en-US" dirty="0" err="1"/>
                  <a:t>s.t.</a:t>
                </a:r>
                <a:r>
                  <a:rPr lang="en-US" b="1" dirty="0"/>
                  <a:t>  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 “look like” the real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.</a:t>
                </a:r>
              </a:p>
              <a:p>
                <a:pPr marL="0" indent="0">
                  <a:spcBef>
                    <a:spcPts val="3126"/>
                  </a:spcBef>
                  <a:buNone/>
                  <a:tabLst>
                    <a:tab pos="719138" algn="l"/>
                    <a:tab pos="1840706" algn="l"/>
                  </a:tabLst>
                </a:pPr>
                <a:r>
                  <a:rPr lang="en-US" dirty="0">
                    <a:cs typeface="Calibri" panose="020F0502020204030204" pitchFamily="34" charset="0"/>
                  </a:rPr>
                  <a:t>Main point:  </a:t>
                </a:r>
                <a:r>
                  <a:rPr lang="en-US" b="1" i="1" dirty="0">
                    <a:cs typeface="Calibri" panose="020F0502020204030204" pitchFamily="34" charset="0"/>
                  </a:rPr>
                  <a:t>Sim</a:t>
                </a:r>
                <a:r>
                  <a:rPr lang="en-US" dirty="0"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,x) simulates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Calibri" panose="020F0502020204030204" pitchFamily="34" charset="0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>
                  <a:ea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14172"/>
                <a:ext cx="8578312" cy="4129328"/>
              </a:xfrm>
              <a:blipFill>
                <a:blip r:embed="rId3"/>
                <a:stretch>
                  <a:fillRect l="-1183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5AFD857-8073-7B40-A612-81E36301CA67}"/>
              </a:ext>
            </a:extLst>
          </p:cNvPr>
          <p:cNvSpPr/>
          <p:nvPr/>
        </p:nvSpPr>
        <p:spPr>
          <a:xfrm>
            <a:off x="338079" y="2519918"/>
            <a:ext cx="8686800" cy="1771650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F955A7-0104-9740-B49B-58F329B16786}"/>
              </a:ext>
            </a:extLst>
          </p:cNvPr>
          <p:cNvSpPr/>
          <p:nvPr/>
        </p:nvSpPr>
        <p:spPr>
          <a:xfrm>
            <a:off x="1053186" y="3810710"/>
            <a:ext cx="797650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3DB62-EA8A-6944-BCB6-70B9E84F52A8}"/>
              </a:ext>
            </a:extLst>
          </p:cNvPr>
          <p:cNvSpPr/>
          <p:nvPr/>
        </p:nvSpPr>
        <p:spPr>
          <a:xfrm>
            <a:off x="1053187" y="2710546"/>
            <a:ext cx="7976509" cy="604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923B4-169D-DD4C-AA97-FE31F9449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7" y="124919"/>
            <a:ext cx="8629647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Definitions:  (2) Zero knowledge </a:t>
            </a:r>
            <a:r>
              <a:rPr lang="en-US" sz="1800" dirty="0"/>
              <a:t>(simplified)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734" y="1085851"/>
                <a:ext cx="8858250" cy="34958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ts val="4050"/>
                  </a:lnSpc>
                  <a:spcBef>
                    <a:spcPts val="1776"/>
                  </a:spcBef>
                  <a:buNone/>
                </a:pPr>
                <a:r>
                  <a:rPr lang="en-US" b="1" u="sng" dirty="0">
                    <a:ea typeface="Roboto" panose="02000000000000000000" pitchFamily="2" charset="0"/>
                  </a:rPr>
                  <a:t>Formally</a:t>
                </a:r>
                <a:r>
                  <a:rPr lang="en-US" dirty="0">
                    <a:ea typeface="Roboto" panose="02000000000000000000" pitchFamily="2" charset="0"/>
                  </a:rPr>
                  <a:t>:   (S, P, V) is </a:t>
                </a:r>
                <a:r>
                  <a:rPr lang="en-US" sz="1500" dirty="0">
                    <a:ea typeface="Roboto" panose="02000000000000000000" pitchFamily="2" charset="0"/>
                  </a:rPr>
                  <a:t>(honest verifier)</a:t>
                </a:r>
                <a:r>
                  <a:rPr lang="en-US" dirty="0">
                    <a:ea typeface="Roboto" panose="02000000000000000000" pitchFamily="2" charset="0"/>
                  </a:rPr>
                  <a:t> </a:t>
                </a:r>
                <a:r>
                  <a:rPr lang="en-US" b="1" dirty="0">
                    <a:ea typeface="Roboto" panose="02000000000000000000" pitchFamily="2" charset="0"/>
                  </a:rPr>
                  <a:t>zero knowledge </a:t>
                </a:r>
                <a:r>
                  <a:rPr lang="en-US" dirty="0">
                    <a:ea typeface="Roboto" panose="02000000000000000000" pitchFamily="2" charset="0"/>
                  </a:rPr>
                  <a:t>for a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</m:oMath>
                </a14:m>
                <a:r>
                  <a:rPr lang="en-US" dirty="0">
                    <a:ea typeface="Roboto" panose="02000000000000000000" pitchFamily="2" charset="0"/>
                  </a:rPr>
                  <a:t> 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if there is an efficient simulator  </a:t>
                </a:r>
                <a:r>
                  <a:rPr lang="en-US" b="1" i="1" dirty="0">
                    <a:ea typeface="Roboto" panose="02000000000000000000" pitchFamily="2" charset="0"/>
                  </a:rPr>
                  <a:t>Sim</a:t>
                </a:r>
                <a:r>
                  <a:rPr lang="en-US" dirty="0">
                    <a:ea typeface="Roboto" panose="02000000000000000000" pitchFamily="2" charset="0"/>
                  </a:rPr>
                  <a:t>  such that</a:t>
                </a:r>
                <a:br>
                  <a:rPr lang="en-US" dirty="0">
                    <a:ea typeface="Roboto" panose="02000000000000000000" pitchFamily="2" charset="0"/>
                  </a:rPr>
                </a:br>
                <a:r>
                  <a:rPr lang="en-US" dirty="0">
                    <a:ea typeface="Roboto" panose="02000000000000000000" pitchFamily="2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/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 where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 err="1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) ⇽ S(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⇽ 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spcBef>
                    <a:spcPts val="2076"/>
                  </a:spcBef>
                  <a:buNone/>
                </a:pPr>
                <a:r>
                  <a:rPr lang="en-US" dirty="0"/>
                  <a:t>	is indistinguishable from the distribution:</a:t>
                </a: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		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):	 where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𝑣𝑝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 ⇽ </a:t>
                </a:r>
                <a:r>
                  <a:rPr lang="en-US" b="1" i="1" dirty="0"/>
                  <a:t>Sim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F283CC-90BB-5B4F-9D7F-C2591124F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734" y="1085851"/>
                <a:ext cx="8858250" cy="3495836"/>
              </a:xfrm>
              <a:blipFill>
                <a:blip r:embed="rId3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07FDE-0150-274F-7A53-4FA5F191C5D1}"/>
                  </a:ext>
                </a:extLst>
              </p:cNvPr>
              <p:cNvSpPr txBox="1"/>
              <p:nvPr/>
            </p:nvSpPr>
            <p:spPr>
              <a:xfrm>
                <a:off x="206476" y="4640827"/>
                <a:ext cx="7532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  <a:cs typeface="Calibri" panose="020F0502020204030204" pitchFamily="34" charset="0"/>
                  </a:rPr>
                  <a:t>Main point:  </a:t>
                </a:r>
                <a:r>
                  <a:rPr lang="en-US" b="1" i="1" dirty="0">
                    <a:latin typeface="+mn-lt"/>
                    <a:cs typeface="Calibri" panose="020F0502020204030204" pitchFamily="34" charset="0"/>
                  </a:rPr>
                  <a:t>Sim</a:t>
                </a:r>
                <a:r>
                  <a:rPr lang="en-US" dirty="0">
                    <a:latin typeface="+mn-lt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,x) simulates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  <a:cs typeface="Calibri" panose="020F0502020204030204" pitchFamily="34" charset="0"/>
                  </a:rPr>
                  <a:t> without knowledge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dirty="0">
                  <a:latin typeface="+mn-lt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07FDE-0150-274F-7A53-4FA5F191C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6" y="4640827"/>
                <a:ext cx="7532062" cy="461665"/>
              </a:xfrm>
              <a:prstGeom prst="rect">
                <a:avLst/>
              </a:prstGeom>
              <a:blipFill>
                <a:blip r:embed="rId4"/>
                <a:stretch>
                  <a:fillRect l="-13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3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2F56-34C1-0F48-945C-7C685483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EAE6-03BA-FD4A-9C03-037E66BC4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5" y="1047751"/>
            <a:ext cx="8839200" cy="3695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Recall</a:t>
            </a:r>
            <a:r>
              <a:rPr lang="en-US" dirty="0"/>
              <a:t>:  prover generates a </a:t>
            </a:r>
            <a:r>
              <a:rPr lang="en-US" b="1" u="sng" dirty="0"/>
              <a:t>short</a:t>
            </a:r>
            <a:r>
              <a:rPr lang="en-US" dirty="0"/>
              <a:t> proof that is </a:t>
            </a:r>
            <a:r>
              <a:rPr lang="en-US" b="1" u="sng" dirty="0"/>
              <a:t>fast</a:t>
            </a:r>
            <a:r>
              <a:rPr lang="en-US" dirty="0"/>
              <a:t> to verify</a:t>
            </a:r>
          </a:p>
          <a:p>
            <a:pPr marL="0" indent="0">
              <a:spcBef>
                <a:spcPts val="1926"/>
              </a:spcBef>
              <a:buNone/>
            </a:pPr>
            <a:endParaRPr lang="en-US" dirty="0"/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How to build a </a:t>
            </a:r>
            <a:r>
              <a:rPr lang="en-US" dirty="0" err="1"/>
              <a:t>zk</a:t>
            </a:r>
            <a:r>
              <a:rPr lang="en-US" dirty="0"/>
              <a:t>-SNARK ??</a:t>
            </a:r>
          </a:p>
          <a:p>
            <a:pPr marL="0" indent="0" algn="ctr">
              <a:spcBef>
                <a:spcPts val="1926"/>
              </a:spcBef>
              <a:buNone/>
            </a:pPr>
            <a:r>
              <a:rPr lang="en-US" dirty="0"/>
              <a:t>Next lecture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0868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39CCD12-8833-364F-9430-E9BD43BD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64" y="3404508"/>
            <a:ext cx="8441871" cy="1314450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chemeClr val="tx1"/>
                </a:solidFill>
              </a:rPr>
              <a:t>Launched on the Ethereum blockchain on May 2020  (v2)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633C09-BEE4-A34A-B220-BA4D30AC16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Tornado cash:   a </a:t>
            </a:r>
            <a:r>
              <a:rPr lang="en-US" dirty="0" err="1"/>
              <a:t>zk</a:t>
            </a:r>
            <a:r>
              <a:rPr lang="en-US" dirty="0"/>
              <a:t>-based mixer</a:t>
            </a:r>
          </a:p>
        </p:txBody>
      </p:sp>
    </p:spTree>
    <p:extLst>
      <p:ext uri="{BB962C8B-B14F-4D97-AF65-F5344CB8AC3E}">
        <p14:creationId xmlns:p14="http://schemas.microsoft.com/office/powerpoint/2010/main" val="1619539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BB41E8-0FFE-7F40-BE8F-11010159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a ZK-mixer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49C83-492E-5C41-BC22-39A6E865C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741885"/>
            <a:ext cx="584280" cy="8643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FD3E56-AB8D-DD4A-81D4-AF550B17C9D9}"/>
              </a:ext>
            </a:extLst>
          </p:cNvPr>
          <p:cNvSpPr/>
          <p:nvPr/>
        </p:nvSpPr>
        <p:spPr>
          <a:xfrm>
            <a:off x="304800" y="2784872"/>
            <a:ext cx="495300" cy="628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E9C7E7-690A-1942-9636-7589E78F50E9}"/>
              </a:ext>
            </a:extLst>
          </p:cNvPr>
          <p:cNvSpPr txBox="1"/>
          <p:nvPr/>
        </p:nvSpPr>
        <p:spPr>
          <a:xfrm>
            <a:off x="27672" y="3429000"/>
            <a:ext cx="105035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account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8958DB-683D-EA4C-9C2E-D74E5CDDF7CF}"/>
              </a:ext>
            </a:extLst>
          </p:cNvPr>
          <p:cNvGrpSpPr/>
          <p:nvPr/>
        </p:nvGrpSpPr>
        <p:grpSpPr>
          <a:xfrm>
            <a:off x="1635269" y="1828800"/>
            <a:ext cx="1636474" cy="3253264"/>
            <a:chOff x="2180359" y="2438400"/>
            <a:chExt cx="2181964" cy="433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5AB80A-93B1-FD48-8909-3B97B8E7ED84}"/>
                </a:ext>
              </a:extLst>
            </p:cNvPr>
            <p:cNvSpPr/>
            <p:nvPr/>
          </p:nvSpPr>
          <p:spPr>
            <a:xfrm>
              <a:off x="2895600" y="2438400"/>
              <a:ext cx="787362" cy="3352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AE15B6-439B-B842-9B98-22635AD36F68}"/>
                </a:ext>
              </a:extLst>
            </p:cNvPr>
            <p:cNvSpPr txBox="1"/>
            <p:nvPr/>
          </p:nvSpPr>
          <p:spPr>
            <a:xfrm>
              <a:off x="2180359" y="5791200"/>
              <a:ext cx="2181964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Tornado.cash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1AB19-693E-684C-BD3D-B8A383CE6577}"/>
              </a:ext>
            </a:extLst>
          </p:cNvPr>
          <p:cNvGrpSpPr/>
          <p:nvPr/>
        </p:nvGrpSpPr>
        <p:grpSpPr>
          <a:xfrm>
            <a:off x="3786438" y="2784871"/>
            <a:ext cx="1338060" cy="1648806"/>
            <a:chOff x="5048584" y="3713162"/>
            <a:chExt cx="1784081" cy="219840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1BA103-8ED8-C447-A0CD-4D9FD0431E53}"/>
                </a:ext>
              </a:extLst>
            </p:cNvPr>
            <p:cNvSpPr/>
            <p:nvPr/>
          </p:nvSpPr>
          <p:spPr>
            <a:xfrm>
              <a:off x="5596322" y="3713162"/>
              <a:ext cx="660400" cy="83820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12734B-2D4F-7C4E-9E22-CA7355023CF8}"/>
                </a:ext>
              </a:extLst>
            </p:cNvPr>
            <p:cNvSpPr txBox="1"/>
            <p:nvPr/>
          </p:nvSpPr>
          <p:spPr>
            <a:xfrm>
              <a:off x="5048584" y="4495798"/>
              <a:ext cx="1784081" cy="1415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fresh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(1000 DAI)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1080BE-F921-1943-A872-3C2361B887B7}"/>
              </a:ext>
            </a:extLst>
          </p:cNvPr>
          <p:cNvSpPr txBox="1"/>
          <p:nvPr/>
        </p:nvSpPr>
        <p:spPr>
          <a:xfrm>
            <a:off x="4178940" y="2274585"/>
            <a:ext cx="559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CDD14D-E076-CD41-AB21-62AE3EC51CC7}"/>
              </a:ext>
            </a:extLst>
          </p:cNvPr>
          <p:cNvGrpSpPr/>
          <p:nvPr/>
        </p:nvGrpSpPr>
        <p:grpSpPr>
          <a:xfrm>
            <a:off x="800100" y="2824840"/>
            <a:ext cx="1371600" cy="323165"/>
            <a:chOff x="1066800" y="3766456"/>
            <a:chExt cx="1828800" cy="43088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DE345CB-9B09-C447-B286-355AECA8DD1F}"/>
                </a:ext>
              </a:extLst>
            </p:cNvPr>
            <p:cNvCxnSpPr>
              <a:stCxn id="8" idx="3"/>
            </p:cNvCxnSpPr>
            <p:nvPr/>
          </p:nvCxnSpPr>
          <p:spPr>
            <a:xfrm flipV="1">
              <a:off x="1066800" y="4114799"/>
              <a:ext cx="1828800" cy="1746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AA57EE-4749-9240-BB56-C8EC05A1DDE7}"/>
                </a:ext>
              </a:extLst>
            </p:cNvPr>
            <p:cNvSpPr txBox="1"/>
            <p:nvPr/>
          </p:nvSpPr>
          <p:spPr>
            <a:xfrm>
              <a:off x="1284508" y="376645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882C4AD-A161-6E4D-A214-AED2DA59B67E}"/>
              </a:ext>
            </a:extLst>
          </p:cNvPr>
          <p:cNvSpPr/>
          <p:nvPr/>
        </p:nvSpPr>
        <p:spPr>
          <a:xfrm>
            <a:off x="7429989" y="1841897"/>
            <a:ext cx="901132" cy="2514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NFT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BA299CE-65E8-6043-8C61-B5CCEB91708A}"/>
              </a:ext>
            </a:extLst>
          </p:cNvPr>
          <p:cNvGrpSpPr/>
          <p:nvPr/>
        </p:nvGrpSpPr>
        <p:grpSpPr>
          <a:xfrm>
            <a:off x="4750440" y="2765360"/>
            <a:ext cx="2564761" cy="738664"/>
            <a:chOff x="6333919" y="3687145"/>
            <a:chExt cx="3419681" cy="984885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796DABE-CE59-5B4B-AB8A-F59BD505C920}"/>
                </a:ext>
              </a:extLst>
            </p:cNvPr>
            <p:cNvCxnSpPr/>
            <p:nvPr/>
          </p:nvCxnSpPr>
          <p:spPr>
            <a:xfrm>
              <a:off x="6333919" y="4114799"/>
              <a:ext cx="341968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C7455F-8177-3C41-B4A3-F11DFA23B1FC}"/>
                </a:ext>
              </a:extLst>
            </p:cNvPr>
            <p:cNvSpPr txBox="1"/>
            <p:nvPr/>
          </p:nvSpPr>
          <p:spPr>
            <a:xfrm>
              <a:off x="7166228" y="3687145"/>
              <a:ext cx="1509731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buy NFT</a:t>
              </a:r>
            </a:p>
            <a:p>
              <a:pPr algn="ctr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privately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9EB770-499E-2447-973E-963BE91989A5}"/>
              </a:ext>
            </a:extLst>
          </p:cNvPr>
          <p:cNvGrpSpPr/>
          <p:nvPr/>
        </p:nvGrpSpPr>
        <p:grpSpPr>
          <a:xfrm>
            <a:off x="304800" y="1514803"/>
            <a:ext cx="1876052" cy="3171498"/>
            <a:chOff x="406400" y="2019736"/>
            <a:chExt cx="2501402" cy="4228664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EEE73F-D346-9845-81D7-A36445ED50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562600"/>
              <a:ext cx="2345160" cy="685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179118B-5B1F-F645-A463-A078DB1AA0CB}"/>
                </a:ext>
              </a:extLst>
            </p:cNvPr>
            <p:cNvSpPr txBox="1"/>
            <p:nvPr/>
          </p:nvSpPr>
          <p:spPr>
            <a:xfrm rot="20698408">
              <a:off x="610589" y="5693483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19467A-6CC5-2B44-852C-2975EA6ABEE5}"/>
                </a:ext>
              </a:extLst>
            </p:cNvPr>
            <p:cNvCxnSpPr>
              <a:cxnSpLocks/>
            </p:cNvCxnSpPr>
            <p:nvPr/>
          </p:nvCxnSpPr>
          <p:spPr>
            <a:xfrm>
              <a:off x="406400" y="2044699"/>
              <a:ext cx="2501402" cy="6439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9C87D8-49DC-3B4A-AC98-C3F5F7C18770}"/>
                </a:ext>
              </a:extLst>
            </p:cNvPr>
            <p:cNvSpPr txBox="1"/>
            <p:nvPr/>
          </p:nvSpPr>
          <p:spPr>
            <a:xfrm rot="837184">
              <a:off x="914405" y="2019736"/>
              <a:ext cx="11914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2F12E7-F076-6D41-AFB4-0A1D0BE9F778}"/>
              </a:ext>
            </a:extLst>
          </p:cNvPr>
          <p:cNvSpPr txBox="1"/>
          <p:nvPr/>
        </p:nvSpPr>
        <p:spPr>
          <a:xfrm>
            <a:off x="1935956" y="892961"/>
            <a:ext cx="7144776" cy="73866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 common denomination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(1000 DAI)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is needed to prevent linking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Alice to her fresh address using the deposit/withdrawal amount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A1A7E0-9CA6-A143-9A5A-AA182307AD59}"/>
              </a:ext>
            </a:extLst>
          </p:cNvPr>
          <p:cNvGrpSpPr/>
          <p:nvPr/>
        </p:nvGrpSpPr>
        <p:grpSpPr>
          <a:xfrm>
            <a:off x="2762221" y="2839073"/>
            <a:ext cx="1435020" cy="323165"/>
            <a:chOff x="2762221" y="2839073"/>
            <a:chExt cx="1435020" cy="3231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469A9E5-91DF-AD4B-8B0A-8BD1E8260A41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>
              <a:off x="2762221" y="3086102"/>
              <a:ext cx="1435020" cy="1309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BFA902-28D7-1342-B1B1-A7DEB0870254}"/>
                </a:ext>
              </a:extLst>
            </p:cNvPr>
            <p:cNvSpPr txBox="1"/>
            <p:nvPr/>
          </p:nvSpPr>
          <p:spPr>
            <a:xfrm>
              <a:off x="2925786" y="2839073"/>
              <a:ext cx="8935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1000 DAI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2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4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tornado cash contract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160A6A-A824-D545-A227-16B9B0D298A4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4A6496-DA79-514E-AFF6-F2F7AD8C4064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22B394-1418-B24B-B8DB-B63F20271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B9A903-A91F-7245-90AE-5093E87ACA21}"/>
              </a:ext>
            </a:extLst>
          </p:cNvPr>
          <p:cNvSpPr txBox="1"/>
          <p:nvPr/>
        </p:nvSpPr>
        <p:spPr>
          <a:xfrm>
            <a:off x="128389" y="2571751"/>
            <a:ext cx="2784930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Currently: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three coins in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contract has 300 DAI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two nullifiers stored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FFE6C1-E5AA-9148-8229-86380E6CA6C9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B9129C-8CFE-0C4E-80A9-12D20D53C337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42F413-0023-CD4E-861B-0508896142F0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01E227-4E7B-5041-931A-C90C12576681}"/>
              </a:ext>
            </a:extLst>
          </p:cNvPr>
          <p:cNvGrpSpPr/>
          <p:nvPr/>
        </p:nvGrpSpPr>
        <p:grpSpPr>
          <a:xfrm>
            <a:off x="6229349" y="1314450"/>
            <a:ext cx="2480290" cy="2994884"/>
            <a:chOff x="8305800" y="1752600"/>
            <a:chExt cx="3307053" cy="399317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8AC883-8A08-8547-AD90-33AF7975C23F}"/>
                </a:ext>
              </a:extLst>
            </p:cNvPr>
            <p:cNvGrpSpPr/>
            <p:nvPr/>
          </p:nvGrpSpPr>
          <p:grpSpPr>
            <a:xfrm>
              <a:off x="8305800" y="2695590"/>
              <a:ext cx="3307053" cy="3050188"/>
              <a:chOff x="8305800" y="2695590"/>
              <a:chExt cx="3307053" cy="3050188"/>
            </a:xfrm>
          </p:grpSpPr>
          <p:sp>
            <p:nvSpPr>
              <p:cNvPr id="6" name="Triangle 5">
                <a:extLst>
                  <a:ext uri="{FF2B5EF4-FFF2-40B4-BE49-F238E27FC236}">
                    <a16:creationId xmlns:a16="http://schemas.microsoft.com/office/drawing/2014/main" id="{F70D7A2D-2172-A046-8AFF-956B6D1D24F9}"/>
                  </a:ext>
                </a:extLst>
              </p:cNvPr>
              <p:cNvSpPr/>
              <p:nvPr/>
            </p:nvSpPr>
            <p:spPr>
              <a:xfrm>
                <a:off x="8737706" y="2695590"/>
                <a:ext cx="2743200" cy="1817867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AA702A-9D05-8D4B-9D25-1CD563FE78E5}"/>
                  </a:ext>
                </a:extLst>
              </p:cNvPr>
              <p:cNvSpPr txBox="1"/>
              <p:nvPr/>
            </p:nvSpPr>
            <p:spPr>
              <a:xfrm>
                <a:off x="8737707" y="4465005"/>
                <a:ext cx="2875146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C</a:t>
                </a:r>
                <a:r>
                  <a:rPr lang="en-US" sz="21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0   0 … 0</a:t>
                </a:r>
              </a:p>
            </p:txBody>
          </p:sp>
          <p:sp>
            <p:nvSpPr>
              <p:cNvPr id="14" name="Left Brace 13">
                <a:extLst>
                  <a:ext uri="{FF2B5EF4-FFF2-40B4-BE49-F238E27FC236}">
                    <a16:creationId xmlns:a16="http://schemas.microsoft.com/office/drawing/2014/main" id="{BEA7431E-B1CD-B646-B2BF-A33F1B1736F0}"/>
                  </a:ext>
                </a:extLst>
              </p:cNvPr>
              <p:cNvSpPr/>
              <p:nvPr/>
            </p:nvSpPr>
            <p:spPr>
              <a:xfrm rot="16200000">
                <a:off x="9318269" y="4435250"/>
                <a:ext cx="304800" cy="1327862"/>
              </a:xfrm>
              <a:prstGeom prst="leftBrac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67B559-EF5F-D747-B2CD-38B34D2B65C5}"/>
                  </a:ext>
                </a:extLst>
              </p:cNvPr>
              <p:cNvSpPr txBox="1"/>
              <p:nvPr/>
            </p:nvSpPr>
            <p:spPr>
              <a:xfrm>
                <a:off x="8305800" y="5191781"/>
                <a:ext cx="2846762" cy="553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public list of coins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0A8401F-83B1-FF42-BE12-C1D9DA7621EF}"/>
                  </a:ext>
                </a:extLst>
              </p:cNvPr>
              <p:cNvSpPr txBox="1"/>
              <p:nvPr/>
            </p:nvSpPr>
            <p:spPr>
              <a:xfrm>
                <a:off x="9380969" y="3276601"/>
                <a:ext cx="1410729" cy="1046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tree of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20</a:t>
                </a:r>
              </a:p>
              <a:p>
                <a:pPr algn="ctr"/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</a:t>
                </a:r>
                <a:r>
                  <a:rPr lang="en-US" sz="15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leaves)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81A448-88F1-354E-B8B0-6E9871705C28}"/>
                </a:ext>
              </a:extLst>
            </p:cNvPr>
            <p:cNvSpPr txBox="1"/>
            <p:nvPr/>
          </p:nvSpPr>
          <p:spPr>
            <a:xfrm>
              <a:off x="9611021" y="1752600"/>
              <a:ext cx="99001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Coins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40725-B2DE-6249-A385-B088FF419AC1}"/>
              </a:ext>
            </a:extLst>
          </p:cNvPr>
          <p:cNvSpPr txBox="1"/>
          <p:nvPr/>
        </p:nvSpPr>
        <p:spPr>
          <a:xfrm>
            <a:off x="8515302" y="87857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CRHF</a:t>
            </a:r>
          </a:p>
        </p:txBody>
      </p:sp>
    </p:spTree>
    <p:extLst>
      <p:ext uri="{BB962C8B-B14F-4D97-AF65-F5344CB8AC3E}">
        <p14:creationId xmlns:p14="http://schemas.microsoft.com/office/powerpoint/2010/main" val="14625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CCB1-8203-4C43-B6E5-638E3180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Previous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B465A-1B97-C346-93FE-661A7EE5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6557"/>
            <a:ext cx="8534400" cy="741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Neither Bitcoin nor Ethereum are private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ECC2D-09BB-4036-135E-46970B86C29B}"/>
              </a:ext>
            </a:extLst>
          </p:cNvPr>
          <p:cNvGrpSpPr/>
          <p:nvPr/>
        </p:nvGrpSpPr>
        <p:grpSpPr>
          <a:xfrm>
            <a:off x="209103" y="1846739"/>
            <a:ext cx="8801100" cy="2124076"/>
            <a:chOff x="209103" y="2389667"/>
            <a:chExt cx="8801100" cy="21240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3CFF158-9769-4A46-BA3D-EB185D8E4023}"/>
                </a:ext>
              </a:extLst>
            </p:cNvPr>
            <p:cNvGrpSpPr/>
            <p:nvPr/>
          </p:nvGrpSpPr>
          <p:grpSpPr>
            <a:xfrm>
              <a:off x="209103" y="2484918"/>
              <a:ext cx="8585597" cy="2028825"/>
              <a:chOff x="304800" y="3937001"/>
              <a:chExt cx="11447462" cy="27051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906357D-4405-C841-B58B-6622FFF5A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86" r="15780"/>
              <a:stretch/>
            </p:blipFill>
            <p:spPr>
              <a:xfrm>
                <a:off x="685800" y="5048310"/>
                <a:ext cx="5227639" cy="13716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410C15-8CA5-2143-AD4E-2A51B572FBE6}"/>
                  </a:ext>
                </a:extLst>
              </p:cNvPr>
              <p:cNvSpPr txBox="1"/>
              <p:nvPr/>
            </p:nvSpPr>
            <p:spPr>
              <a:xfrm>
                <a:off x="685800" y="4648200"/>
                <a:ext cx="43764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Address 0x1654b0c3f62902d7A86237…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C9C6E2B-8637-644A-B43B-8AA81F68D4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8562" y="3937001"/>
                <a:ext cx="5473700" cy="27051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796514C-8647-B74B-B3D9-0C9ACA6DC93D}"/>
                  </a:ext>
                </a:extLst>
              </p:cNvPr>
              <p:cNvSpPr txBox="1"/>
              <p:nvPr/>
            </p:nvSpPr>
            <p:spPr>
              <a:xfrm>
                <a:off x="304800" y="4091345"/>
                <a:ext cx="186965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u="sng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etherscan.io</a:t>
                </a:r>
                <a:r>
                  <a:rPr lang="en-US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369AEA-84F6-6F44-98E3-83BC3E03F3BA}"/>
                </a:ext>
              </a:extLst>
            </p:cNvPr>
            <p:cNvSpPr/>
            <p:nvPr/>
          </p:nvSpPr>
          <p:spPr>
            <a:xfrm>
              <a:off x="209103" y="2389667"/>
              <a:ext cx="8801100" cy="21240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EA7D99-5F76-81CD-08FE-A57E31307846}"/>
              </a:ext>
            </a:extLst>
          </p:cNvPr>
          <p:cNvSpPr txBox="1"/>
          <p:nvPr/>
        </p:nvSpPr>
        <p:spPr>
          <a:xfrm>
            <a:off x="1124410" y="4430164"/>
            <a:ext cx="713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This lecture:  general tools for privacy on the blockchain</a:t>
            </a:r>
          </a:p>
        </p:txBody>
      </p:sp>
    </p:spTree>
    <p:extLst>
      <p:ext uri="{BB962C8B-B14F-4D97-AF65-F5344CB8AC3E}">
        <p14:creationId xmlns:p14="http://schemas.microsoft.com/office/powerpoint/2010/main" val="2201257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300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59B373-B721-3042-866C-16FDE6E42FAB}"/>
              </a:ext>
            </a:extLst>
          </p:cNvPr>
          <p:cNvGrpSpPr/>
          <p:nvPr/>
        </p:nvGrpSpPr>
        <p:grpSpPr>
          <a:xfrm>
            <a:off x="4219436" y="3803946"/>
            <a:ext cx="2885534" cy="1280994"/>
            <a:chOff x="5625915" y="5071929"/>
            <a:chExt cx="3847378" cy="170799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8E309D-82EC-E24D-B749-F832681BDE79}"/>
                </a:ext>
              </a:extLst>
            </p:cNvPr>
            <p:cNvSpPr txBox="1"/>
            <p:nvPr/>
          </p:nvSpPr>
          <p:spPr>
            <a:xfrm>
              <a:off x="5625915" y="5795036"/>
              <a:ext cx="3847378" cy="984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list: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one entry per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spent coin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93DBFF7-0961-3748-B6BA-96687B2828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5071929"/>
              <a:ext cx="0" cy="79068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F837CCB-F5D3-A94D-B477-E220DCCABEF3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294B70-C11A-214A-BC6C-BC338939E8D4}"/>
              </a:ext>
            </a:extLst>
          </p:cNvPr>
          <p:cNvSpPr txBox="1"/>
          <p:nvPr/>
        </p:nvSpPr>
        <p:spPr>
          <a:xfrm>
            <a:off x="146667" y="3737097"/>
            <a:ext cx="3012043" cy="126444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Build Merkle proof for leaf #4: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MerkleProof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(4)      (leaf=0)</a:t>
            </a:r>
          </a:p>
          <a:p>
            <a:pPr>
              <a:spcBef>
                <a:spcPts val="45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choose random  k, r  in  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18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(k, r)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00B4CA7-1F05-2944-AB5B-C1D708D30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03B0792-37C6-E44B-841D-7A1FDA1F4766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70686E-6122-8548-964D-ADDE09EFE316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47F019-F92B-1743-997B-7C345E7394C3}"/>
              </a:ext>
            </a:extLst>
          </p:cNvPr>
          <p:cNvSpPr txBox="1"/>
          <p:nvPr/>
        </p:nvSpPr>
        <p:spPr>
          <a:xfrm>
            <a:off x="3464271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2A9884-3574-5447-9D45-6A9F7715597B}"/>
              </a:ext>
            </a:extLst>
          </p:cNvPr>
          <p:cNvGrpSpPr/>
          <p:nvPr/>
        </p:nvGrpSpPr>
        <p:grpSpPr>
          <a:xfrm>
            <a:off x="857250" y="2735209"/>
            <a:ext cx="3132151" cy="738664"/>
            <a:chOff x="1730031" y="2066432"/>
            <a:chExt cx="4176201" cy="984885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A9B99A-26CE-F348-80D5-3187A7C343DE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C2F86A0-7E39-3043-96AE-22D209ACCD50}"/>
                </a:ext>
              </a:extLst>
            </p:cNvPr>
            <p:cNvSpPr txBox="1"/>
            <p:nvPr/>
          </p:nvSpPr>
          <p:spPr>
            <a:xfrm>
              <a:off x="1882431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4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5D062C-4EC7-6345-B5D3-28494C44DF9F}"/>
              </a:ext>
            </a:extLst>
          </p:cNvPr>
          <p:cNvSpPr txBox="1"/>
          <p:nvPr/>
        </p:nvSpPr>
        <p:spPr>
          <a:xfrm>
            <a:off x="6553280" y="3348753"/>
            <a:ext cx="21563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  0 … 0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C062991-D819-F04C-BA07-3AA99664ECBA}"/>
              </a:ext>
            </a:extLst>
          </p:cNvPr>
          <p:cNvSpPr/>
          <p:nvPr/>
        </p:nvSpPr>
        <p:spPr>
          <a:xfrm rot="16200000">
            <a:off x="6988702" y="3326437"/>
            <a:ext cx="228600" cy="995897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203452-E6BA-A440-801A-2C742A0CFA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AAE46-7E52-6C4F-AA82-DC984BFD9C60}"/>
              </a:ext>
            </a:extLst>
          </p:cNvPr>
          <p:cNvSpPr txBox="1"/>
          <p:nvPr/>
        </p:nvSpPr>
        <p:spPr>
          <a:xfrm>
            <a:off x="7208266" y="1314450"/>
            <a:ext cx="742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107375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4298098" y="909985"/>
            <a:ext cx="1702652" cy="24751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4526699" y="1007723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4659327" y="1026846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4579335" y="2084716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70D7A2D-2172-A046-8AFF-956B6D1D24F9}"/>
              </a:ext>
            </a:extLst>
          </p:cNvPr>
          <p:cNvSpPr/>
          <p:nvPr/>
        </p:nvSpPr>
        <p:spPr>
          <a:xfrm>
            <a:off x="6553280" y="2021693"/>
            <a:ext cx="2057400" cy="1363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AA702A-9D05-8D4B-9D25-1CD563FE78E5}"/>
              </a:ext>
            </a:extLst>
          </p:cNvPr>
          <p:cNvSpPr txBox="1"/>
          <p:nvPr/>
        </p:nvSpPr>
        <p:spPr>
          <a:xfrm>
            <a:off x="6553280" y="3348753"/>
            <a:ext cx="21932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1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0 …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0AF43-8E66-274B-9567-AA6F1486BDB6}"/>
              </a:ext>
            </a:extLst>
          </p:cNvPr>
          <p:cNvSpPr txBox="1"/>
          <p:nvPr/>
        </p:nvSpPr>
        <p:spPr>
          <a:xfrm>
            <a:off x="7161300" y="1314450"/>
            <a:ext cx="8364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BEA7431E-B1CD-B646-B2BF-A33F1B1736F0}"/>
              </a:ext>
            </a:extLst>
          </p:cNvPr>
          <p:cNvSpPr/>
          <p:nvPr/>
        </p:nvSpPr>
        <p:spPr>
          <a:xfrm rot="16200000">
            <a:off x="7184283" y="3130857"/>
            <a:ext cx="204703" cy="1363162"/>
          </a:xfrm>
          <a:prstGeom prst="lef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A8401F-83B1-FF42-BE12-C1D9DA7621EF}"/>
              </a:ext>
            </a:extLst>
          </p:cNvPr>
          <p:cNvSpPr txBox="1"/>
          <p:nvPr/>
        </p:nvSpPr>
        <p:spPr>
          <a:xfrm>
            <a:off x="7035727" y="2457450"/>
            <a:ext cx="10580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tree of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height 20</a:t>
            </a:r>
          </a:p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</a:t>
            </a:r>
            <a:r>
              <a:rPr lang="en-US" sz="1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leaves)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04" y="1152875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89134" y="1199388"/>
            <a:ext cx="3339966" cy="738664"/>
            <a:chOff x="1730031" y="2066432"/>
            <a:chExt cx="4453288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44532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/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100 DAI</a:t>
                  </a:r>
                </a:p>
                <a:p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C</a:t>
                  </a:r>
                  <a:r>
                    <a:rPr lang="en-US" sz="2100" b="1" baseline="-250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4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MerkleProof</m:t>
                      </m:r>
                      <m:r>
                        <m:rPr>
                          <m:nor/>
                        </m:rP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(4)</m:t>
                      </m:r>
                    </m:oMath>
                  </a14:m>
                  <a:endParaRPr lang="en-US" sz="21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2F35D86-B8B8-1D4B-B2A9-0B5AB81F94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431" y="2066432"/>
                  <a:ext cx="4023801" cy="984885"/>
                </a:xfrm>
                <a:prstGeom prst="rect">
                  <a:avLst/>
                </a:prstGeom>
                <a:blipFill>
                  <a:blip r:embed="rId3"/>
                  <a:stretch>
                    <a:fillRect t="-5085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C552559-87EF-1044-9417-0A87216625AE}"/>
              </a:ext>
            </a:extLst>
          </p:cNvPr>
          <p:cNvSpPr txBox="1"/>
          <p:nvPr/>
        </p:nvSpPr>
        <p:spPr>
          <a:xfrm>
            <a:off x="6229350" y="3893835"/>
            <a:ext cx="21350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public list of coins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/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1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Tornado contract does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390525" indent="-390525">
                  <a:spcBef>
                    <a:spcPts val="900"/>
                  </a:spcBef>
                  <a:buFontTx/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verify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MerkleProof</m:t>
                    </m:r>
                    <m:r>
                      <m:rPr>
                        <m:nor/>
                      </m:rPr>
                      <a:rPr lang="en-US" sz="210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(4)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with respect to current stored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1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(4)  to</a:t>
                </a:r>
                <a:b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compute updated Merkle root</a:t>
                </a:r>
              </a:p>
              <a:p>
                <a:pPr marL="390525" indent="-390525">
                  <a:spcBef>
                    <a:spcPts val="900"/>
                  </a:spcBef>
                  <a:buAutoNum type="arabicParenBoth"/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update state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2AA41755-B360-CA44-ABCC-7751681C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" y="2246371"/>
                <a:ext cx="4133720" cy="261137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33A4010-4449-454E-82AA-55178BEAA768}"/>
              </a:ext>
            </a:extLst>
          </p:cNvPr>
          <p:cNvSpPr txBox="1"/>
          <p:nvPr/>
        </p:nvSpPr>
        <p:spPr>
          <a:xfrm>
            <a:off x="4664166" y="2614568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B64423-0B88-814C-A7B7-CDB0284C969A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9774E1-099A-7442-9B1F-0F321B767409}"/>
              </a:ext>
            </a:extLst>
          </p:cNvPr>
          <p:cNvSpPr txBox="1"/>
          <p:nvPr/>
        </p:nvSpPr>
        <p:spPr>
          <a:xfrm>
            <a:off x="4416191" y="3351440"/>
            <a:ext cx="15115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Tornado contract</a:t>
            </a:r>
          </a:p>
        </p:txBody>
      </p:sp>
    </p:spTree>
    <p:extLst>
      <p:ext uri="{BB962C8B-B14F-4D97-AF65-F5344CB8AC3E}">
        <p14:creationId xmlns:p14="http://schemas.microsoft.com/office/powerpoint/2010/main" val="66841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deposit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427214" y="1435264"/>
            <a:ext cx="111825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FAD44D4-E35D-7541-8324-5DD60F013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0" y="2688696"/>
            <a:ext cx="584280" cy="86431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CEC62-5EA9-E849-82B9-670C7D54B26C}"/>
              </a:ext>
            </a:extLst>
          </p:cNvPr>
          <p:cNvGrpSpPr/>
          <p:nvPr/>
        </p:nvGrpSpPr>
        <p:grpSpPr>
          <a:xfrm>
            <a:off x="857250" y="2735209"/>
            <a:ext cx="3143250" cy="738664"/>
            <a:chOff x="1730031" y="2066432"/>
            <a:chExt cx="4191000" cy="98488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6444D1F-74D7-B34E-A2A0-56C453CB11B0}"/>
                </a:ext>
              </a:extLst>
            </p:cNvPr>
            <p:cNvCxnSpPr>
              <a:cxnSpLocks/>
            </p:cNvCxnSpPr>
            <p:nvPr/>
          </p:nvCxnSpPr>
          <p:spPr>
            <a:xfrm>
              <a:off x="1730031" y="2524403"/>
              <a:ext cx="30414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2F35D86-B8B8-1D4B-B2A9-0B5AB81F94D4}"/>
                </a:ext>
              </a:extLst>
            </p:cNvPr>
            <p:cNvSpPr txBox="1"/>
            <p:nvPr/>
          </p:nvSpPr>
          <p:spPr>
            <a:xfrm>
              <a:off x="1897230" y="2066432"/>
              <a:ext cx="402380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 100 DAI</a:t>
              </a:r>
            </a:p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, </a:t>
              </a:r>
              <a:r>
                <a:rPr lang="en-US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MerkleProof</a:t>
              </a: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  <a:endParaRPr lang="en-US" sz="21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314450"/>
            <a:ext cx="2517160" cy="2994883"/>
            <a:chOff x="8305800" y="1752600"/>
            <a:chExt cx="3356212" cy="39931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548400" y="1752600"/>
              <a:ext cx="1115262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updated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8260D4-F2BB-5042-A8DD-BF6369F5E965}"/>
              </a:ext>
            </a:extLst>
          </p:cNvPr>
          <p:cNvGrpSpPr/>
          <p:nvPr/>
        </p:nvGrpSpPr>
        <p:grpSpPr>
          <a:xfrm>
            <a:off x="167277" y="3553015"/>
            <a:ext cx="2131737" cy="1520298"/>
            <a:chOff x="223036" y="4737352"/>
            <a:chExt cx="2842316" cy="29559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DA99D7-3E03-4340-AF32-613EAC69DC22}"/>
                </a:ext>
              </a:extLst>
            </p:cNvPr>
            <p:cNvCxnSpPr>
              <a:stCxn id="24" idx="2"/>
            </p:cNvCxnSpPr>
            <p:nvPr/>
          </p:nvCxnSpPr>
          <p:spPr>
            <a:xfrm>
              <a:off x="677280" y="4737352"/>
              <a:ext cx="8520" cy="10576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0CCA31-24D3-8042-A6E5-A046A3666E1F}"/>
                </a:ext>
              </a:extLst>
            </p:cNvPr>
            <p:cNvSpPr txBox="1"/>
            <p:nvPr/>
          </p:nvSpPr>
          <p:spPr>
            <a:xfrm>
              <a:off x="223036" y="5718530"/>
              <a:ext cx="2842316" cy="197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note:  (k, r)</a:t>
              </a:r>
            </a:p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Alice keeps secret</a:t>
              </a:r>
              <a:b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(one note per coin)</a:t>
              </a:r>
              <a:endParaRPr lang="en-US" sz="2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E7F0AF-7D04-1D43-A03D-D9456FFA729C}"/>
              </a:ext>
            </a:extLst>
          </p:cNvPr>
          <p:cNvSpPr/>
          <p:nvPr/>
        </p:nvSpPr>
        <p:spPr>
          <a:xfrm>
            <a:off x="2852981" y="4286250"/>
            <a:ext cx="2857365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Every deposit:  new Coin added sequentially to tree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B15E6-DE67-A04D-A741-1CC451FEF00E}"/>
              </a:ext>
            </a:extLst>
          </p:cNvPr>
          <p:cNvSpPr txBox="1"/>
          <p:nvPr/>
        </p:nvSpPr>
        <p:spPr>
          <a:xfrm>
            <a:off x="6209676" y="4375496"/>
            <a:ext cx="2562048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an observer sees who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owns which leaves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DD5282-2B89-D042-AB6E-AA93F459BB9D}"/>
              </a:ext>
            </a:extLst>
          </p:cNvPr>
          <p:cNvSpPr txBox="1"/>
          <p:nvPr/>
        </p:nvSpPr>
        <p:spPr>
          <a:xfrm>
            <a:off x="246169" y="2075824"/>
            <a:ext cx="2735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Alice deposits 100 DAI: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4E9E72-3248-5E49-B6FA-D88C8161B787}"/>
              </a:ext>
            </a:extLst>
          </p:cNvPr>
          <p:cNvSpPr txBox="1"/>
          <p:nvPr/>
        </p:nvSpPr>
        <p:spPr>
          <a:xfrm>
            <a:off x="3125509" y="3694314"/>
            <a:ext cx="1950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updated contract 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2CA5C3-3109-FA45-B273-DDEFE475050F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</a:t>
            </a:r>
            <a:r>
              <a:rPr lang="en-US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133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86211" y="2236485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257300"/>
            <a:ext cx="2517160" cy="2766283"/>
            <a:chOff x="8305800" y="2057400"/>
            <a:chExt cx="3356212" cy="3688376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4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0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79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3082947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90247" y="3036585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962835" y="3618718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143430-A67F-674F-BD79-D7C8EDF33D79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23642D-5A72-704E-A087-DA2B6AA3B0F3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266E52-D6B6-1641-8922-51712F8A07C1}"/>
              </a:ext>
            </a:extLst>
          </p:cNvPr>
          <p:cNvSpPr txBox="1"/>
          <p:nvPr/>
        </p:nvSpPr>
        <p:spPr>
          <a:xfrm>
            <a:off x="228601" y="4351035"/>
            <a:ext cx="87008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Bob proves “I have a note for some leaf in the coins tree, and its nullifier is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D2C83-4D61-6445-9D05-1B7DFB09BC36}"/>
              </a:ext>
            </a:extLst>
          </p:cNvPr>
          <p:cNvSpPr txBox="1"/>
          <p:nvPr/>
        </p:nvSpPr>
        <p:spPr>
          <a:xfrm>
            <a:off x="2719215" y="4701100"/>
            <a:ext cx="34979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(without revealing which coin)</a:t>
            </a:r>
          </a:p>
        </p:txBody>
      </p:sp>
    </p:spTree>
    <p:extLst>
      <p:ext uri="{BB962C8B-B14F-4D97-AF65-F5344CB8AC3E}">
        <p14:creationId xmlns:p14="http://schemas.microsoft.com/office/powerpoint/2010/main" val="28073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48590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  Circuit(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x,w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)=0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(leaf #3 of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  i.e.  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is valid,</a:t>
                </a:r>
              </a:p>
              <a:p>
                <a:pPr marL="694135" indent="-436960">
                  <a:spcBef>
                    <a:spcPts val="900"/>
                  </a:spcBef>
                  <a:buAutoNum type="romanLcParenBoth"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(k’, r’),  and</a:t>
                </a:r>
              </a:p>
              <a:p>
                <a:pPr marL="694135" indent="-436960">
                  <a:spcBef>
                    <a:spcPts val="900"/>
                  </a:spcBef>
                  <a:buClr>
                    <a:schemeClr val="tx1"/>
                  </a:buClr>
                  <a:buFontTx/>
                  <a:buAutoNum type="romanLcParenBoth"/>
                </a:pP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(k’).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4" y="2457451"/>
                <a:ext cx="5708871" cy="2585323"/>
              </a:xfrm>
              <a:prstGeom prst="rect">
                <a:avLst/>
              </a:prstGeom>
              <a:blipFill>
                <a:blip r:embed="rId4"/>
                <a:stretch>
                  <a:fillRect l="-887" t="-485" b="-29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6D1F0-D6CA-9244-B9C0-7F21231BB8E0}"/>
              </a:ext>
            </a:extLst>
          </p:cNvPr>
          <p:cNvSpPr txBox="1"/>
          <p:nvPr/>
        </p:nvSpPr>
        <p:spPr>
          <a:xfrm>
            <a:off x="6110429" y="4641811"/>
            <a:ext cx="299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(address A not used in Circuit)</a:t>
            </a:r>
          </a:p>
        </p:txBody>
      </p:sp>
    </p:spTree>
    <p:extLst>
      <p:ext uri="{BB962C8B-B14F-4D97-AF65-F5344CB8AC3E}">
        <p14:creationId xmlns:p14="http://schemas.microsoft.com/office/powerpoint/2010/main" val="32491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61E4FC-82B1-B948-8C7F-7E459C1951DF}"/>
              </a:ext>
            </a:extLst>
          </p:cNvPr>
          <p:cNvSpPr txBox="1"/>
          <p:nvPr/>
        </p:nvSpPr>
        <p:spPr>
          <a:xfrm>
            <a:off x="256866" y="1020362"/>
            <a:ext cx="33273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 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553281" y="1257300"/>
            <a:ext cx="2193229" cy="2221201"/>
            <a:chOff x="8737706" y="2057400"/>
            <a:chExt cx="2924305" cy="2961600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6" y="4465003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B0AF43-8E66-274B-9567-AA6F1486BDB6}"/>
                </a:ext>
              </a:extLst>
            </p:cNvPr>
            <p:cNvSpPr txBox="1"/>
            <p:nvPr/>
          </p:nvSpPr>
          <p:spPr>
            <a:xfrm>
              <a:off x="9611023" y="2057400"/>
              <a:ext cx="9900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Merkle</a:t>
              </a:r>
              <a:b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root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599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44" y="1532262"/>
            <a:ext cx="473557" cy="816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117D2-EFD7-2D4D-A286-692AE6895B07}"/>
              </a:ext>
            </a:extLst>
          </p:cNvPr>
          <p:cNvSpPr txBox="1"/>
          <p:nvPr/>
        </p:nvSpPr>
        <p:spPr>
          <a:xfrm>
            <a:off x="860901" y="1485900"/>
            <a:ext cx="1950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has note= (k’, r’)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3E1F73-7EF1-5542-B526-C6BE502431DB}"/>
              </a:ext>
            </a:extLst>
          </p:cNvPr>
          <p:cNvSpPr txBox="1"/>
          <p:nvPr/>
        </p:nvSpPr>
        <p:spPr>
          <a:xfrm>
            <a:off x="3143250" y="1508620"/>
            <a:ext cx="17318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= H</a:t>
            </a:r>
            <a:r>
              <a:rPr lang="en-US" sz="21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(k’)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/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Bob builds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zk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-SNARK proof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for </a:t>
                </a:r>
              </a:p>
              <a:p>
                <a:pPr algn="l"/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public statement  x = (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root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1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secret witness  w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k’, r’,  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MerkleProof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(C</a:t>
                </a:r>
                <a:r>
                  <a:rPr lang="en-US" sz="1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FB32B-5CF7-E34B-84C7-DEE1C2DE9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22" y="3728722"/>
                <a:ext cx="5118068" cy="1015663"/>
              </a:xfrm>
              <a:prstGeom prst="rect">
                <a:avLst/>
              </a:prstGeom>
              <a:blipFill>
                <a:blip r:embed="rId4"/>
                <a:stretch>
                  <a:fillRect l="-988" t="-2469" r="-741" b="-123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A171972-8E07-574D-BCAF-88D0CE5578CD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/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address A is part of the statement to ensure that a miner cannot change A to its own address and steal funds </a:t>
                </a:r>
              </a:p>
              <a:p>
                <a:pPr>
                  <a:spcBef>
                    <a:spcPts val="1350"/>
                  </a:spcBef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Assumes the SNARK is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non-malleable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adversary cannot use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x to build a proof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  <m:r>
                      <a:rPr lang="en-US" sz="1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“related” x’</a:t>
                </a:r>
                <a:b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(e.g., where in x’ the address A is replaced by some A’)</a:t>
                </a:r>
              </a:p>
            </p:txBody>
          </p:sp>
        </mc:Choice>
        <mc:Fallback xmlns=""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092D35C1-F40E-114F-AE12-DC0E99FE31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14" y="1150836"/>
                <a:ext cx="7904520" cy="1858636"/>
              </a:xfrm>
              <a:prstGeom prst="wedgeRoundRectCallout">
                <a:avLst>
                  <a:gd name="adj1" fmla="val -12502"/>
                  <a:gd name="adj2" fmla="val 102461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719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EEC2A0-CCA3-C248-AD2C-2BDE67BE934D}"/>
              </a:ext>
            </a:extLst>
          </p:cNvPr>
          <p:cNvSpPr txBox="1"/>
          <p:nvPr/>
        </p:nvSpPr>
        <p:spPr>
          <a:xfrm>
            <a:off x="753474" y="3227770"/>
            <a:ext cx="2047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Bob’s ID and coin C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not revealed</a:t>
            </a:r>
            <a:endParaRPr lang="en-US" sz="1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/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Contract checks 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proof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valid for (root,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and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(ii)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not in the list of nullifiers  </a:t>
                </a: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41DD9BC0-3349-BD44-9341-97AD90E3B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17" y="4101034"/>
                <a:ext cx="7704751" cy="98531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3CC72E6-2734-E743-A479-1CBEE0E1144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7AB1E8-9224-2F42-945E-68A266772611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D78224E5-9682-2F43-908F-3A2AEECB6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9D6506A-99A7-9E4B-B6CC-75550B4479AA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E213DE-22E9-8E45-B7A0-EA8ABF6BC6AC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37395-AC47-1B40-9867-F07CF1DD93FE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5FCDCC-7835-414B-A24F-7EB2114927F1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C5BA2-B05A-A345-B937-65294FE09440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158638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2FE2BB-76B0-4642-916B-8235A86D386C}"/>
              </a:ext>
            </a:extLst>
          </p:cNvPr>
          <p:cNvSpPr/>
          <p:nvPr/>
        </p:nvSpPr>
        <p:spPr>
          <a:xfrm>
            <a:off x="3143250" y="930963"/>
            <a:ext cx="2857500" cy="3044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3BCD77-C5D5-F046-AC7D-849465D9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withdrawal   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B95897-C47D-6744-BF5B-C784E3103EAD}"/>
              </a:ext>
            </a:extLst>
          </p:cNvPr>
          <p:cNvSpPr/>
          <p:nvPr/>
        </p:nvSpPr>
        <p:spPr>
          <a:xfrm>
            <a:off x="4570890" y="1416140"/>
            <a:ext cx="1200151" cy="2318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E4F074-84E9-7847-8014-4B0DBB0B9985}"/>
              </a:ext>
            </a:extLst>
          </p:cNvPr>
          <p:cNvSpPr/>
          <p:nvPr/>
        </p:nvSpPr>
        <p:spPr>
          <a:xfrm>
            <a:off x="3371850" y="1416141"/>
            <a:ext cx="1200150" cy="1057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A4E926-6795-0648-B962-8E05E03498C6}"/>
              </a:ext>
            </a:extLst>
          </p:cNvPr>
          <p:cNvSpPr txBox="1"/>
          <p:nvPr/>
        </p:nvSpPr>
        <p:spPr>
          <a:xfrm>
            <a:off x="4827145" y="141614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1E9547-DD85-1F40-9AF5-004F34F93A0D}"/>
              </a:ext>
            </a:extLst>
          </p:cNvPr>
          <p:cNvSpPr txBox="1"/>
          <p:nvPr/>
        </p:nvSpPr>
        <p:spPr>
          <a:xfrm>
            <a:off x="4632695" y="3411532"/>
            <a:ext cx="11290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nullifiers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D0343-14B1-7944-AFFD-C7E76D6382BC}"/>
              </a:ext>
            </a:extLst>
          </p:cNvPr>
          <p:cNvSpPr txBox="1"/>
          <p:nvPr/>
        </p:nvSpPr>
        <p:spPr>
          <a:xfrm>
            <a:off x="3504479" y="1435264"/>
            <a:ext cx="96372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coins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B6545-A652-3945-8D11-EC0C7EEF49DC}"/>
              </a:ext>
            </a:extLst>
          </p:cNvPr>
          <p:cNvSpPr txBox="1"/>
          <p:nvPr/>
        </p:nvSpPr>
        <p:spPr>
          <a:xfrm>
            <a:off x="3429000" y="986905"/>
            <a:ext cx="21655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Treasury:  </a:t>
            </a:r>
            <a:r>
              <a:rPr lang="en-US" sz="21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BF595-44EF-894C-8A67-547C0EC355D2}"/>
              </a:ext>
            </a:extLst>
          </p:cNvPr>
          <p:cNvSpPr txBox="1"/>
          <p:nvPr/>
        </p:nvSpPr>
        <p:spPr>
          <a:xfrm>
            <a:off x="228600" y="986906"/>
            <a:ext cx="25140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100 DAI pool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each coin = 100 DAI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5EC6A5-573F-EF45-8F45-203F564250EB}"/>
              </a:ext>
            </a:extLst>
          </p:cNvPr>
          <p:cNvSpPr txBox="1"/>
          <p:nvPr/>
        </p:nvSpPr>
        <p:spPr>
          <a:xfrm>
            <a:off x="4827145" y="1916821"/>
            <a:ext cx="5865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r>
              <a:rPr lang="en-US" sz="27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431F7-019B-E14A-A5F1-50E69B6ACCAC}"/>
              </a:ext>
            </a:extLst>
          </p:cNvPr>
          <p:cNvSpPr txBox="1"/>
          <p:nvPr/>
        </p:nvSpPr>
        <p:spPr>
          <a:xfrm>
            <a:off x="3489627" y="2479458"/>
            <a:ext cx="9600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(32 bytes)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2AA3D-48FC-5A4E-B3A6-342D5A856EAF}"/>
              </a:ext>
            </a:extLst>
          </p:cNvPr>
          <p:cNvGrpSpPr/>
          <p:nvPr/>
        </p:nvGrpSpPr>
        <p:grpSpPr>
          <a:xfrm>
            <a:off x="6229351" y="1735943"/>
            <a:ext cx="2517160" cy="2287641"/>
            <a:chOff x="8305800" y="2695590"/>
            <a:chExt cx="3356212" cy="305018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F70D7A2D-2172-A046-8AFF-956B6D1D24F9}"/>
                </a:ext>
              </a:extLst>
            </p:cNvPr>
            <p:cNvSpPr/>
            <p:nvPr/>
          </p:nvSpPr>
          <p:spPr>
            <a:xfrm>
              <a:off x="8737706" y="2695590"/>
              <a:ext cx="2743200" cy="1817867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AA702A-9D05-8D4B-9D25-1CD563FE78E5}"/>
                </a:ext>
              </a:extLst>
            </p:cNvPr>
            <p:cNvSpPr txBox="1"/>
            <p:nvPr/>
          </p:nvSpPr>
          <p:spPr>
            <a:xfrm>
              <a:off x="8737707" y="4465005"/>
              <a:ext cx="29243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2100" b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C</a:t>
              </a:r>
              <a:r>
                <a:rPr lang="en-US" sz="2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  0 … 0</a:t>
              </a: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BEA7431E-B1CD-B646-B2BF-A33F1B1736F0}"/>
                </a:ext>
              </a:extLst>
            </p:cNvPr>
            <p:cNvSpPr/>
            <p:nvPr/>
          </p:nvSpPr>
          <p:spPr>
            <a:xfrm rot="16200000">
              <a:off x="9579043" y="4174475"/>
              <a:ext cx="272937" cy="1817549"/>
            </a:xfrm>
            <a:prstGeom prst="lef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A8401F-83B1-FF42-BE12-C1D9DA7621EF}"/>
                </a:ext>
              </a:extLst>
            </p:cNvPr>
            <p:cNvSpPr txBox="1"/>
            <p:nvPr/>
          </p:nvSpPr>
          <p:spPr>
            <a:xfrm>
              <a:off x="9380970" y="3276601"/>
              <a:ext cx="141072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tree of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height 20</a:t>
              </a:r>
            </a:p>
            <a:p>
              <a:pPr algn="ctr"/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5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r>
                <a:rPr lang="en-US" sz="1500" dirty="0">
                  <a:latin typeface="Calibri" panose="020F0502020204030204" pitchFamily="34" charset="0"/>
                  <a:cs typeface="Calibri" panose="020F0502020204030204" pitchFamily="34" charset="0"/>
                </a:rPr>
                <a:t> leaves)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C552559-87EF-1044-9417-0A87216625AE}"/>
                </a:ext>
              </a:extLst>
            </p:cNvPr>
            <p:cNvSpPr txBox="1"/>
            <p:nvPr/>
          </p:nvSpPr>
          <p:spPr>
            <a:xfrm>
              <a:off x="8305800" y="5191781"/>
              <a:ext cx="28467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public list of coins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C2D565E-743E-8645-91D7-2AE965BF8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89" y="2675262"/>
            <a:ext cx="473557" cy="8164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DF4A8-BB9F-534D-A00A-CCD1ECB02153}"/>
              </a:ext>
            </a:extLst>
          </p:cNvPr>
          <p:cNvGrpSpPr/>
          <p:nvPr/>
        </p:nvGrpSpPr>
        <p:grpSpPr>
          <a:xfrm>
            <a:off x="685800" y="2571751"/>
            <a:ext cx="2228850" cy="738664"/>
            <a:chOff x="914400" y="3527159"/>
            <a:chExt cx="2971800" cy="98488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54974F-39F8-484C-8958-0FC55C4083CB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/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b="1" dirty="0" err="1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35B71F-587F-0F4E-8597-A886DD0880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480" y="3527159"/>
                  <a:ext cx="2357399" cy="984885"/>
                </a:xfrm>
                <a:prstGeom prst="rect">
                  <a:avLst/>
                </a:prstGeom>
                <a:blipFill>
                  <a:blip r:embed="rId4"/>
                  <a:stretch>
                    <a:fillRect l="-4286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E8D50D9-AF1A-C248-826F-6603CA1ACCB9}"/>
              </a:ext>
            </a:extLst>
          </p:cNvPr>
          <p:cNvSpPr txBox="1"/>
          <p:nvPr/>
        </p:nvSpPr>
        <p:spPr>
          <a:xfrm>
            <a:off x="4833982" y="2429902"/>
            <a:ext cx="4777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</a:t>
            </a:r>
            <a:endParaRPr lang="en-US" sz="27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/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reveal nothing about which coin was spent.</a:t>
                </a:r>
              </a:p>
              <a:p>
                <a:pPr>
                  <a:spcBef>
                    <a:spcPts val="900"/>
                  </a:spcBef>
                </a:pP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But, coin #3 cannot be spent again, because 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nf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H</a:t>
                </a:r>
                <a:r>
                  <a:rPr lang="en-US" sz="21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(k’)  </a:t>
                </a:r>
                <a:r>
                  <a:rPr lang="en-US" sz="2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now nullified.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F1BD84-3F39-E74D-961C-2F4D3D258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9" y="4276322"/>
                <a:ext cx="8107604" cy="854080"/>
              </a:xfrm>
              <a:prstGeom prst="rect">
                <a:avLst/>
              </a:prstGeom>
              <a:blipFill>
                <a:blip r:embed="rId5"/>
                <a:stretch>
                  <a:fillRect l="-939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23A0C7-ECEC-1642-964F-0E705CB27C2F}"/>
              </a:ext>
            </a:extLst>
          </p:cNvPr>
          <p:cNvSpPr txBox="1"/>
          <p:nvPr/>
        </p:nvSpPr>
        <p:spPr>
          <a:xfrm>
            <a:off x="6250548" y="3943350"/>
            <a:ext cx="2913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… but observer does not </a:t>
            </a:r>
            <a:b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   know which are spent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17AADF-B402-6D48-B8E4-CE18B1DBCBA9}"/>
              </a:ext>
            </a:extLst>
          </p:cNvPr>
          <p:cNvGrpSpPr/>
          <p:nvPr/>
        </p:nvGrpSpPr>
        <p:grpSpPr>
          <a:xfrm>
            <a:off x="685800" y="3360701"/>
            <a:ext cx="2228850" cy="720031"/>
            <a:chOff x="914400" y="4201180"/>
            <a:chExt cx="2971800" cy="96004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585C1EB-6D08-254F-A0FF-7E1E7C1E2097}"/>
                </a:ext>
              </a:extLst>
            </p:cNvPr>
            <p:cNvGrpSpPr/>
            <p:nvPr/>
          </p:nvGrpSpPr>
          <p:grpSpPr>
            <a:xfrm>
              <a:off x="914400" y="4201180"/>
              <a:ext cx="2971800" cy="553996"/>
              <a:chOff x="914400" y="3551453"/>
              <a:chExt cx="2971800" cy="553996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6843471-4EE5-024B-BEFD-8C22830F9C33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1B2943-F789-7C47-BB1E-00918A7A778E}"/>
                  </a:ext>
                </a:extLst>
              </p:cNvPr>
              <p:cNvSpPr txBox="1"/>
              <p:nvPr/>
            </p:nvSpPr>
            <p:spPr>
              <a:xfrm>
                <a:off x="1851769" y="3551453"/>
                <a:ext cx="1404829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E4A926-B9C8-8148-9877-2DCF49BC94E2}"/>
                </a:ext>
              </a:extLst>
            </p:cNvPr>
            <p:cNvSpPr txBox="1"/>
            <p:nvPr/>
          </p:nvSpPr>
          <p:spPr>
            <a:xfrm>
              <a:off x="1650347" y="4607224"/>
              <a:ext cx="206330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6413854-9F26-214A-9D1F-E6A5891C6345}"/>
              </a:ext>
            </a:extLst>
          </p:cNvPr>
          <p:cNvSpPr/>
          <p:nvPr/>
        </p:nvSpPr>
        <p:spPr>
          <a:xfrm>
            <a:off x="6229350" y="3665235"/>
            <a:ext cx="2852867" cy="1021065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908F879-1DA4-0E4F-8C58-ED6EF312B383}"/>
              </a:ext>
            </a:extLst>
          </p:cNvPr>
          <p:cNvSpPr txBox="1"/>
          <p:nvPr/>
        </p:nvSpPr>
        <p:spPr>
          <a:xfrm>
            <a:off x="7208268" y="1257300"/>
            <a:ext cx="7425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Merkle</a:t>
            </a: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root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4DBA4-4F99-954B-809C-2E19D31ACA95}"/>
              </a:ext>
            </a:extLst>
          </p:cNvPr>
          <p:cNvSpPr txBox="1"/>
          <p:nvPr/>
        </p:nvSpPr>
        <p:spPr>
          <a:xfrm>
            <a:off x="6773046" y="881703"/>
            <a:ext cx="1792478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H</a:t>
            </a:r>
            <a:r>
              <a:rPr lang="en-US" sz="15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:  R ⇾ {0,1}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256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1AB8AA-C95C-DE47-A933-1D5BA13505A0}"/>
              </a:ext>
            </a:extLst>
          </p:cNvPr>
          <p:cNvSpPr txBox="1"/>
          <p:nvPr/>
        </p:nvSpPr>
        <p:spPr>
          <a:xfrm>
            <a:off x="3464270" y="2955236"/>
            <a:ext cx="807529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next =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232C7-9026-0440-806B-8F213AB0A858}"/>
              </a:ext>
            </a:extLst>
          </p:cNvPr>
          <p:cNvSpPr txBox="1"/>
          <p:nvPr/>
        </p:nvSpPr>
        <p:spPr>
          <a:xfrm>
            <a:off x="3125510" y="3694314"/>
            <a:ext cx="12557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contract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D0A812-BA69-2443-8F71-D93FB08DFC3E}"/>
              </a:ext>
            </a:extLst>
          </p:cNvPr>
          <p:cNvSpPr txBox="1"/>
          <p:nvPr/>
        </p:nvSpPr>
        <p:spPr>
          <a:xfrm>
            <a:off x="286211" y="1828800"/>
            <a:ext cx="2155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Withdraw coin #3</a:t>
            </a:r>
            <a:b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1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100" b="1" u="sng" dirty="0"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</p:txBody>
      </p:sp>
    </p:spTree>
    <p:extLst>
      <p:ext uri="{BB962C8B-B14F-4D97-AF65-F5344CB8AC3E}">
        <p14:creationId xmlns:p14="http://schemas.microsoft.com/office/powerpoint/2010/main" val="203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7D2E-792F-C047-BB88-A5DED13E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pays the withdrawal gas fee?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3B79-0CD8-A946-B24E-9942EA80C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18668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Problem:   how does Bob pay for gas for the withdrawal Tx?</a:t>
            </a:r>
          </a:p>
          <a:p>
            <a:r>
              <a:rPr lang="en-US" dirty="0"/>
              <a:t>If paid from Bob’s address, then fresh address is linked to Bob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Tornado’s solution:   </a:t>
            </a:r>
            <a:r>
              <a:rPr lang="en-US" b="1" dirty="0"/>
              <a:t>Bob uses a relay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2B617-B137-3D4B-926D-C7F7273DA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50338"/>
            <a:ext cx="473557" cy="816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A17E20-BCDF-2E4F-9E90-5A14C156FBBC}"/>
              </a:ext>
            </a:extLst>
          </p:cNvPr>
          <p:cNvGrpSpPr/>
          <p:nvPr/>
        </p:nvGrpSpPr>
        <p:grpSpPr>
          <a:xfrm>
            <a:off x="756012" y="3359894"/>
            <a:ext cx="2122607" cy="738664"/>
            <a:chOff x="914400" y="3474723"/>
            <a:chExt cx="2971800" cy="98488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6818F4-35DD-6644-B494-105D74B08620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/>
                <p:nvPr/>
              </p:nvSpPr>
              <p:spPr>
                <a:xfrm>
                  <a:off x="1099562" y="3474723"/>
                  <a:ext cx="2459233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nf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(over Tor)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9D2D9A-6F04-BD4E-9782-64C511498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562" y="3474723"/>
                  <a:ext cx="2459233" cy="984885"/>
                </a:xfrm>
                <a:prstGeom prst="rect">
                  <a:avLst/>
                </a:prstGeom>
                <a:blipFill>
                  <a:blip r:embed="rId3"/>
                  <a:stretch>
                    <a:fillRect l="-3597" t="-5085" r="-3597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F180B63-06BE-D449-906C-F1825AE289B9}"/>
              </a:ext>
            </a:extLst>
          </p:cNvPr>
          <p:cNvGrpSpPr/>
          <p:nvPr/>
        </p:nvGrpSpPr>
        <p:grpSpPr>
          <a:xfrm flipH="1">
            <a:off x="6335568" y="3339867"/>
            <a:ext cx="1914197" cy="769191"/>
            <a:chOff x="914400" y="4135635"/>
            <a:chExt cx="2971800" cy="10255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04E62A-AD58-8448-9E95-5406289BBF88}"/>
                </a:ext>
              </a:extLst>
            </p:cNvPr>
            <p:cNvGrpSpPr/>
            <p:nvPr/>
          </p:nvGrpSpPr>
          <p:grpSpPr>
            <a:xfrm>
              <a:off x="914400" y="4135635"/>
              <a:ext cx="2971800" cy="553996"/>
              <a:chOff x="914400" y="3485908"/>
              <a:chExt cx="2971800" cy="553996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77DF7FA-A36A-9A43-A024-76883B068F48}"/>
                  </a:ext>
                </a:extLst>
              </p:cNvPr>
              <p:cNvCxnSpPr/>
              <p:nvPr/>
            </p:nvCxnSpPr>
            <p:spPr>
              <a:xfrm>
                <a:off x="914400" y="3962400"/>
                <a:ext cx="29718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5CC8D-5F31-654A-835B-7F67182D3E69}"/>
                  </a:ext>
                </a:extLst>
              </p:cNvPr>
              <p:cNvSpPr txBox="1"/>
              <p:nvPr/>
            </p:nvSpPr>
            <p:spPr>
              <a:xfrm>
                <a:off x="1058300" y="3485908"/>
                <a:ext cx="2586724" cy="553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(100-gas) DAI</a:t>
                </a:r>
                <a:endParaRPr lang="en-US" sz="2100" dirty="0"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C293F8-E55E-E745-8185-81E797AC9115}"/>
                </a:ext>
              </a:extLst>
            </p:cNvPr>
            <p:cNvSpPr txBox="1"/>
            <p:nvPr/>
          </p:nvSpPr>
          <p:spPr>
            <a:xfrm>
              <a:off x="1068194" y="4607224"/>
              <a:ext cx="2402462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to address </a:t>
              </a:r>
              <a:r>
                <a:rPr lang="en-US" sz="2100" b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3F6C15-50F0-1044-A05B-0E4126898A3E}"/>
              </a:ext>
            </a:extLst>
          </p:cNvPr>
          <p:cNvGrpSpPr/>
          <p:nvPr/>
        </p:nvGrpSpPr>
        <p:grpSpPr>
          <a:xfrm>
            <a:off x="2863787" y="3342377"/>
            <a:ext cx="766557" cy="1186929"/>
            <a:chOff x="1615475" y="4765945"/>
            <a:chExt cx="1022076" cy="15825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4DC2CA-25D8-7E45-BC36-5EE78D7F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9750" y="4765945"/>
              <a:ext cx="807801" cy="1053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D3353F-A4C7-D841-AEAA-1D73F0F5B03F}"/>
                </a:ext>
              </a:extLst>
            </p:cNvPr>
            <p:cNvSpPr txBox="1"/>
            <p:nvPr/>
          </p:nvSpPr>
          <p:spPr>
            <a:xfrm>
              <a:off x="1615475" y="5794520"/>
              <a:ext cx="1022076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relay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5080C-0ECD-6C4F-AB65-7AFF2A205452}"/>
              </a:ext>
            </a:extLst>
          </p:cNvPr>
          <p:cNvGrpSpPr/>
          <p:nvPr/>
        </p:nvGrpSpPr>
        <p:grpSpPr>
          <a:xfrm>
            <a:off x="3556362" y="3170906"/>
            <a:ext cx="2078543" cy="738664"/>
            <a:chOff x="914400" y="3487832"/>
            <a:chExt cx="2971800" cy="98488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A693D27-BA9E-8246-8923-EFC4B44B6525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/>
                <p:nvPr/>
              </p:nvSpPr>
              <p:spPr>
                <a:xfrm>
                  <a:off x="1073497" y="3487832"/>
                  <a:ext cx="2511367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nf, </a:t>
                  </a:r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𝜋</m:t>
                      </m:r>
                    </m:oMath>
                  </a14:m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,  </a:t>
                  </a:r>
                  <a:r>
                    <a:rPr lang="en-US" sz="21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</a:t>
                  </a:r>
                </a:p>
                <a:p>
                  <a:pPr algn="ctr"/>
                  <a:r>
                    <a:rPr lang="en-US" sz="21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and gas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0FA0E53-2B71-7641-AF6C-FE3B706F84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497" y="3487832"/>
                  <a:ext cx="2511367" cy="984885"/>
                </a:xfrm>
                <a:prstGeom prst="rect">
                  <a:avLst/>
                </a:prstGeom>
                <a:blipFill>
                  <a:blip r:embed="rId5"/>
                  <a:stretch>
                    <a:fillRect l="-3571" t="-5085" r="-3571" b="-152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4C2C6B-B321-BA45-AC55-6A3D361CA96E}"/>
              </a:ext>
            </a:extLst>
          </p:cNvPr>
          <p:cNvGrpSpPr/>
          <p:nvPr/>
        </p:nvGrpSpPr>
        <p:grpSpPr>
          <a:xfrm>
            <a:off x="5428945" y="3143250"/>
            <a:ext cx="1141659" cy="1909035"/>
            <a:chOff x="7238590" y="4191000"/>
            <a:chExt cx="1522212" cy="25453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F1AFF7D-4CC6-744A-901E-9B05FBFEEC3F}"/>
                </a:ext>
              </a:extLst>
            </p:cNvPr>
            <p:cNvSpPr/>
            <p:nvPr/>
          </p:nvSpPr>
          <p:spPr>
            <a:xfrm>
              <a:off x="7561215" y="4191000"/>
              <a:ext cx="838200" cy="1676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F6D478-CC3A-7745-A4BD-C57E65A576A7}"/>
                </a:ext>
              </a:extLst>
            </p:cNvPr>
            <p:cNvSpPr txBox="1"/>
            <p:nvPr/>
          </p:nvSpPr>
          <p:spPr>
            <a:xfrm>
              <a:off x="7238590" y="5751494"/>
              <a:ext cx="1522212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tornado</a:t>
              </a:r>
            </a:p>
            <a:p>
              <a:pPr algn="ctr"/>
              <a:r>
                <a:rPr lang="en-US" sz="2100" dirty="0"/>
                <a:t>contract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C833E7-05B4-ED4E-8082-534E2FFB7841}"/>
              </a:ext>
            </a:extLst>
          </p:cNvPr>
          <p:cNvGrpSpPr/>
          <p:nvPr/>
        </p:nvGrpSpPr>
        <p:grpSpPr>
          <a:xfrm flipH="1">
            <a:off x="3699565" y="3943352"/>
            <a:ext cx="1914197" cy="415498"/>
            <a:chOff x="914400" y="3823969"/>
            <a:chExt cx="2971800" cy="5539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5FAE995-8EBF-4F40-8414-579592E4D27F}"/>
                </a:ext>
              </a:extLst>
            </p:cNvPr>
            <p:cNvCxnSpPr/>
            <p:nvPr/>
          </p:nvCxnSpPr>
          <p:spPr>
            <a:xfrm>
              <a:off x="914400" y="3962400"/>
              <a:ext cx="29718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B626D9-17D2-5E42-ADF8-7B42D0685264}"/>
                </a:ext>
              </a:extLst>
            </p:cNvPr>
            <p:cNvSpPr txBox="1"/>
            <p:nvPr/>
          </p:nvSpPr>
          <p:spPr>
            <a:xfrm>
              <a:off x="2346303" y="3823969"/>
              <a:ext cx="851921" cy="553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gas</a:t>
              </a:r>
              <a:endParaRPr lang="en-US" sz="2100" dirty="0"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CE727C-B266-9146-93E7-499CDA17D4EF}"/>
              </a:ext>
            </a:extLst>
          </p:cNvPr>
          <p:cNvGrpSpPr/>
          <p:nvPr/>
        </p:nvGrpSpPr>
        <p:grpSpPr>
          <a:xfrm>
            <a:off x="8373729" y="3250338"/>
            <a:ext cx="583886" cy="913889"/>
            <a:chOff x="11164972" y="4333783"/>
            <a:chExt cx="778514" cy="121851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FD8C1AF-28D2-E047-BC32-2848DA49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2981" y="4439011"/>
              <a:ext cx="631409" cy="108863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592C6D-598D-4544-AE07-10633FB2F4A1}"/>
                </a:ext>
              </a:extLst>
            </p:cNvPr>
            <p:cNvSpPr/>
            <p:nvPr/>
          </p:nvSpPr>
          <p:spPr>
            <a:xfrm>
              <a:off x="11164972" y="4333783"/>
              <a:ext cx="778514" cy="1218519"/>
            </a:xfrm>
            <a:prstGeom prst="rect">
              <a:avLst/>
            </a:prstGeom>
            <a:solidFill>
              <a:schemeClr val="accent2">
                <a:alpha val="239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09145E0-5E97-2941-95D9-04B0D3B277AD}"/>
              </a:ext>
            </a:extLst>
          </p:cNvPr>
          <p:cNvSpPr txBox="1"/>
          <p:nvPr/>
        </p:nvSpPr>
        <p:spPr>
          <a:xfrm>
            <a:off x="228600" y="4797251"/>
            <a:ext cx="41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Note:  relay and Tornado also charge a fee</a:t>
            </a:r>
          </a:p>
        </p:txBody>
      </p:sp>
    </p:spTree>
    <p:extLst>
      <p:ext uri="{BB962C8B-B14F-4D97-AF65-F5344CB8AC3E}">
        <p14:creationId xmlns:p14="http://schemas.microsoft.com/office/powerpoint/2010/main" val="9716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E122B4E-F990-C543-AAB1-B1ABDD98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523365"/>
            <a:ext cx="8001000" cy="13144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Succinct zero knowledge proofs: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 important tool for privacy on the blockchain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65B467-716B-1A4A-A57B-ED7149232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zk</a:t>
            </a:r>
            <a:r>
              <a:rPr lang="en-US" dirty="0"/>
              <a:t>-SNARK?</a:t>
            </a:r>
          </a:p>
        </p:txBody>
      </p:sp>
    </p:spTree>
    <p:extLst>
      <p:ext uri="{BB962C8B-B14F-4D97-AF65-F5344CB8AC3E}">
        <p14:creationId xmlns:p14="http://schemas.microsoft.com/office/powerpoint/2010/main" val="3301437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B53-6173-2349-BD10-E99DF432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Cash:  the UI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4E17F-A08E-444E-B64E-B4E6DFFA4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1485900"/>
            <a:ext cx="4000500" cy="2476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C128E-1D4B-2449-B70C-67B16EAB8CD7}"/>
              </a:ext>
            </a:extLst>
          </p:cNvPr>
          <p:cNvSpPr txBox="1"/>
          <p:nvPr/>
        </p:nvSpPr>
        <p:spPr>
          <a:xfrm>
            <a:off x="886082" y="4217685"/>
            <a:ext cx="31165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/>
              <a:t>After deposit:  get a note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49E5FB-D7AF-7C44-82F5-66D27D5699B2}"/>
              </a:ext>
            </a:extLst>
          </p:cNvPr>
          <p:cNvGrpSpPr/>
          <p:nvPr/>
        </p:nvGrpSpPr>
        <p:grpSpPr>
          <a:xfrm>
            <a:off x="4789884" y="1485900"/>
            <a:ext cx="4000500" cy="3147283"/>
            <a:chOff x="6386512" y="1981200"/>
            <a:chExt cx="5334000" cy="41963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EFA00E-B096-4A47-8AA9-11CF69326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6512" y="1981200"/>
              <a:ext cx="5334000" cy="3302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0CA73F-066F-FC48-B71D-4AA36FB07034}"/>
                </a:ext>
              </a:extLst>
            </p:cNvPr>
            <p:cNvSpPr txBox="1"/>
            <p:nvPr/>
          </p:nvSpPr>
          <p:spPr>
            <a:xfrm>
              <a:off x="6966620" y="5623579"/>
              <a:ext cx="453098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00" dirty="0"/>
                <a:t>Later, use note to withdraw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34815F-76D8-904D-B448-9F1E1170D8A1}"/>
                </a:ext>
              </a:extLst>
            </p:cNvPr>
            <p:cNvSpPr txBox="1"/>
            <p:nvPr/>
          </p:nvSpPr>
          <p:spPr>
            <a:xfrm>
              <a:off x="6934200" y="3429000"/>
              <a:ext cx="22118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enter note here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31C871-23DB-EF49-BCC1-06DC7100515B}"/>
                </a:ext>
              </a:extLst>
            </p:cNvPr>
            <p:cNvSpPr txBox="1"/>
            <p:nvPr/>
          </p:nvSpPr>
          <p:spPr>
            <a:xfrm>
              <a:off x="6934200" y="4495801"/>
              <a:ext cx="121469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3845452-B9B3-EE40-8D05-24A4709C6FF2}"/>
              </a:ext>
            </a:extLst>
          </p:cNvPr>
          <p:cNvSpPr txBox="1"/>
          <p:nvPr/>
        </p:nvSpPr>
        <p:spPr>
          <a:xfrm>
            <a:off x="2970526" y="4686300"/>
            <a:ext cx="30224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(wait before withdrawing)</a:t>
            </a:r>
          </a:p>
        </p:txBody>
      </p:sp>
    </p:spTree>
    <p:extLst>
      <p:ext uri="{BB962C8B-B14F-4D97-AF65-F5344CB8AC3E}">
        <p14:creationId xmlns:p14="http://schemas.microsoft.com/office/powerpoint/2010/main" val="420389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59EC-1F6B-7B4F-8D23-B335EF90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Anonymity 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7CDC-F2DC-D548-BA33-8FCA8BFE9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5" t="24892" r="15840" b="24893"/>
          <a:stretch/>
        </p:blipFill>
        <p:spPr>
          <a:xfrm>
            <a:off x="514350" y="1073929"/>
            <a:ext cx="2638425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2429BF-C71E-AB4A-8797-0474BAC3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0" y="1073929"/>
            <a:ext cx="2638425" cy="1114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1EA36-538A-C14A-87FB-D75E6B139FDF}"/>
              </a:ext>
            </a:extLst>
          </p:cNvPr>
          <p:cNvSpPr txBox="1"/>
          <p:nvPr/>
        </p:nvSpPr>
        <p:spPr>
          <a:xfrm>
            <a:off x="661314" y="2228850"/>
            <a:ext cx="2112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# leaves occupied</a:t>
            </a:r>
          </a:p>
          <a:p>
            <a:pPr algn="ctr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over all pools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B65CF-5086-6B42-9221-C1BC4FF5E381}"/>
              </a:ext>
            </a:extLst>
          </p:cNvPr>
          <p:cNvSpPr txBox="1"/>
          <p:nvPr/>
        </p:nvSpPr>
        <p:spPr>
          <a:xfrm>
            <a:off x="86356" y="4718692"/>
            <a:ext cx="12394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Oct. 2021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0ACF5-4EB5-2B48-BBB2-88B292A28149}"/>
              </a:ext>
            </a:extLst>
          </p:cNvPr>
          <p:cNvGrpSpPr/>
          <p:nvPr/>
        </p:nvGrpSpPr>
        <p:grpSpPr>
          <a:xfrm>
            <a:off x="5257800" y="2571750"/>
            <a:ext cx="3490318" cy="2072685"/>
            <a:chOff x="7010400" y="3429000"/>
            <a:chExt cx="4653757" cy="27635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FFE9BE-808C-3C41-855E-3F0160C6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0688"/>
            <a:stretch/>
          </p:blipFill>
          <p:spPr>
            <a:xfrm>
              <a:off x="7010400" y="3890665"/>
              <a:ext cx="4653757" cy="23019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0E1CD-FA52-9346-9C9B-ED33FF1351D3}"/>
                </a:ext>
              </a:extLst>
            </p:cNvPr>
            <p:cNvSpPr txBox="1"/>
            <p:nvPr/>
          </p:nvSpPr>
          <p:spPr>
            <a:xfrm>
              <a:off x="7162800" y="3429000"/>
              <a:ext cx="15927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1 ETH pool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1188679-4ACF-D04C-A03B-8ACB6817CC4B}"/>
                </a:ext>
              </a:extLst>
            </p:cNvPr>
            <p:cNvSpPr/>
            <p:nvPr/>
          </p:nvSpPr>
          <p:spPr>
            <a:xfrm>
              <a:off x="7148512" y="3884591"/>
              <a:ext cx="725891" cy="36832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954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58B3-9865-374C-9275-023EFE2F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7FCE9-B578-BC46-9722-20ACB2F7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985838"/>
            <a:ext cx="8172450" cy="3171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485D4-9DC2-C24C-830C-A74A58173AD1}"/>
              </a:ext>
            </a:extLst>
          </p:cNvPr>
          <p:cNvSpPr txBox="1"/>
          <p:nvPr/>
        </p:nvSpPr>
        <p:spPr>
          <a:xfrm>
            <a:off x="800100" y="3493785"/>
            <a:ext cx="20072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solidFill>
                  <a:schemeClr val="bg1"/>
                </a:solidFill>
              </a:rPr>
              <a:t>enter note here</a:t>
            </a:r>
          </a:p>
        </p:txBody>
      </p:sp>
    </p:spTree>
    <p:extLst>
      <p:ext uri="{BB962C8B-B14F-4D97-AF65-F5344CB8AC3E}">
        <p14:creationId xmlns:p14="http://schemas.microsoft.com/office/powerpoint/2010/main" val="1755608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BDD1-5326-1248-85E9-8D26D3B9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Compliance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782E4-6EA9-664A-9E96-60A33646D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85850"/>
            <a:ext cx="725805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CDC2B-72F2-E24B-AB4C-D77FE2F93398}"/>
              </a:ext>
            </a:extLst>
          </p:cNvPr>
          <p:cNvSpPr txBox="1"/>
          <p:nvPr/>
        </p:nvSpPr>
        <p:spPr>
          <a:xfrm>
            <a:off x="1543051" y="4457700"/>
            <a:ext cx="63389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Reveals source address and destination address of funds</a:t>
            </a:r>
          </a:p>
        </p:txBody>
      </p:sp>
    </p:spTree>
    <p:extLst>
      <p:ext uri="{BB962C8B-B14F-4D97-AF65-F5344CB8AC3E}">
        <p14:creationId xmlns:p14="http://schemas.microsoft.com/office/powerpoint/2010/main" val="2555300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616C-E562-D097-FAC1-930EBC17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Tornado trouble … U.S. 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4C21-3DA7-012E-07B5-FFEB3906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Ronin-bridge hack (2022):</a:t>
            </a:r>
          </a:p>
          <a:p>
            <a:r>
              <a:rPr lang="en-US" sz="2400" dirty="0"/>
              <a:t>In late March:  ≈600M USD stolen … $80M USD sent to Tornado</a:t>
            </a:r>
          </a:p>
          <a:p>
            <a:r>
              <a:rPr lang="en-US" sz="2400" dirty="0"/>
              <a:t>April:  Lazarus Group suspected of hack</a:t>
            </a:r>
          </a:p>
          <a:p>
            <a:r>
              <a:rPr lang="en-US" sz="2400" dirty="0"/>
              <a:t>August:   “</a:t>
            </a:r>
            <a:r>
              <a:rPr lang="en-US" sz="1600" b="0" i="0" dirty="0">
                <a:solidFill>
                  <a:srgbClr val="393B3E"/>
                </a:solidFill>
                <a:effectLst/>
                <a:latin typeface="Merriweather" panose="020F0502020204030204" pitchFamily="34" charset="0"/>
              </a:rPr>
              <a:t>U.S. Treasury Sanctions Virtual Currency Mixer Tornado Cash”</a:t>
            </a:r>
          </a:p>
          <a:p>
            <a:pPr lvl="1"/>
            <a:r>
              <a:rPr lang="en-US" sz="2400" b="0" i="0" dirty="0">
                <a:solidFill>
                  <a:srgbClr val="393B3E"/>
                </a:solidFill>
                <a:effectLst/>
              </a:rPr>
              <a:t>Lots of collateral damage … and two lawsuits</a:t>
            </a:r>
          </a:p>
          <a:p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794D61-BAEC-5C9F-AF13-483BA34F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58" y="3421626"/>
            <a:ext cx="3027629" cy="17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353DB-6DC8-A857-5705-A057EB3A6E30}"/>
              </a:ext>
            </a:extLst>
          </p:cNvPr>
          <p:cNvSpPr txBox="1"/>
          <p:nvPr/>
        </p:nvSpPr>
        <p:spPr>
          <a:xfrm>
            <a:off x="8140359" y="3574017"/>
            <a:ext cx="9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Tornado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1A51BF-53FD-37C8-020D-8E1BAA64DAA7}"/>
              </a:ext>
            </a:extLst>
          </p:cNvPr>
          <p:cNvCxnSpPr>
            <a:stCxn id="4" idx="2"/>
          </p:cNvCxnSpPr>
          <p:nvPr/>
        </p:nvCxnSpPr>
        <p:spPr>
          <a:xfrm>
            <a:off x="8617573" y="3943349"/>
            <a:ext cx="310117" cy="559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B9F9F5-12FA-C30B-25BB-C52A0DEB2CF5}"/>
              </a:ext>
            </a:extLst>
          </p:cNvPr>
          <p:cNvSpPr txBox="1"/>
          <p:nvPr/>
        </p:nvSpPr>
        <p:spPr>
          <a:xfrm>
            <a:off x="309716" y="4087675"/>
            <a:ext cx="515192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The lesson:  complete anonymity in the </a:t>
            </a:r>
          </a:p>
          <a:p>
            <a:pPr algn="l"/>
            <a:r>
              <a:rPr lang="en-US" dirty="0">
                <a:latin typeface="+mn-lt"/>
              </a:rPr>
              <a:t>	payment system is problematic</a:t>
            </a:r>
          </a:p>
        </p:txBody>
      </p:sp>
    </p:spTree>
    <p:extLst>
      <p:ext uri="{BB962C8B-B14F-4D97-AF65-F5344CB8AC3E}">
        <p14:creationId xmlns:p14="http://schemas.microsoft.com/office/powerpoint/2010/main" val="15781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4092-9F06-A7A6-926F-1506EFFF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C25A-B38D-334A-D6D3-F5E69BC26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3248"/>
            <a:ext cx="8229600" cy="2742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“U.S. persons would not be prohibited by U.S. sanctions regulations from copying the open-source code and making it available online for others to view, as well as discussing, </a:t>
            </a:r>
            <a:r>
              <a:rPr lang="en-US" sz="2400" b="1" dirty="0"/>
              <a:t>teaching about</a:t>
            </a:r>
            <a:r>
              <a:rPr lang="en-US" sz="2400" dirty="0"/>
              <a:t>, or including open-source code in written publications, such as textbooks, absent additional facts”</a:t>
            </a:r>
          </a:p>
          <a:p>
            <a:pPr marL="0" indent="0">
              <a:buNone/>
            </a:pPr>
            <a:r>
              <a:rPr lang="en-US" sz="2400" dirty="0"/>
              <a:t>								</a:t>
            </a:r>
            <a:r>
              <a:rPr lang="en-US" sz="2400" dirty="0">
                <a:hlinkClick r:id="rId2"/>
              </a:rPr>
              <a:t>U.S. Treasury FAQ</a:t>
            </a:r>
            <a:r>
              <a:rPr lang="en-US" sz="2400" dirty="0"/>
              <a:t>, Sep. 2022 </a:t>
            </a:r>
          </a:p>
        </p:txBody>
      </p:sp>
    </p:spTree>
    <p:extLst>
      <p:ext uri="{BB962C8B-B14F-4D97-AF65-F5344CB8AC3E}">
        <p14:creationId xmlns:p14="http://schemas.microsoft.com/office/powerpoint/2010/main" val="3591725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C1D9-2131-B896-D809-8D4A3B56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1513403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b="1" dirty="0"/>
              <a:t>deposit filtering</a:t>
            </a:r>
            <a:r>
              <a:rPr lang="en-US" sz="2400" dirty="0"/>
              <a:t>:  ensure incoming funds are not sanctioned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	</a:t>
            </a:r>
            <a:r>
              <a:rPr lang="en-US" sz="2400" dirty="0" err="1"/>
              <a:t>Chainalysis</a:t>
            </a:r>
            <a:r>
              <a:rPr lang="en-US" sz="2400" dirty="0"/>
              <a:t>  </a:t>
            </a:r>
            <a:r>
              <a:rPr lang="en-US" sz="2400" b="1" dirty="0" err="1"/>
              <a:t>SanctionsList</a:t>
            </a:r>
            <a:r>
              <a:rPr lang="en-US" sz="2400" dirty="0"/>
              <a:t>  contract: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2AB17-404D-BE31-C7A0-0293E1F34738}"/>
              </a:ext>
            </a:extLst>
          </p:cNvPr>
          <p:cNvSpPr txBox="1"/>
          <p:nvPr/>
        </p:nvSpPr>
        <p:spPr>
          <a:xfrm>
            <a:off x="1500031" y="2542103"/>
            <a:ext cx="681006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function </a:t>
            </a:r>
            <a:r>
              <a:rPr lang="en-US" sz="2000" dirty="0" err="1">
                <a:latin typeface="+mn-lt"/>
              </a:rPr>
              <a:t>isSanctioned</a:t>
            </a:r>
            <a:r>
              <a:rPr lang="en-US" sz="2000" dirty="0">
                <a:latin typeface="+mn-lt"/>
              </a:rPr>
              <a:t>(address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) public view returns (bool) {</a:t>
            </a:r>
          </a:p>
          <a:p>
            <a:pPr algn="l"/>
            <a:r>
              <a:rPr lang="en-US" sz="2000" dirty="0">
                <a:latin typeface="+mn-lt"/>
              </a:rPr>
              <a:t>          return </a:t>
            </a:r>
            <a:r>
              <a:rPr lang="en-US" sz="2000" dirty="0" err="1">
                <a:latin typeface="+mn-lt"/>
              </a:rPr>
              <a:t>sanctionedAddresses</a:t>
            </a:r>
            <a:r>
              <a:rPr lang="en-US" sz="2000" dirty="0">
                <a:latin typeface="+mn-lt"/>
              </a:rPr>
              <a:t>[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] == true ;</a:t>
            </a:r>
          </a:p>
          <a:p>
            <a:pPr algn="l"/>
            <a:r>
              <a:rPr lang="en-US" sz="2000" dirty="0">
                <a:latin typeface="+mn-lt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16E98-1F96-756C-EF3B-CD31F6168B77}"/>
              </a:ext>
            </a:extLst>
          </p:cNvPr>
          <p:cNvSpPr txBox="1"/>
          <p:nvPr/>
        </p:nvSpPr>
        <p:spPr>
          <a:xfrm>
            <a:off x="934061" y="3824673"/>
            <a:ext cx="615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Reject funds coming from a sanctioned address.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70597-DC37-FE17-C801-45A92F186FFA}"/>
              </a:ext>
            </a:extLst>
          </p:cNvPr>
          <p:cNvSpPr txBox="1"/>
          <p:nvPr/>
        </p:nvSpPr>
        <p:spPr>
          <a:xfrm>
            <a:off x="945584" y="4438054"/>
            <a:ext cx="610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Difficulties:  (1) centralization,  (2) slow updates</a:t>
            </a:r>
          </a:p>
        </p:txBody>
      </p:sp>
    </p:spTree>
    <p:extLst>
      <p:ext uri="{BB962C8B-B14F-4D97-AF65-F5344CB8AC3E}">
        <p14:creationId xmlns:p14="http://schemas.microsoft.com/office/powerpoint/2010/main" val="126313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C1D9-2131-B896-D809-8D4A3B563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8" y="1114422"/>
            <a:ext cx="8686800" cy="394335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376"/>
              </a:spcBef>
              <a:buAutoNum type="arabicParenBoth" startAt="2"/>
            </a:pPr>
            <a:r>
              <a:rPr lang="en-US" sz="2400" b="1" dirty="0"/>
              <a:t>Withdrawal filtering</a:t>
            </a:r>
            <a:r>
              <a:rPr lang="en-US" sz="2400" dirty="0"/>
              <a:t>:  at withdrawal, require a ZK proof that 	the source of funds is not currently on sanctioned list.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How?   </a:t>
            </a:r>
          </a:p>
          <a:p>
            <a:pPr>
              <a:spcBef>
                <a:spcPts val="1176"/>
              </a:spcBef>
            </a:pPr>
            <a:r>
              <a:rPr lang="en-US" sz="2400" dirty="0"/>
              <a:t>modify the way Tornado computes Merkle leaves during deposit to include </a:t>
            </a:r>
            <a:r>
              <a:rPr lang="en-US" sz="2400" b="1" dirty="0" err="1"/>
              <a:t>msg.sender</a:t>
            </a:r>
            <a:r>
              <a:rPr lang="en-US" sz="24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in our example Alice sets:    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(k, r), 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msg.sender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dirty="0"/>
              <a:t>During withdrawal Bob proves in ZK that </a:t>
            </a:r>
            <a:r>
              <a:rPr lang="en-US" sz="2400" b="1" dirty="0" err="1"/>
              <a:t>msg.sender</a:t>
            </a:r>
            <a:r>
              <a:rPr lang="en-US" sz="2400" b="1" dirty="0"/>
              <a:t> </a:t>
            </a:r>
            <a:r>
              <a:rPr lang="en-US" sz="2400" dirty="0"/>
              <a:t>in his leaf is not currently on sanctions list.</a:t>
            </a:r>
          </a:p>
        </p:txBody>
      </p:sp>
    </p:spTree>
    <p:extLst>
      <p:ext uri="{BB962C8B-B14F-4D97-AF65-F5344CB8AC3E}">
        <p14:creationId xmlns:p14="http://schemas.microsoft.com/office/powerpoint/2010/main" val="40586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BB74-3EEF-39BD-4C32-37278AAC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a compliant Tornado??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6C1D9-2131-B896-D809-8D4A3B563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5748" y="1114422"/>
                <a:ext cx="8686800" cy="402907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b="1" dirty="0"/>
                  <a:t>(3) Viewing keys</a:t>
                </a:r>
                <a:r>
                  <a:rPr lang="en-US" sz="2400" dirty="0"/>
                  <a:t>:  at withdrawal, require nullifier to include an encryption of deposit </a:t>
                </a:r>
                <a:r>
                  <a:rPr lang="en-US" sz="2400" dirty="0" err="1"/>
                  <a:t>msg.sender</a:t>
                </a:r>
                <a:r>
                  <a:rPr lang="en-US" sz="2400" dirty="0"/>
                  <a:t> under government public key.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dirty="0"/>
                  <a:t>How?       Merkle leaf  </a:t>
                </a:r>
                <a:r>
                  <a:rPr lang="en-US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US" sz="2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sz="2400" dirty="0"/>
                  <a:t>  is computed as on previous slide.</a:t>
                </a:r>
              </a:p>
              <a:p>
                <a:pPr>
                  <a:spcBef>
                    <a:spcPts val="1176"/>
                  </a:spcBef>
                  <a:tabLst>
                    <a:tab pos="1368425" algn="l"/>
                  </a:tabLst>
                </a:pPr>
                <a:r>
                  <a:rPr lang="en-US" sz="2400" dirty="0"/>
                  <a:t>During withdrawal Bob sets nullifier  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sz="2400" dirty="0"/>
                  <a:t> = </a:t>
                </a:r>
                <a:r>
                  <a:rPr lang="en-US" dirty="0"/>
                  <a:t>[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(k’),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	(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Enc(pk, 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msg.sender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  and  </a:t>
                </a:r>
                <a:b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(ii)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ZK proof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𝑐𝑡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computed correctly</a:t>
                </a:r>
              </a:p>
              <a:p>
                <a:pPr marL="0" indent="0">
                  <a:spcBef>
                    <a:spcPts val="1776"/>
                  </a:spcBef>
                  <a:buNone/>
                  <a:tabLst>
                    <a:tab pos="1368425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⇒ As needed, government can trace funds through Tornado</a:t>
                </a:r>
              </a:p>
              <a:p>
                <a:pPr lvl="1">
                  <a:spcBef>
                    <a:spcPts val="600"/>
                  </a:spcBef>
                  <a:tabLst>
                    <a:tab pos="1368425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lots of problems with this design …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6C1D9-2131-B896-D809-8D4A3B563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5748" y="1114422"/>
                <a:ext cx="8686800" cy="4029078"/>
              </a:xfrm>
              <a:blipFill>
                <a:blip r:embed="rId3"/>
                <a:stretch>
                  <a:fillRect l="-1168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1C970C1-41C2-9493-6CE9-401FCB0B0138}"/>
              </a:ext>
            </a:extLst>
          </p:cNvPr>
          <p:cNvSpPr/>
          <p:nvPr/>
        </p:nvSpPr>
        <p:spPr>
          <a:xfrm>
            <a:off x="228596" y="2143123"/>
            <a:ext cx="8215315" cy="18145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33C09-BEE4-A34A-B220-BA4D30AC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4" y="1371601"/>
            <a:ext cx="6400800" cy="1021556"/>
          </a:xfrm>
        </p:spPr>
        <p:txBody>
          <a:bodyPr/>
          <a:lstStyle/>
          <a:p>
            <a:pPr algn="ctr"/>
            <a:r>
              <a:rPr lang="en-US" dirty="0" err="1"/>
              <a:t>Zcash</a:t>
            </a:r>
            <a:r>
              <a:rPr lang="en-US" dirty="0"/>
              <a:t> / </a:t>
            </a:r>
            <a:r>
              <a:rPr lang="en-US" dirty="0" err="1"/>
              <a:t>IronFISH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AE1A6-650E-CD4F-ADC9-FB8E97A037D3}"/>
              </a:ext>
            </a:extLst>
          </p:cNvPr>
          <p:cNvSpPr txBox="1"/>
          <p:nvPr/>
        </p:nvSpPr>
        <p:spPr>
          <a:xfrm>
            <a:off x="2059213" y="2796779"/>
            <a:ext cx="5317931" cy="1379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L1 blockchains that extend Bitcoin.</a:t>
            </a:r>
          </a:p>
          <a:p>
            <a:pPr algn="ctr">
              <a:spcBef>
                <a:spcPts val="135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Sapling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Zcash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v2) launched in Aug. 2018.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D6F37-EFC7-8341-9CEB-DDB070F72769}"/>
              </a:ext>
            </a:extLst>
          </p:cNvPr>
          <p:cNvSpPr txBox="1"/>
          <p:nvPr/>
        </p:nvSpPr>
        <p:spPr>
          <a:xfrm>
            <a:off x="607835" y="4221920"/>
            <a:ext cx="82305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Similar use of Nullifiers, support for any value Tx, and in-system transfers </a:t>
            </a:r>
          </a:p>
        </p:txBody>
      </p:sp>
    </p:spTree>
    <p:extLst>
      <p:ext uri="{BB962C8B-B14F-4D97-AF65-F5344CB8AC3E}">
        <p14:creationId xmlns:p14="http://schemas.microsoft.com/office/powerpoint/2010/main" val="10413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4B1F0-6F35-D344-AEF7-CE185ED0D8C0}"/>
              </a:ext>
            </a:extLst>
          </p:cNvPr>
          <p:cNvSpPr/>
          <p:nvPr/>
        </p:nvSpPr>
        <p:spPr>
          <a:xfrm>
            <a:off x="855406" y="1091381"/>
            <a:ext cx="7718323" cy="678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BC535-16B1-7449-BBCF-EED5F8EA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</a:t>
            </a:r>
            <a:r>
              <a:rPr lang="en-US" dirty="0" err="1"/>
              <a:t>zk</a:t>
            </a:r>
            <a:r>
              <a:rPr lang="en-US" dirty="0"/>
              <a:t>-SNARK ?      </a:t>
            </a:r>
            <a:r>
              <a:rPr lang="en-US" sz="2700" dirty="0"/>
              <a:t>(intuition)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6320-5A30-104F-9820-CBF895ACA6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1" dirty="0"/>
                  <a:t>SNARK</a:t>
                </a:r>
                <a:r>
                  <a:rPr lang="en-US" sz="2400" dirty="0"/>
                  <a:t>:   a </a:t>
                </a:r>
                <a:r>
                  <a:rPr lang="en-US" sz="2400" u="sng" dirty="0"/>
                  <a:t>succinct</a:t>
                </a:r>
                <a:r>
                  <a:rPr lang="en-US" sz="2400" dirty="0"/>
                  <a:t> proof that a certain statement is true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Example statement:   “I know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such that  SHA256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sz="2400" dirty="0"/>
                  <a:t>”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/>
                  <a:t>SNARK</a:t>
                </a:r>
                <a:r>
                  <a:rPr lang="en-US" sz="2400" dirty="0"/>
                  <a:t>:  the proof is </a:t>
                </a:r>
                <a:r>
                  <a:rPr lang="en-US" sz="2400" b="1" dirty="0"/>
                  <a:t>“short” </a:t>
                </a:r>
                <a:r>
                  <a:rPr lang="en-US" sz="2400" dirty="0"/>
                  <a:t>and </a:t>
                </a:r>
                <a:r>
                  <a:rPr lang="en-US" sz="2400" b="1" dirty="0"/>
                  <a:t>“fast” </a:t>
                </a:r>
                <a:r>
                  <a:rPr lang="en-US" sz="2400" dirty="0"/>
                  <a:t>to verify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	</a:t>
                </a:r>
                <a:r>
                  <a:rPr lang="en-US" sz="3200" dirty="0"/>
                  <a:t>[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is 1GB then the trivial proof (the message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is neither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 err="1"/>
                  <a:t>zk</a:t>
                </a:r>
                <a:r>
                  <a:rPr lang="en-US" sz="2400" b="1" dirty="0"/>
                  <a:t>-SNARK</a:t>
                </a:r>
                <a:r>
                  <a:rPr lang="en-US" sz="2400" dirty="0"/>
                  <a:t>:  the proof “reveals nothing” about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16320-5A30-104F-9820-CBF895ACA6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539316" cy="3818430"/>
              </a:xfrm>
              <a:blipFill>
                <a:blip r:embed="rId2"/>
                <a:stretch>
                  <a:fillRect l="-1189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16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9297B4-B0B3-A441-B73F-91D81D15A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00437"/>
            <a:ext cx="6400800" cy="131445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Next lecture:   how to build a SNARK</a:t>
            </a:r>
          </a:p>
        </p:txBody>
      </p:sp>
    </p:spTree>
    <p:extLst>
      <p:ext uri="{BB962C8B-B14F-4D97-AF65-F5344CB8AC3E}">
        <p14:creationId xmlns:p14="http://schemas.microsoft.com/office/powerpoint/2010/main" val="3972749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0371-176B-E940-922D-74A58C47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Further topics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C1214-D5E0-A342-B529-FBC8574B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274990"/>
            <a:ext cx="8667750" cy="2593520"/>
          </a:xfrm>
        </p:spPr>
        <p:txBody>
          <a:bodyPr>
            <a:normAutofit/>
          </a:bodyPr>
          <a:lstStyle/>
          <a:p>
            <a:pPr marL="0" indent="0">
              <a:spcBef>
                <a:spcPts val="2625"/>
              </a:spcBef>
              <a:buNone/>
            </a:pPr>
            <a:r>
              <a:rPr lang="en-US" sz="2400" dirty="0"/>
              <a:t>Privately communicating with the blockchain:   </a:t>
            </a:r>
            <a:r>
              <a:rPr lang="en-US" sz="2400" dirty="0" err="1"/>
              <a:t>Nym</a:t>
            </a:r>
            <a:endParaRPr lang="en-US" sz="2400" dirty="0"/>
          </a:p>
          <a:p>
            <a:pPr lvl="1">
              <a:spcBef>
                <a:spcPts val="576"/>
              </a:spcBef>
            </a:pPr>
            <a:r>
              <a:rPr lang="en-US" sz="2400" dirty="0"/>
              <a:t>How to privately compensate proxies for relaying traffic</a:t>
            </a:r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endParaRPr lang="en-US" sz="2400" dirty="0"/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Next lecture:   how to build a SNARK</a:t>
            </a:r>
          </a:p>
        </p:txBody>
      </p:sp>
    </p:spTree>
    <p:extLst>
      <p:ext uri="{BB962C8B-B14F-4D97-AF65-F5344CB8AC3E}">
        <p14:creationId xmlns:p14="http://schemas.microsoft.com/office/powerpoint/2010/main" val="379613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23EF8-2B02-B547-B592-6DD314E61292}"/>
              </a:ext>
            </a:extLst>
          </p:cNvPr>
          <p:cNvSpPr/>
          <p:nvPr/>
        </p:nvSpPr>
        <p:spPr>
          <a:xfrm>
            <a:off x="171450" y="934065"/>
            <a:ext cx="6912521" cy="1337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C8EC5-97E5-2D47-AED7-F5FD7A1A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zk</a:t>
            </a:r>
            <a:r>
              <a:rPr lang="en-US" dirty="0"/>
              <a:t>-SNARK:  Blockchain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291E7-0114-C943-ACB0-9D1CE37AF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1"/>
            <a:ext cx="8686800" cy="4229099"/>
          </a:xfrm>
        </p:spPr>
        <p:txBody>
          <a:bodyPr>
            <a:normAutofit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Private Tx on a public blockchain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Tornado cash,  </a:t>
            </a:r>
            <a:r>
              <a:rPr lang="en-US" sz="2400" dirty="0" err="1"/>
              <a:t>Zcash</a:t>
            </a:r>
            <a:r>
              <a:rPr lang="en-US" sz="2400" dirty="0"/>
              <a:t>,  </a:t>
            </a:r>
            <a:r>
              <a:rPr lang="en-US" sz="2400" dirty="0" err="1"/>
              <a:t>IronFish</a:t>
            </a:r>
            <a:endParaRPr lang="en-US" sz="2400" dirty="0"/>
          </a:p>
          <a:p>
            <a:pPr lvl="1"/>
            <a:r>
              <a:rPr lang="en-US" sz="2400" dirty="0"/>
              <a:t>Private </a:t>
            </a:r>
            <a:r>
              <a:rPr lang="en-US" sz="2400" dirty="0" err="1"/>
              <a:t>Dapps</a:t>
            </a:r>
            <a:r>
              <a:rPr lang="en-US" sz="2400" dirty="0"/>
              <a:t>:  </a:t>
            </a:r>
            <a:r>
              <a:rPr lang="en-US" sz="2400" dirty="0" err="1"/>
              <a:t>Aleo</a:t>
            </a:r>
            <a:endParaRPr lang="en-US" sz="2400" dirty="0"/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dirty="0"/>
              <a:t>Compliance:</a:t>
            </a:r>
          </a:p>
          <a:p>
            <a:pPr lvl="1"/>
            <a:r>
              <a:rPr lang="en-US" sz="2400" dirty="0"/>
              <a:t>Proving that a private Tx are in compliance with banking laws</a:t>
            </a:r>
          </a:p>
          <a:p>
            <a:pPr lvl="1"/>
            <a:r>
              <a:rPr lang="en-US" sz="2400" dirty="0"/>
              <a:t>Proving solvency in zero-knowledge</a:t>
            </a:r>
          </a:p>
          <a:p>
            <a:pPr marL="57150" indent="0">
              <a:spcBef>
                <a:spcPts val="1872"/>
              </a:spcBef>
              <a:buNone/>
            </a:pPr>
            <a:r>
              <a:rPr lang="en-US" sz="2400" b="1" dirty="0"/>
              <a:t>Scalability:   </a:t>
            </a:r>
            <a:r>
              <a:rPr lang="en-US" sz="2400" dirty="0"/>
              <a:t>privacy in a </a:t>
            </a:r>
            <a:r>
              <a:rPr lang="en-US" sz="2400" dirty="0" err="1"/>
              <a:t>zk</a:t>
            </a:r>
            <a:r>
              <a:rPr lang="en-US" sz="2400" dirty="0"/>
              <a:t>-SNARK Rollup  (next week)</a:t>
            </a:r>
          </a:p>
          <a:p>
            <a:pPr marL="57150" indent="0">
              <a:spcBef>
                <a:spcPts val="1872"/>
              </a:spcBef>
              <a:buNone/>
            </a:pPr>
            <a:r>
              <a:rPr lang="en-US" sz="2400" b="1" dirty="0"/>
              <a:t>Bridging between blockchains:</a:t>
            </a:r>
            <a:r>
              <a:rPr lang="en-US" sz="2400" dirty="0"/>
              <a:t>  </a:t>
            </a:r>
            <a:r>
              <a:rPr lang="en-US" sz="2400" dirty="0" err="1"/>
              <a:t>zkBridge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7765-D239-924D-8821-45762A57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arithmetic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564" y="1046874"/>
                <a:ext cx="8665780" cy="40966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Fix a finite field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…,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   for some prime  p&gt;2.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b="1" dirty="0"/>
                  <a:t>Arithmetic circuit</a:t>
                </a:r>
                <a:r>
                  <a:rPr lang="en-US" dirty="0"/>
                  <a:t>: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i="1" baseline="30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⇾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directed acyclic graph (DAG) where</a:t>
                </a:r>
              </a:p>
              <a:p>
                <a:pPr marL="914400" lvl="2" indent="0">
                  <a:buNone/>
                </a:pPr>
                <a:r>
                  <a:rPr lang="en-US" sz="2600" dirty="0"/>
                  <a:t>internal nodes are labeled  +, −, or ×</a:t>
                </a:r>
              </a:p>
              <a:p>
                <a:pPr marL="914400" lvl="2" indent="0">
                  <a:buNone/>
                </a:pPr>
                <a:r>
                  <a:rPr lang="en-US" sz="2600" dirty="0"/>
                  <a:t>inputs are labeled   1,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baseline="-25000" dirty="0"/>
              </a:p>
              <a:p>
                <a:pPr lvl="1">
                  <a:spcBef>
                    <a:spcPts val="1776"/>
                  </a:spcBef>
                </a:pPr>
                <a:r>
                  <a:rPr lang="en-US" dirty="0"/>
                  <a:t>defines an n-variate polynomial</a:t>
                </a:r>
                <a:br>
                  <a:rPr lang="en-US" dirty="0"/>
                </a:br>
                <a:r>
                  <a:rPr lang="en-US" dirty="0"/>
                  <a:t>with an evaluation recipe </a:t>
                </a:r>
              </a:p>
              <a:p>
                <a:pPr>
                  <a:spcBef>
                    <a:spcPts val="1776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</m:t>
                    </m:r>
                  </m:oMath>
                </a14:m>
                <a:r>
                  <a:rPr lang="en-US" dirty="0"/>
                  <a:t> # gates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033BF-7770-C04E-901B-8F6333C2B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564" y="1046874"/>
                <a:ext cx="8665780" cy="4096626"/>
              </a:xfrm>
              <a:blipFill>
                <a:blip r:embed="rId2"/>
                <a:stretch>
                  <a:fillRect l="-1171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55B59B8-9E6A-CE48-BAE0-AD7B9D863A75}"/>
              </a:ext>
            </a:extLst>
          </p:cNvPr>
          <p:cNvGrpSpPr/>
          <p:nvPr/>
        </p:nvGrpSpPr>
        <p:grpSpPr>
          <a:xfrm>
            <a:off x="6390289" y="2081049"/>
            <a:ext cx="2596055" cy="2806262"/>
            <a:chOff x="6390290" y="2081048"/>
            <a:chExt cx="2596055" cy="28062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311B12-D544-F84B-B42E-14C5C7F8C2F7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020D3C-CEA7-854C-BBFE-9D5908FFA98F}"/>
                </a:ext>
              </a:extLst>
            </p:cNvPr>
            <p:cNvGrpSpPr/>
            <p:nvPr/>
          </p:nvGrpSpPr>
          <p:grpSpPr>
            <a:xfrm>
              <a:off x="6434496" y="2162740"/>
              <a:ext cx="2539478" cy="2490056"/>
              <a:chOff x="6434496" y="2162740"/>
              <a:chExt cx="2539478" cy="2490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/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CD45A412-5D99-8A49-AF22-E76C4A4F7A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2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81B64518-6806-5041-A09E-2FB1BC592AF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4CBD2A-9A4A-194A-8368-CD006F43CC54}"/>
                  </a:ext>
                </a:extLst>
              </p:cNvPr>
              <p:cNvCxnSpPr>
                <a:endCxn id="7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E71F6D7-9688-4E42-BF9E-53DA3E653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4E61FD9B-6B17-8B46-AC78-988EE17BAF96}"/>
                  </a:ext>
                </a:extLst>
              </p:cNvPr>
              <p:cNvCxnSpPr>
                <a:cxnSpLocks/>
                <a:stCxn id="5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EF68F2-CA94-9C47-A150-3FF0E807F12C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E595A69-99CA-D04E-8DDE-3818C2372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A73C328-5E7C-434D-A12F-DF3664879C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7BA586B-B23D-AB46-8D17-3731208974CE}"/>
                  </a:ext>
                </a:extLst>
              </p:cNvPr>
              <p:cNvSpPr/>
              <p:nvPr/>
            </p:nvSpPr>
            <p:spPr>
              <a:xfrm>
                <a:off x="6684578" y="3237185"/>
                <a:ext cx="756745" cy="1114096"/>
              </a:xfrm>
              <a:custGeom>
                <a:avLst/>
                <a:gdLst>
                  <a:gd name="connsiteX0" fmla="*/ 0 w 756745"/>
                  <a:gd name="connsiteY0" fmla="*/ 1114096 h 1114096"/>
                  <a:gd name="connsiteX1" fmla="*/ 126124 w 756745"/>
                  <a:gd name="connsiteY1" fmla="*/ 252248 h 1114096"/>
                  <a:gd name="connsiteX2" fmla="*/ 756745 w 756745"/>
                  <a:gd name="connsiteY2" fmla="*/ 0 h 11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745" h="1114096">
                    <a:moveTo>
                      <a:pt x="0" y="1114096"/>
                    </a:moveTo>
                    <a:cubicBezTo>
                      <a:pt x="0" y="776013"/>
                      <a:pt x="0" y="437931"/>
                      <a:pt x="126124" y="252248"/>
                    </a:cubicBezTo>
                    <a:cubicBezTo>
                      <a:pt x="252248" y="66565"/>
                      <a:pt x="504496" y="33282"/>
                      <a:pt x="756745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63ECEC-3E71-F74B-AB44-A8D571C36D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09573" y="3975487"/>
                <a:ext cx="733775" cy="469518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C2A1A0C-692B-264D-ACA5-A8493D89E4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65FB898-CCCB-DA48-9564-B41DDE2F75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4496" y="2162740"/>
                    <a:ext cx="2539478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5076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EDFC-6000-8C4E-8488-B38B85B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Interesting arithmetic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635D5-3ACD-DC49-82EF-B9C93D15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3981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>
              <a:spcBef>
                <a:spcPts val="1404"/>
              </a:spcBef>
            </a:pP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(h, </a:t>
            </a:r>
            <a:r>
              <a:rPr lang="en-US" sz="2400" b="1" dirty="0"/>
              <a:t>m</a:t>
            </a:r>
            <a:r>
              <a:rPr lang="en-US" sz="2400" dirty="0"/>
              <a:t>):   outputs 0 if   SHA256(</a:t>
            </a:r>
            <a:r>
              <a:rPr lang="en-US" sz="2400" b="1" dirty="0"/>
              <a:t>m</a:t>
            </a:r>
            <a:r>
              <a:rPr lang="en-US" sz="2400" dirty="0"/>
              <a:t>) = h ,   and ≠0 otherwise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sz="2400" dirty="0"/>
              <a:t>	</a:t>
            </a: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(h, </a:t>
            </a:r>
            <a:r>
              <a:rPr lang="en-US" sz="2400" b="1" dirty="0"/>
              <a:t>m</a:t>
            </a:r>
            <a:r>
              <a:rPr lang="en-US" sz="2400" dirty="0"/>
              <a:t>) = (h – SHA256(</a:t>
            </a:r>
            <a:r>
              <a:rPr lang="en-US" sz="2400" b="1" dirty="0"/>
              <a:t>m</a:t>
            </a:r>
            <a:r>
              <a:rPr lang="en-US" sz="2400" dirty="0"/>
              <a:t>))  ,		|</a:t>
            </a:r>
            <a:r>
              <a:rPr lang="en-US" sz="2400" dirty="0" err="1"/>
              <a:t>C</a:t>
            </a:r>
            <a:r>
              <a:rPr lang="en-US" sz="2400" baseline="-25000" dirty="0" err="1"/>
              <a:t>hash</a:t>
            </a:r>
            <a:r>
              <a:rPr lang="en-US" sz="2400" dirty="0"/>
              <a:t>| ≈ 20K gates</a:t>
            </a:r>
          </a:p>
          <a:p>
            <a:pPr>
              <a:spcBef>
                <a:spcPts val="5454"/>
              </a:spcBef>
              <a:tabLst>
                <a:tab pos="1883569" algn="l"/>
              </a:tabLst>
            </a:pPr>
            <a:r>
              <a:rPr lang="en-US" sz="2400" dirty="0" err="1"/>
              <a:t>C</a:t>
            </a:r>
            <a:r>
              <a:rPr lang="en-US" sz="2400" baseline="-25000" dirty="0" err="1"/>
              <a:t>sig</a:t>
            </a:r>
            <a:r>
              <a:rPr lang="en-US" sz="2400" dirty="0"/>
              <a:t>(pk, m, </a:t>
            </a:r>
            <a:r>
              <a:rPr lang="en-US" sz="2400" dirty="0" err="1"/>
              <a:t>σ</a:t>
            </a:r>
            <a:r>
              <a:rPr lang="en-US" sz="2400" dirty="0"/>
              <a:t>):	outputs  0  if </a:t>
            </a:r>
            <a:r>
              <a:rPr lang="en-US" sz="2400" dirty="0" err="1"/>
              <a:t>σ</a:t>
            </a:r>
            <a:r>
              <a:rPr lang="en-US" sz="2400" dirty="0"/>
              <a:t> is a valid ECDSA signature </a:t>
            </a:r>
            <a:br>
              <a:rPr lang="en-US" sz="2400" dirty="0"/>
            </a:br>
            <a:r>
              <a:rPr lang="en-US" sz="2400" dirty="0"/>
              <a:t>		on m with respect to pk</a:t>
            </a:r>
          </a:p>
        </p:txBody>
      </p:sp>
    </p:spTree>
    <p:extLst>
      <p:ext uri="{BB962C8B-B14F-4D97-AF65-F5344CB8AC3E}">
        <p14:creationId xmlns:p14="http://schemas.microsoft.com/office/powerpoint/2010/main" val="6482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(</a:t>
            </a:r>
            <a:r>
              <a:rPr lang="en-US" sz="1600" dirty="0"/>
              <a:t>preprocessing</a:t>
            </a:r>
            <a:r>
              <a:rPr lang="en-US" sz="1400" dirty="0"/>
              <a:t>)  </a:t>
            </a:r>
            <a:r>
              <a:rPr lang="en-US" sz="2800" dirty="0"/>
              <a:t>NARK:  Non-interactive </a:t>
            </a:r>
            <a:r>
              <a:rPr lang="en-US" sz="2800" dirty="0" err="1"/>
              <a:t>ARgument</a:t>
            </a:r>
            <a:r>
              <a:rPr lang="en-US" sz="2800" dirty="0"/>
              <a:t> of Knowledge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/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Preprocessing (setup)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⇾  public parameters 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𝒑𝒑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𝒗𝒑</m:t>
                    </m:r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2882E9-C251-9149-A76A-568086A9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9" y="2209485"/>
                <a:ext cx="7881966" cy="461665"/>
              </a:xfrm>
              <a:prstGeom prst="rect">
                <a:avLst/>
              </a:prstGeom>
              <a:blipFill>
                <a:blip r:embed="rId3"/>
                <a:stretch>
                  <a:fillRect l="-1124" t="-10526" r="-321" b="-28947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68577" tIns="34289" rIns="68577" bIns="34289" numCol="1" anchor="t" anchorCtr="0" compatLnSpc="1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kern="0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kern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kern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kern="0" dirty="0">
                        <a:latin typeface="Cambria Math" panose="02040503050406030204" pitchFamily="18" charset="0"/>
                      </a:rPr>
                      <m:t> ) ⇾  </m:t>
                    </m:r>
                    <m:r>
                      <a:rPr lang="en-US" sz="2800" i="1" kern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lang="en-US" sz="2400" kern="0" baseline="-25000" dirty="0"/>
              </a:p>
            </p:txBody>
          </p:sp>
        </mc:Choice>
        <mc:Fallback xmlns="">
          <p:sp>
            <p:nvSpPr>
              <p:cNvPr id="25" name="Text Placeholder 2">
                <a:extLst>
                  <a:ext uri="{FF2B5EF4-FFF2-40B4-BE49-F238E27FC236}">
                    <a16:creationId xmlns:a16="http://schemas.microsoft.com/office/drawing/2014/main" id="{3992BD9D-1961-C34C-BBBE-0A0CC32E2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808263"/>
                <a:ext cx="8229600" cy="1231408"/>
              </a:xfrm>
              <a:prstGeom prst="rect">
                <a:avLst/>
              </a:prstGeom>
              <a:blipFill>
                <a:blip r:embed="rId4"/>
                <a:stretch>
                  <a:fillRect l="-154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19CA5F62-1886-1047-9812-EE36E9BE6B74}"/>
              </a:ext>
            </a:extLst>
          </p:cNvPr>
          <p:cNvGrpSpPr/>
          <p:nvPr/>
        </p:nvGrpSpPr>
        <p:grpSpPr>
          <a:xfrm>
            <a:off x="1028700" y="1282543"/>
            <a:ext cx="7055491" cy="638460"/>
            <a:chOff x="73048" y="1673817"/>
            <a:chExt cx="7055492" cy="63845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4B3044-81B5-9F4B-9104-949CA45C5106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/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69DB5-0EA4-4D4A-BE86-99409BA647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8" y="1879357"/>
                  <a:ext cx="2704779" cy="423833"/>
                </a:xfrm>
                <a:prstGeom prst="rect">
                  <a:avLst/>
                </a:prstGeom>
                <a:blipFill>
                  <a:blip r:embed="rId5"/>
                  <a:stretch>
                    <a:fillRect l="-2817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F0FEB9-1933-6946-AC68-063FDAD7068D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/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/>
                        <m:sup>
                          <m:r>
                            <a:rPr lang="en-US" sz="21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sz="2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3DBF70-95C0-4046-B9BD-DD29BC9D6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386" y="1888443"/>
                  <a:ext cx="2435154" cy="423833"/>
                </a:xfrm>
                <a:prstGeom prst="rect">
                  <a:avLst/>
                </a:prstGeom>
                <a:blipFill>
                  <a:blip r:embed="rId6"/>
                  <a:stretch>
                    <a:fillRect l="-2591" t="-8824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9D631EF-75F7-5E40-9341-DB927721AE06}"/>
              </a:ext>
            </a:extLst>
          </p:cNvPr>
          <p:cNvSpPr txBox="1">
            <a:spLocks/>
          </p:cNvSpPr>
          <p:nvPr/>
        </p:nvSpPr>
        <p:spPr bwMode="auto">
          <a:xfrm>
            <a:off x="139396" y="3103830"/>
            <a:ext cx="8890304" cy="191475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923F52-88F0-5045-A04B-2E86A0B744AE}"/>
              </a:ext>
            </a:extLst>
          </p:cNvPr>
          <p:cNvSpPr/>
          <p:nvPr/>
        </p:nvSpPr>
        <p:spPr>
          <a:xfrm>
            <a:off x="74295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C0EEEC-DB8A-1046-9421-772E9BB191B0}"/>
              </a:ext>
            </a:extLst>
          </p:cNvPr>
          <p:cNvSpPr/>
          <p:nvPr/>
        </p:nvSpPr>
        <p:spPr>
          <a:xfrm>
            <a:off x="6400800" y="4000501"/>
            <a:ext cx="914400" cy="8572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Verifier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BB16995-BA9B-AC48-9516-D3A2784B5359}"/>
              </a:ext>
            </a:extLst>
          </p:cNvPr>
          <p:cNvGrpSpPr/>
          <p:nvPr/>
        </p:nvGrpSpPr>
        <p:grpSpPr>
          <a:xfrm>
            <a:off x="628651" y="3230002"/>
            <a:ext cx="1388522" cy="770498"/>
            <a:chOff x="838200" y="3239867"/>
            <a:chExt cx="1851363" cy="102733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32A6DEF-80BA-2640-AF2C-BE34AAD753F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3822643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/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𝒑𝒑</m:t>
                      </m:r>
                    </m:oMath>
                  </a14:m>
                  <a:r>
                    <a:rPr lang="en-US" b="1" dirty="0"/>
                    <a:t>,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7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700" dirty="0">
                      <a:latin typeface="+mj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US" sz="27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0DD2AC-169F-B746-B65F-D83364C8A9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39867"/>
                  <a:ext cx="1851363" cy="677108"/>
                </a:xfrm>
                <a:prstGeom prst="rect">
                  <a:avLst/>
                </a:prstGeom>
                <a:blipFill>
                  <a:blip r:embed="rId7"/>
                  <a:stretch>
                    <a:fillRect t="-4878" b="-195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DC3963-C21F-FB41-B874-76E903B0B5E7}"/>
              </a:ext>
            </a:extLst>
          </p:cNvPr>
          <p:cNvGrpSpPr/>
          <p:nvPr/>
        </p:nvGrpSpPr>
        <p:grpSpPr>
          <a:xfrm>
            <a:off x="6457950" y="3200400"/>
            <a:ext cx="883575" cy="804142"/>
            <a:chOff x="8610600" y="3200398"/>
            <a:chExt cx="1178100" cy="107218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779FB43-19BD-5149-8C69-6A78E95A63BD}"/>
                </a:ext>
              </a:extLst>
            </p:cNvPr>
            <p:cNvCxnSpPr/>
            <p:nvPr/>
          </p:nvCxnSpPr>
          <p:spPr>
            <a:xfrm>
              <a:off x="9201750" y="3828032"/>
              <a:ext cx="0" cy="4445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/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 dirty="0" smtClean="0">
                          <a:latin typeface="Cambria Math" panose="02040503050406030204" pitchFamily="18" charset="0"/>
                        </a:rPr>
                        <m:t>𝒗𝒑</m:t>
                      </m:r>
                    </m:oMath>
                  </a14:m>
                  <a:r>
                    <a:rPr lang="en-US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7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A257A0F-FDF7-5C4B-9F35-1EEFE65868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600" y="3200398"/>
                  <a:ext cx="1178100" cy="677108"/>
                </a:xfrm>
                <a:prstGeom prst="rect">
                  <a:avLst/>
                </a:prstGeom>
                <a:blipFill>
                  <a:blip r:embed="rId8"/>
                  <a:stretch>
                    <a:fillRect t="-25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BB5F3C4-6A01-B942-A8E8-FEA06F31358A}"/>
              </a:ext>
            </a:extLst>
          </p:cNvPr>
          <p:cNvGrpSpPr/>
          <p:nvPr/>
        </p:nvGrpSpPr>
        <p:grpSpPr>
          <a:xfrm>
            <a:off x="7315202" y="4171951"/>
            <a:ext cx="1744449" cy="738664"/>
            <a:chOff x="9753600" y="5562600"/>
            <a:chExt cx="2325932" cy="98488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7EDCDF4-CC75-174E-AC50-4567EE66C6F9}"/>
                </a:ext>
              </a:extLst>
            </p:cNvPr>
            <p:cNvCxnSpPr>
              <a:cxnSpLocks/>
            </p:cNvCxnSpPr>
            <p:nvPr/>
          </p:nvCxnSpPr>
          <p:spPr>
            <a:xfrm>
              <a:off x="9753600" y="6166701"/>
              <a:ext cx="533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4E7881-B9A6-5D4F-81B3-414F75CFCB4D}"/>
                </a:ext>
              </a:extLst>
            </p:cNvPr>
            <p:cNvSpPr txBox="1"/>
            <p:nvPr/>
          </p:nvSpPr>
          <p:spPr>
            <a:xfrm>
              <a:off x="10258092" y="5562600"/>
              <a:ext cx="18214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00" dirty="0"/>
                <a:t>accept or </a:t>
              </a:r>
              <a:br>
                <a:rPr lang="en-US" sz="2100" dirty="0"/>
              </a:br>
              <a:r>
                <a:rPr lang="en-US" sz="2100" dirty="0"/>
                <a:t>reject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949F95-2D5B-654A-8B59-817605769224}"/>
              </a:ext>
            </a:extLst>
          </p:cNvPr>
          <p:cNvGrpSpPr/>
          <p:nvPr/>
        </p:nvGrpSpPr>
        <p:grpSpPr>
          <a:xfrm>
            <a:off x="1728364" y="3880408"/>
            <a:ext cx="4583816" cy="513282"/>
            <a:chOff x="2304485" y="5173881"/>
            <a:chExt cx="6111756" cy="684377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466246A-DFA3-1B47-801D-6A6108D5AE3F}"/>
                </a:ext>
              </a:extLst>
            </p:cNvPr>
            <p:cNvCxnSpPr/>
            <p:nvPr/>
          </p:nvCxnSpPr>
          <p:spPr>
            <a:xfrm>
              <a:off x="2304485" y="5801767"/>
              <a:ext cx="61117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/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proof  </a:t>
                  </a:r>
                  <a14:m>
                    <m:oMath xmlns:m="http://schemas.openxmlformats.org/officeDocument/2006/math">
                      <m:r>
                        <a:rPr lang="en-US" sz="2800" b="1" i="1" dirty="0">
                          <a:latin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</a:rPr>
                    <a:t>  that 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𝑤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</m:oMath>
                  </a14:m>
                  <a:endParaRPr lang="en-US" sz="2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CF16831-B091-6646-B63E-A6AE19FD8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5572" y="5173881"/>
                  <a:ext cx="4529961" cy="684377"/>
                </a:xfrm>
                <a:prstGeom prst="rect">
                  <a:avLst/>
                </a:prstGeom>
                <a:blipFill>
                  <a:blip r:embed="rId9"/>
                  <a:stretch>
                    <a:fillRect l="-261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3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130819</TotalTime>
  <Words>4308</Words>
  <Application>Microsoft Macintosh PowerPoint</Application>
  <PresentationFormat>On-screen Show (16:9)</PresentationFormat>
  <Paragraphs>630</Paragraphs>
  <Slides>51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 Math</vt:lpstr>
      <vt:lpstr>Merriweather</vt:lpstr>
      <vt:lpstr>Wingdings</vt:lpstr>
      <vt:lpstr>Office Theme</vt:lpstr>
      <vt:lpstr>Using zk-SNARKs for Privacy on the Blockchain</vt:lpstr>
      <vt:lpstr>The need for privacy in the financial system</vt:lpstr>
      <vt:lpstr>Previous lecture</vt:lpstr>
      <vt:lpstr>What is a zk-SNARK?</vt:lpstr>
      <vt:lpstr>What is a zk-SNARK ?      (intuition)</vt:lpstr>
      <vt:lpstr>zk-SNARK:  Blockchain Applications</vt:lpstr>
      <vt:lpstr>Review: arithmetic circuits</vt:lpstr>
      <vt:lpstr>Interesting arithmetic circuits</vt:lpstr>
      <vt:lpstr>(preprocessing)  NARK:  Non-interactive ARgument of Knowledge</vt:lpstr>
      <vt:lpstr>(preprocessing)  NARK:  Non-interactive ARgument of Knowledge</vt:lpstr>
      <vt:lpstr>NARK:  requirements  (informal)</vt:lpstr>
      <vt:lpstr>SNARK: a Succinct ARgument of Knowledge</vt:lpstr>
      <vt:lpstr>SNARK: a Succinct ARgument of Knowledge</vt:lpstr>
      <vt:lpstr>The trivial SNARK is not a SNARK</vt:lpstr>
      <vt:lpstr>Types of preprocessing Setup</vt:lpstr>
      <vt:lpstr>Significant progress in recent years  (partial list)</vt:lpstr>
      <vt:lpstr>Significant progress in recent years  (partial list)</vt:lpstr>
      <vt:lpstr>Significant progress in recent years  (partial list)</vt:lpstr>
      <vt:lpstr>How to define “knowledge soundness” and “zero knowledge”?</vt:lpstr>
      <vt:lpstr>Definitions:  (1) knowledge sound</vt:lpstr>
      <vt:lpstr>Definitions:  (1) knowledge sound</vt:lpstr>
      <vt:lpstr>Definitions:  (2) Zero knowledge</vt:lpstr>
      <vt:lpstr>Definitions:  (2) Zero knowledge</vt:lpstr>
      <vt:lpstr>Definitions:  (2) Zero knowledge (simplified)</vt:lpstr>
      <vt:lpstr>Definitions:  (2) Zero knowledge (simplified)</vt:lpstr>
      <vt:lpstr>How to build a zk-SNARK?</vt:lpstr>
      <vt:lpstr>Tornado cash:   a zk-based mixer</vt:lpstr>
      <vt:lpstr>Tornado Cash:  a ZK-mixer</vt:lpstr>
      <vt:lpstr>The tornado cash contract   (simplified)</vt:lpstr>
      <vt:lpstr>Tornado cash: deposit     (simplified)</vt:lpstr>
      <vt:lpstr>Tornado cash: deposit     (simplified)</vt:lpstr>
      <vt:lpstr>Tornado cash: deposit     (simplified)</vt:lpstr>
      <vt:lpstr>Tornado cash: deposit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Tornado cash: withdrawal     (simplified)</vt:lpstr>
      <vt:lpstr>Who pays the withdrawal gas fee?</vt:lpstr>
      <vt:lpstr>Tornado Cash:  the UI</vt:lpstr>
      <vt:lpstr>Anonymity set</vt:lpstr>
      <vt:lpstr>Compliance tool</vt:lpstr>
      <vt:lpstr>Compliance tool</vt:lpstr>
      <vt:lpstr>Tornado trouble … U.S. sanctions</vt:lpstr>
      <vt:lpstr>Sanctions</vt:lpstr>
      <vt:lpstr>Designing a compliant Tornado??</vt:lpstr>
      <vt:lpstr>Designing a compliant Tornado??</vt:lpstr>
      <vt:lpstr>Designing a compliant Tornado??</vt:lpstr>
      <vt:lpstr>Zcash / IronFISH</vt:lpstr>
      <vt:lpstr>END  OF  LECTURE</vt:lpstr>
      <vt:lpstr>Further topics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1574</cp:revision>
  <cp:lastPrinted>2015-09-20T23:02:57Z</cp:lastPrinted>
  <dcterms:created xsi:type="dcterms:W3CDTF">2010-10-17T19:58:05Z</dcterms:created>
  <dcterms:modified xsi:type="dcterms:W3CDTF">2022-11-13T04:04:20Z</dcterms:modified>
</cp:coreProperties>
</file>