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1352" r:id="rId2"/>
    <p:sldId id="1676" r:id="rId3"/>
    <p:sldId id="1668" r:id="rId4"/>
    <p:sldId id="1705" r:id="rId5"/>
    <p:sldId id="1706" r:id="rId6"/>
    <p:sldId id="1635" r:id="rId7"/>
    <p:sldId id="1677" r:id="rId8"/>
    <p:sldId id="1679" r:id="rId9"/>
    <p:sldId id="1678" r:id="rId10"/>
    <p:sldId id="1671" r:id="rId11"/>
    <p:sldId id="1670" r:id="rId12"/>
    <p:sldId id="1681" r:id="rId13"/>
    <p:sldId id="1682" r:id="rId14"/>
    <p:sldId id="1683" r:id="rId15"/>
    <p:sldId id="1684" r:id="rId16"/>
    <p:sldId id="1685" r:id="rId17"/>
    <p:sldId id="1686" r:id="rId18"/>
    <p:sldId id="1687" r:id="rId19"/>
    <p:sldId id="1680" r:id="rId20"/>
    <p:sldId id="1689" r:id="rId21"/>
    <p:sldId id="1694" r:id="rId22"/>
    <p:sldId id="1695" r:id="rId23"/>
    <p:sldId id="1696" r:id="rId24"/>
    <p:sldId id="1697" r:id="rId25"/>
    <p:sldId id="1673" r:id="rId26"/>
    <p:sldId id="1691" r:id="rId27"/>
    <p:sldId id="1688" r:id="rId28"/>
    <p:sldId id="1690" r:id="rId29"/>
    <p:sldId id="1674" r:id="rId30"/>
    <p:sldId id="1692" r:id="rId31"/>
    <p:sldId id="1693" r:id="rId32"/>
    <p:sldId id="1698" r:id="rId33"/>
    <p:sldId id="1675" r:id="rId34"/>
    <p:sldId id="1699" r:id="rId35"/>
    <p:sldId id="1700" r:id="rId36"/>
    <p:sldId id="1702" r:id="rId37"/>
    <p:sldId id="1701" r:id="rId38"/>
    <p:sldId id="1703" r:id="rId39"/>
    <p:sldId id="1704" r:id="rId40"/>
    <p:sldId id="1633" r:id="rId41"/>
  </p:sldIdLst>
  <p:sldSz cx="9144000" cy="5143500" type="screen16x9"/>
  <p:notesSz cx="9144000" cy="6858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/>
  <p:clrMru>
    <a:srgbClr val="9A0000"/>
    <a:srgbClr val="3025FF"/>
    <a:srgbClr val="AD0000"/>
    <a:srgbClr val="96060B"/>
    <a:srgbClr val="CAC9CA"/>
    <a:srgbClr val="848384"/>
    <a:srgbClr val="353535"/>
    <a:srgbClr val="181818"/>
    <a:srgbClr val="E2FDBE"/>
    <a:srgbClr val="FEFA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 autoAdjust="0"/>
    <p:restoredTop sz="95102" autoAdjust="0"/>
  </p:normalViewPr>
  <p:slideViewPr>
    <p:cSldViewPr snapToGrid="0">
      <p:cViewPr varScale="1">
        <p:scale>
          <a:sx n="146" d="100"/>
          <a:sy n="146" d="100"/>
        </p:scale>
        <p:origin x="176" y="43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352" y="387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Objects="1">
      <p:cViewPr varScale="1">
        <p:scale>
          <a:sx n="125" d="100"/>
          <a:sy n="125" d="100"/>
        </p:scale>
        <p:origin x="-3960" y="-112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B69C4B-EC5A-BA4C-B83C-9270746811F3}" type="datetimeFigureOut">
              <a:rPr lang="en-US" smtClean="0"/>
              <a:pPr/>
              <a:t>10/6/21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BECE5B-4CC4-F446-93E7-1DC269D82A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9314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8D36DFA-3B2C-F743-90CA-9BD1CAE78F1A}" type="datetime1">
              <a:rPr lang="en-US"/>
              <a:pPr>
                <a:defRPr/>
              </a:pPr>
              <a:t>10/6/21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17EB13C-F963-D44E-AB67-20FAD2F50C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7188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ＭＳ Ｐゴシック" pitchFamily="-112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6296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BC takes R rounds then O(n*R)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6805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round in the real world can be some fixed time in which all participants will be able to send their messages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9516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Each trivial on their own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873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Fixed nodes agree on single message vs ledger of transactions. Arbitrary nodes can join/leave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1522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6980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5216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3557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D-S</a:t>
            </a:r>
          </a:p>
          <a:p>
            <a:r>
              <a:rPr lang="en-US" dirty="0"/>
              <a:t>1/3 lower bound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053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 that accepting/rejecting transactions is done at a different layer (the blockchain computer)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8113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5DFC8-652C-2A41-ABFD-B1F021817DFC}" type="datetime1">
              <a:rPr lang="en-US"/>
              <a:pPr>
                <a:defRPr/>
              </a:pPr>
              <a:t>10/6/21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E5B5C-DED7-1642-8D38-762AABC53A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1459348"/>
            <a:ext cx="9144000" cy="1321876"/>
          </a:xfrm>
          <a:prstGeom prst="rect">
            <a:avLst/>
          </a:prstGeom>
          <a:solidFill>
            <a:srgbClr val="5A159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>
              <a:defRPr/>
            </a:pPr>
            <a:endParaRPr lang="en-US" sz="2400" b="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08610"/>
            <a:ext cx="7772400" cy="69536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>
          <a:xfrm>
            <a:off x="365125" y="1"/>
            <a:ext cx="8350251" cy="810599"/>
          </a:xfrm>
          <a:prstGeom prst="roundRect">
            <a:avLst/>
          </a:prstGeom>
          <a:noFill/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kern="0" dirty="0">
              <a:solidFill>
                <a:schemeClr val="bg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-4763"/>
            <a:ext cx="9144000" cy="838200"/>
          </a:xfrm>
          <a:prstGeom prst="rect">
            <a:avLst/>
          </a:prstGeom>
          <a:solidFill>
            <a:srgbClr val="99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>
              <a:defRPr/>
            </a:pP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4919"/>
            <a:ext cx="8229600" cy="623097"/>
          </a:xfrm>
          <a:prstGeom prst="rect">
            <a:avLst/>
          </a:prstGeom>
        </p:spPr>
        <p:txBody>
          <a:bodyPr wrap="none">
            <a:normAutofit/>
          </a:bodyPr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81843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F94FB-DBAC-5A49-BBDE-DEB602A733FE}" type="datetime1">
              <a:rPr lang="en-US"/>
              <a:pPr>
                <a:defRPr/>
              </a:pPr>
              <a:t>10/6/21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74F64E-2EE5-7440-95DF-06B2C2E4B0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793E1D0-547A-D244-A03A-F935803C2C43}" type="datetime1">
              <a:rPr lang="en-US"/>
              <a:pPr>
                <a:defRPr/>
              </a:pPr>
              <a:t>10/6/21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A64D269-B643-834D-96C1-658E4275C0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0" r:id="rId1"/>
    <p:sldLayoutId id="2147484101" r:id="rId2"/>
    <p:sldLayoutId id="2147484095" r:id="rId3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sz="2800" kern="1200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sz="28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sz="28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sz="28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sz="28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emf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tiff"/><Relationship Id="rId4" Type="http://schemas.openxmlformats.org/officeDocument/2006/relationships/image" Target="../media/image11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2.tiff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9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tiff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10" Type="http://schemas.openxmlformats.org/officeDocument/2006/relationships/image" Target="../media/image34.png"/><Relationship Id="rId4" Type="http://schemas.openxmlformats.org/officeDocument/2006/relationships/image" Target="../media/image36.png"/><Relationship Id="rId9" Type="http://schemas.openxmlformats.org/officeDocument/2006/relationships/image" Target="../media/image9.sv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2.tiff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10" Type="http://schemas.openxmlformats.org/officeDocument/2006/relationships/image" Target="../media/image9.svg"/><Relationship Id="rId4" Type="http://schemas.openxmlformats.org/officeDocument/2006/relationships/image" Target="../media/image40.png"/><Relationship Id="rId9" Type="http://schemas.openxmlformats.org/officeDocument/2006/relationships/image" Target="../media/image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tiff"/><Relationship Id="rId4" Type="http://schemas.openxmlformats.org/officeDocument/2006/relationships/image" Target="../media/image1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570" y="1765005"/>
            <a:ext cx="8502354" cy="999460"/>
          </a:xfrm>
        </p:spPr>
        <p:txBody>
          <a:bodyPr>
            <a:noAutofit/>
          </a:bodyPr>
          <a:lstStyle/>
          <a:p>
            <a:pPr>
              <a:lnSpc>
                <a:spcPts val="5040"/>
              </a:lnSpc>
              <a:spcBef>
                <a:spcPts val="0"/>
              </a:spcBef>
            </a:pPr>
            <a:r>
              <a:rPr lang="en-US" sz="4800" dirty="0"/>
              <a:t>Classical Consensus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41F1188-11C7-D44B-B40B-6A3A04244C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2399" y="84621"/>
            <a:ext cx="1223505" cy="122350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6EC6456-65FF-AE4F-BF1C-E2E0C33D64E8}"/>
              </a:ext>
            </a:extLst>
          </p:cNvPr>
          <p:cNvSpPr txBox="1"/>
          <p:nvPr/>
        </p:nvSpPr>
        <p:spPr>
          <a:xfrm>
            <a:off x="3444768" y="234708"/>
            <a:ext cx="24801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CS251 Fall 2020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182417-0D84-1647-8BC9-3591C6CAE862}"/>
              </a:ext>
            </a:extLst>
          </p:cNvPr>
          <p:cNvSpPr txBox="1"/>
          <p:nvPr/>
        </p:nvSpPr>
        <p:spPr>
          <a:xfrm>
            <a:off x="3306539" y="719965"/>
            <a:ext cx="27569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(cs251.stanford.edu)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95BE49-D5B5-6345-A235-211F5413DB85}"/>
              </a:ext>
            </a:extLst>
          </p:cNvPr>
          <p:cNvSpPr txBox="1"/>
          <p:nvPr/>
        </p:nvSpPr>
        <p:spPr>
          <a:xfrm>
            <a:off x="3393696" y="3086230"/>
            <a:ext cx="23566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latin typeface="+mn-lt"/>
              </a:rPr>
              <a:t>Benedikt </a:t>
            </a:r>
            <a:r>
              <a:rPr lang="en-US" sz="2800" dirty="0" err="1">
                <a:latin typeface="+mn-lt"/>
              </a:rPr>
              <a:t>Bünz</a:t>
            </a:r>
            <a:r>
              <a:rPr lang="en-US" sz="2800" dirty="0"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662613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F5E564-12AD-C64F-83B6-AABA47765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Voting Protocol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F70DB8B-181D-C043-8DB0-558C66F627BB}"/>
              </a:ext>
            </a:extLst>
          </p:cNvPr>
          <p:cNvGrpSpPr>
            <a:grpSpLocks noChangeAspect="1"/>
          </p:cNvGrpSpPr>
          <p:nvPr/>
        </p:nvGrpSpPr>
        <p:grpSpPr>
          <a:xfrm>
            <a:off x="6184925" y="1216962"/>
            <a:ext cx="2959075" cy="2286000"/>
            <a:chOff x="3626714" y="898952"/>
            <a:chExt cx="5174384" cy="399741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92F2F9B9-2727-4A4B-812A-AD19B040CCC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233739" y="3682314"/>
              <a:ext cx="1214050" cy="121405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2622F55-E629-E94E-A0A0-7462E944025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626714" y="1964725"/>
              <a:ext cx="1214050" cy="121405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3E40BCF-6AB2-5C4D-99AB-5EEEE0D98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587048" y="1978626"/>
              <a:ext cx="1214050" cy="121405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C41DBA8-7B66-F749-B7C6-1723A1F981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980023" y="3682314"/>
              <a:ext cx="1214050" cy="1214050"/>
            </a:xfrm>
            <a:prstGeom prst="rect">
              <a:avLst/>
            </a:prstGeom>
          </p:spPr>
        </p:pic>
        <p:pic>
          <p:nvPicPr>
            <p:cNvPr id="8" name="Picture 7" descr="A person wearing a costume&#10;&#10;Description automatically generated">
              <a:extLst>
                <a:ext uri="{FF2B5EF4-FFF2-40B4-BE49-F238E27FC236}">
                  <a16:creationId xmlns:a16="http://schemas.microsoft.com/office/drawing/2014/main" id="{E1A58D6A-C94B-304D-9F8C-ABA3A2EA0B6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04654" y="898952"/>
              <a:ext cx="1018504" cy="1498257"/>
            </a:xfrm>
            <a:prstGeom prst="rect">
              <a:avLst/>
            </a:prstGeom>
          </p:spPr>
        </p:pic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296E7FD2-96BA-914E-B850-9EC966F14725}"/>
                </a:ext>
              </a:extLst>
            </p:cNvPr>
            <p:cNvCxnSpPr/>
            <p:nvPr/>
          </p:nvCxnSpPr>
          <p:spPr>
            <a:xfrm flipH="1">
              <a:off x="4732638" y="1648080"/>
              <a:ext cx="1161535" cy="835628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43F247D8-C963-C14D-BB80-8574E9D66E9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52372" y="1946622"/>
              <a:ext cx="914939" cy="1901737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2719751A-3C5B-6B45-AE47-AE6458D0C605}"/>
                </a:ext>
              </a:extLst>
            </p:cNvPr>
            <p:cNvCxnSpPr>
              <a:cxnSpLocks/>
            </p:cNvCxnSpPr>
            <p:nvPr/>
          </p:nvCxnSpPr>
          <p:spPr>
            <a:xfrm>
              <a:off x="6546455" y="2065894"/>
              <a:ext cx="780102" cy="1901737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9C40A6FE-2412-D64C-BAFD-326CAFA2CC0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760125" y="2886847"/>
              <a:ext cx="284124" cy="961512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757D1394-8BC2-F640-910A-BB5BDFDD05E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635578" y="1841157"/>
              <a:ext cx="1186247" cy="77693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E529ABCE-2EC4-2741-B925-3F32F5C85FE1}"/>
                </a:ext>
              </a:extLst>
            </p:cNvPr>
            <p:cNvCxnSpPr>
              <a:cxnSpLocks/>
              <a:stCxn id="6" idx="1"/>
            </p:cNvCxnSpPr>
            <p:nvPr/>
          </p:nvCxnSpPr>
          <p:spPr>
            <a:xfrm flipH="1">
              <a:off x="4885040" y="2585651"/>
              <a:ext cx="2702008" cy="50457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DCDEA081-43B8-D342-8521-37891558E76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885040" y="2782250"/>
              <a:ext cx="2441518" cy="128570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AF79047D-A9FF-CB42-A3AF-EB19BAD3D890}"/>
                </a:ext>
              </a:extLst>
            </p:cNvPr>
            <p:cNvCxnSpPr>
              <a:cxnSpLocks/>
              <a:stCxn id="4" idx="0"/>
            </p:cNvCxnSpPr>
            <p:nvPr/>
          </p:nvCxnSpPr>
          <p:spPr>
            <a:xfrm flipH="1" flipV="1">
              <a:off x="4660788" y="2973346"/>
              <a:ext cx="179976" cy="708968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41400483-A59C-5C45-BEB5-742FEC0BA587}"/>
                </a:ext>
              </a:extLst>
            </p:cNvPr>
            <p:cNvCxnSpPr>
              <a:cxnSpLocks/>
              <a:stCxn id="4" idx="3"/>
              <a:endCxn id="7" idx="1"/>
            </p:cNvCxnSpPr>
            <p:nvPr/>
          </p:nvCxnSpPr>
          <p:spPr>
            <a:xfrm>
              <a:off x="5447789" y="4289339"/>
              <a:ext cx="1532234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678A1196-4439-4E49-A5E7-94F831E886B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61060" y="2782251"/>
              <a:ext cx="2460765" cy="1331522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011905A9-648A-2E4C-9ECF-7B2B8DA424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679" y="1474412"/>
            <a:ext cx="5803368" cy="294930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Leader sends b to all nodes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All nodes forward received bit to all other nodes (Voting)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Each node tallies votes (including its own vote) and outputs majority bit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8CF513D-B976-7E4A-BAE6-675E6D6C35BB}"/>
              </a:ext>
            </a:extLst>
          </p:cNvPr>
          <p:cNvSpPr txBox="1"/>
          <p:nvPr/>
        </p:nvSpPr>
        <p:spPr>
          <a:xfrm>
            <a:off x="1930645" y="4292108"/>
            <a:ext cx="5282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>
                <a:solidFill>
                  <a:srgbClr val="FF0000"/>
                </a:solidFill>
                <a:latin typeface="+mn-lt"/>
              </a:rPr>
              <a:t>Broken by corrupt leader</a:t>
            </a:r>
          </a:p>
        </p:txBody>
      </p:sp>
    </p:spTree>
    <p:extLst>
      <p:ext uri="{BB962C8B-B14F-4D97-AF65-F5344CB8AC3E}">
        <p14:creationId xmlns:p14="http://schemas.microsoft.com/office/powerpoint/2010/main" val="2841164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5B4D6-15DD-8047-8252-0EC05993B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Dolev</a:t>
            </a:r>
            <a:r>
              <a:rPr lang="en-US" dirty="0"/>
              <a:t> Strong Protocol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5B49C35-6668-E349-8205-FBE1CE1DF1FC}"/>
              </a:ext>
            </a:extLst>
          </p:cNvPr>
          <p:cNvGrpSpPr>
            <a:grpSpLocks noChangeAspect="1"/>
          </p:cNvGrpSpPr>
          <p:nvPr/>
        </p:nvGrpSpPr>
        <p:grpSpPr>
          <a:xfrm>
            <a:off x="6184925" y="1243088"/>
            <a:ext cx="2959075" cy="2286000"/>
            <a:chOff x="3626714" y="898952"/>
            <a:chExt cx="5174384" cy="399741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8E84D65-F99C-EE47-B54C-411784606CD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233739" y="3682314"/>
              <a:ext cx="1214050" cy="121405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2118AE9-5940-2D4A-8A7C-384025BE7BA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626714" y="1964725"/>
              <a:ext cx="1214050" cy="121405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F934A2A-8313-294D-AC92-33A6B9621E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587048" y="1978626"/>
              <a:ext cx="1214050" cy="121405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DF84C4A-6B28-104A-B5F1-97EEC93C50A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980023" y="3682314"/>
              <a:ext cx="1214050" cy="1214050"/>
            </a:xfrm>
            <a:prstGeom prst="rect">
              <a:avLst/>
            </a:prstGeom>
          </p:spPr>
        </p:pic>
        <p:pic>
          <p:nvPicPr>
            <p:cNvPr id="8" name="Picture 7" descr="A person wearing a costume&#10;&#10;Description automatically generated">
              <a:extLst>
                <a:ext uri="{FF2B5EF4-FFF2-40B4-BE49-F238E27FC236}">
                  <a16:creationId xmlns:a16="http://schemas.microsoft.com/office/drawing/2014/main" id="{C67FB4D0-D86F-0C4B-A956-A7E85704487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04654" y="898952"/>
              <a:ext cx="1018504" cy="1498257"/>
            </a:xfrm>
            <a:prstGeom prst="rect">
              <a:avLst/>
            </a:prstGeom>
          </p:spPr>
        </p:pic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3E073315-F84F-9648-BF27-31B17F0B2E31}"/>
                </a:ext>
              </a:extLst>
            </p:cNvPr>
            <p:cNvCxnSpPr/>
            <p:nvPr/>
          </p:nvCxnSpPr>
          <p:spPr>
            <a:xfrm flipH="1">
              <a:off x="4732638" y="1648080"/>
              <a:ext cx="1161535" cy="835628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A493EB91-D6F1-3841-9631-BE6DA444680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52372" y="1946622"/>
              <a:ext cx="914939" cy="1901737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9CEC6839-53E1-AB4D-9C55-74247250C47E}"/>
                </a:ext>
              </a:extLst>
            </p:cNvPr>
            <p:cNvCxnSpPr>
              <a:cxnSpLocks/>
            </p:cNvCxnSpPr>
            <p:nvPr/>
          </p:nvCxnSpPr>
          <p:spPr>
            <a:xfrm>
              <a:off x="6546455" y="2065894"/>
              <a:ext cx="780102" cy="1901737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CC6C8F49-03EE-9B49-94DF-11D0876EABB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760125" y="2886847"/>
              <a:ext cx="284124" cy="961512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33141BE9-59F0-D145-BE8D-A652F17EB4D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635578" y="1841157"/>
              <a:ext cx="1186247" cy="77693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74478EAE-FA09-A44D-9FA6-CF6F2A9783DE}"/>
                </a:ext>
              </a:extLst>
            </p:cNvPr>
            <p:cNvCxnSpPr>
              <a:cxnSpLocks/>
              <a:stCxn id="6" idx="1"/>
            </p:cNvCxnSpPr>
            <p:nvPr/>
          </p:nvCxnSpPr>
          <p:spPr>
            <a:xfrm flipH="1">
              <a:off x="4885040" y="2585651"/>
              <a:ext cx="2702008" cy="50457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F16D0741-9C60-BA4B-8807-5986FED2999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885040" y="2782250"/>
              <a:ext cx="2441518" cy="128570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0DE5EF46-B9F7-2E4A-A482-833147FE3346}"/>
                </a:ext>
              </a:extLst>
            </p:cNvPr>
            <p:cNvCxnSpPr>
              <a:cxnSpLocks/>
              <a:stCxn id="4" idx="0"/>
            </p:cNvCxnSpPr>
            <p:nvPr/>
          </p:nvCxnSpPr>
          <p:spPr>
            <a:xfrm flipH="1" flipV="1">
              <a:off x="4660788" y="2973346"/>
              <a:ext cx="179976" cy="708968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6244AAAF-7D49-4A46-86C0-7BE28BFD8B32}"/>
                </a:ext>
              </a:extLst>
            </p:cNvPr>
            <p:cNvCxnSpPr>
              <a:cxnSpLocks/>
              <a:stCxn id="4" idx="3"/>
              <a:endCxn id="7" idx="1"/>
            </p:cNvCxnSpPr>
            <p:nvPr/>
          </p:nvCxnSpPr>
          <p:spPr>
            <a:xfrm>
              <a:off x="5447789" y="4289339"/>
              <a:ext cx="1532234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18433F04-4E09-F243-A7EF-A72C5451C7D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61060" y="2782251"/>
              <a:ext cx="2460765" cy="1331522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19">
                <a:extLst>
                  <a:ext uri="{FF2B5EF4-FFF2-40B4-BE49-F238E27FC236}">
                    <a16:creationId xmlns:a16="http://schemas.microsoft.com/office/drawing/2014/main" id="{2463BEE8-5C11-EE4A-AE91-9134F1DC0E6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3058" y="953420"/>
                <a:ext cx="6261808" cy="4190080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dirty="0"/>
                  <a:t>Maximum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𝒇</m:t>
                    </m:r>
                  </m:oMath>
                </a14:m>
                <a:r>
                  <a:rPr lang="en-US" dirty="0"/>
                  <a:t> corrupt nodes, input message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endParaRPr lang="en-US" b="1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Leader sends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r>
                  <a:rPr lang="en-US" dirty="0"/>
                  <a:t> to all nodes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=1 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to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1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pPr marL="914400" lvl="1" indent="-514350">
                  <a:buFont typeface="+mj-lt"/>
                  <a:buAutoNum type="arabicPeriod"/>
                </a:pPr>
                <a:r>
                  <a:rPr lang="en-US" dirty="0"/>
                  <a:t>If you received an unseen message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r>
                  <a:rPr lang="en-US" dirty="0"/>
                  <a:t>  signed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signatures (including leader) sign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r>
                  <a:rPr lang="en-US" dirty="0"/>
                  <a:t> and send to all.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𝒎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pPr marL="914400" lvl="1" indent="-514350">
                  <a:buFont typeface="+mj-lt"/>
                  <a:buAutoNum type="arabicPeriod"/>
                </a:pPr>
                <a:r>
                  <a:rPr lang="en-US" dirty="0"/>
                  <a:t>Otherwise remain silent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output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otherwise output “Confused” (or default message)</a:t>
                </a:r>
              </a:p>
              <a:p>
                <a:pPr marL="514350" indent="-514350">
                  <a:buFont typeface="+mj-lt"/>
                  <a:buAutoNum type="arabicPeriod"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19" name="Content Placeholder 19">
                <a:extLst>
                  <a:ext uri="{FF2B5EF4-FFF2-40B4-BE49-F238E27FC236}">
                    <a16:creationId xmlns:a16="http://schemas.microsoft.com/office/drawing/2014/main" id="{2463BEE8-5C11-EE4A-AE91-9134F1DC0E6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3058" y="953420"/>
                <a:ext cx="6261808" cy="4190080"/>
              </a:xfrm>
              <a:blipFill>
                <a:blip r:embed="rId4"/>
                <a:stretch>
                  <a:fillRect l="-1826" t="-2115" b="-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>
            <a:extLst>
              <a:ext uri="{FF2B5EF4-FFF2-40B4-BE49-F238E27FC236}">
                <a16:creationId xmlns:a16="http://schemas.microsoft.com/office/drawing/2014/main" id="{359B425A-D5CD-9D48-A286-7905924DABF8}"/>
              </a:ext>
            </a:extLst>
          </p:cNvPr>
          <p:cNvSpPr/>
          <p:nvPr/>
        </p:nvSpPr>
        <p:spPr>
          <a:xfrm>
            <a:off x="6942867" y="4001134"/>
            <a:ext cx="1960914" cy="105373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f+1 rounds too slow for practice</a:t>
            </a:r>
          </a:p>
        </p:txBody>
      </p:sp>
    </p:spTree>
    <p:extLst>
      <p:ext uri="{BB962C8B-B14F-4D97-AF65-F5344CB8AC3E}">
        <p14:creationId xmlns:p14="http://schemas.microsoft.com/office/powerpoint/2010/main" val="975070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5B4D6-15DD-8047-8252-0EC05993B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Dolev</a:t>
            </a:r>
            <a:r>
              <a:rPr lang="en-US" dirty="0"/>
              <a:t> Strong Example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E84D65-F99C-EE47-B54C-411784606C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0440" y="3834333"/>
            <a:ext cx="1184248" cy="118424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2118AE9-5940-2D4A-8A7C-384025BE7B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8316" y="2158906"/>
            <a:ext cx="1184248" cy="118424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F934A2A-8313-294D-AC92-33A6B9621E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1435" y="2172466"/>
            <a:ext cx="1184248" cy="11842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DF84C4A-6B28-104A-B5F1-97EEC93C50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9310" y="3834333"/>
            <a:ext cx="1184248" cy="1184248"/>
          </a:xfrm>
          <a:prstGeom prst="rect">
            <a:avLst/>
          </a:prstGeom>
        </p:spPr>
      </p:pic>
      <p:pic>
        <p:nvPicPr>
          <p:cNvPr id="8" name="Picture 7" descr="A person wearing a costume&#10;&#10;Description automatically generated">
            <a:extLst>
              <a:ext uri="{FF2B5EF4-FFF2-40B4-BE49-F238E27FC236}">
                <a16:creationId xmlns:a16="http://schemas.microsoft.com/office/drawing/2014/main" id="{C67FB4D0-D86F-0C4B-A956-A7E8570448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5248" y="1119295"/>
            <a:ext cx="993503" cy="1461479"/>
          </a:xfrm>
          <a:prstGeom prst="rect">
            <a:avLst/>
          </a:prstGeom>
        </p:spPr>
      </p:pic>
      <p:pic>
        <p:nvPicPr>
          <p:cNvPr id="23" name="Shape 1084">
            <a:extLst>
              <a:ext uri="{FF2B5EF4-FFF2-40B4-BE49-F238E27FC236}">
                <a16:creationId xmlns:a16="http://schemas.microsoft.com/office/drawing/2014/main" id="{FC2933FC-74DB-7D4F-A820-9BE7CD094038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4">
            <a:alphaModFix/>
          </a:blip>
          <a:srcRect r="75883"/>
          <a:stretch/>
        </p:blipFill>
        <p:spPr>
          <a:xfrm>
            <a:off x="2366583" y="1790389"/>
            <a:ext cx="211261" cy="1005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Shape 1084">
            <a:extLst>
              <a:ext uri="{FF2B5EF4-FFF2-40B4-BE49-F238E27FC236}">
                <a16:creationId xmlns:a16="http://schemas.microsoft.com/office/drawing/2014/main" id="{3E2F9145-E29A-B649-8E1D-5AE5B145D14C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4">
            <a:alphaModFix/>
          </a:blip>
          <a:srcRect r="75883"/>
          <a:stretch/>
        </p:blipFill>
        <p:spPr>
          <a:xfrm flipH="1">
            <a:off x="2685700" y="1790389"/>
            <a:ext cx="207504" cy="1005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Shape 1084">
            <a:extLst>
              <a:ext uri="{FF2B5EF4-FFF2-40B4-BE49-F238E27FC236}">
                <a16:creationId xmlns:a16="http://schemas.microsoft.com/office/drawing/2014/main" id="{D008CCA5-1BDE-E143-970F-7BC43705F58E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4">
            <a:alphaModFix/>
          </a:blip>
          <a:srcRect r="75883"/>
          <a:stretch/>
        </p:blipFill>
        <p:spPr>
          <a:xfrm>
            <a:off x="2937862" y="3480071"/>
            <a:ext cx="211261" cy="1005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Shape 1084">
            <a:extLst>
              <a:ext uri="{FF2B5EF4-FFF2-40B4-BE49-F238E27FC236}">
                <a16:creationId xmlns:a16="http://schemas.microsoft.com/office/drawing/2014/main" id="{BFDC043B-F8BA-A749-9397-0E8B0D456469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4">
            <a:alphaModFix/>
          </a:blip>
          <a:srcRect r="75883"/>
          <a:stretch/>
        </p:blipFill>
        <p:spPr>
          <a:xfrm flipH="1">
            <a:off x="3256979" y="3480071"/>
            <a:ext cx="207504" cy="100584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Cloud Callout 26">
            <a:extLst>
              <a:ext uri="{FF2B5EF4-FFF2-40B4-BE49-F238E27FC236}">
                <a16:creationId xmlns:a16="http://schemas.microsoft.com/office/drawing/2014/main" id="{840CB635-869A-EC4B-9B6A-E23DD175BC1B}"/>
              </a:ext>
            </a:extLst>
          </p:cNvPr>
          <p:cNvSpPr/>
          <p:nvPr/>
        </p:nvSpPr>
        <p:spPr>
          <a:xfrm>
            <a:off x="5068751" y="939114"/>
            <a:ext cx="2246449" cy="708800"/>
          </a:xfrm>
          <a:prstGeom prst="cloudCallout">
            <a:avLst>
              <a:gd name="adj1" fmla="val -58762"/>
              <a:gd name="adj2" fmla="val 3142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Attack=1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AC95263-9D17-B34C-A0F7-B4FDB4EFE5D5}"/>
              </a:ext>
            </a:extLst>
          </p:cNvPr>
          <p:cNvSpPr txBox="1"/>
          <p:nvPr/>
        </p:nvSpPr>
        <p:spPr>
          <a:xfrm>
            <a:off x="3385139" y="1706080"/>
            <a:ext cx="1084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1</a:t>
            </a:r>
            <a:r>
              <a:rPr lang="en-US" baseline="-25000" dirty="0">
                <a:latin typeface="Bradley Hand" pitchFamily="2" charset="77"/>
              </a:rPr>
              <a:t>Caesar</a:t>
            </a:r>
            <a:endParaRPr lang="en-US" dirty="0">
              <a:latin typeface="+mn-lt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5FEBDD0-EA3C-BF4B-980F-E995FBB8678E}"/>
              </a:ext>
            </a:extLst>
          </p:cNvPr>
          <p:cNvSpPr txBox="1"/>
          <p:nvPr/>
        </p:nvSpPr>
        <p:spPr>
          <a:xfrm>
            <a:off x="3380626" y="1706080"/>
            <a:ext cx="1084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1</a:t>
            </a:r>
            <a:r>
              <a:rPr lang="en-US" baseline="-25000" dirty="0">
                <a:latin typeface="Bradley Hand" pitchFamily="2" charset="77"/>
              </a:rPr>
              <a:t>Caesar</a:t>
            </a:r>
            <a:endParaRPr lang="en-US" dirty="0">
              <a:latin typeface="+mn-lt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1044061-4C1E-4B4E-BE03-382197CD3114}"/>
              </a:ext>
            </a:extLst>
          </p:cNvPr>
          <p:cNvSpPr txBox="1"/>
          <p:nvPr/>
        </p:nvSpPr>
        <p:spPr>
          <a:xfrm>
            <a:off x="3385139" y="1706080"/>
            <a:ext cx="1084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1</a:t>
            </a:r>
            <a:r>
              <a:rPr lang="en-US" baseline="-25000" dirty="0">
                <a:latin typeface="Bradley Hand" pitchFamily="2" charset="77"/>
              </a:rPr>
              <a:t>Caesar</a:t>
            </a:r>
            <a:endParaRPr lang="en-US" dirty="0">
              <a:latin typeface="+mn-lt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8B320D8-3EDC-5949-BF47-F86369637090}"/>
              </a:ext>
            </a:extLst>
          </p:cNvPr>
          <p:cNvSpPr txBox="1"/>
          <p:nvPr/>
        </p:nvSpPr>
        <p:spPr>
          <a:xfrm>
            <a:off x="3385139" y="1706080"/>
            <a:ext cx="1084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1</a:t>
            </a:r>
            <a:r>
              <a:rPr lang="en-US" baseline="-25000" dirty="0">
                <a:latin typeface="Bradley Hand" pitchFamily="2" charset="77"/>
              </a:rPr>
              <a:t>Caesar</a:t>
            </a:r>
            <a:endParaRPr lang="en-US" dirty="0">
              <a:latin typeface="+mn-lt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D2DD0AD-1BFC-B34B-8C8B-8A77507017FE}"/>
              </a:ext>
            </a:extLst>
          </p:cNvPr>
          <p:cNvSpPr/>
          <p:nvPr/>
        </p:nvSpPr>
        <p:spPr>
          <a:xfrm>
            <a:off x="543697" y="1186248"/>
            <a:ext cx="1335464" cy="7784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f=2</a:t>
            </a:r>
          </a:p>
          <a:p>
            <a:pPr algn="ctr"/>
            <a:endParaRPr lang="en-US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FE749A3-1672-2647-AC4C-B51B57B2994D}"/>
              </a:ext>
            </a:extLst>
          </p:cNvPr>
          <p:cNvSpPr txBox="1"/>
          <p:nvPr/>
        </p:nvSpPr>
        <p:spPr>
          <a:xfrm>
            <a:off x="2191243" y="3388688"/>
            <a:ext cx="1097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n-lt"/>
              </a:rPr>
              <a:t>Brutus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07A3B01-6B68-F946-BFFC-6C4281D1FA51}"/>
              </a:ext>
            </a:extLst>
          </p:cNvPr>
          <p:cNvSpPr txBox="1"/>
          <p:nvPr/>
        </p:nvSpPr>
        <p:spPr>
          <a:xfrm>
            <a:off x="1879161" y="4775505"/>
            <a:ext cx="13778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+mn-lt"/>
              </a:rPr>
              <a:t>Pompeius</a:t>
            </a:r>
            <a:endParaRPr lang="en-US" sz="2000" dirty="0">
              <a:latin typeface="+mn-lt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0B7316F-4454-B440-9BAD-38150AF4A9C2}"/>
              </a:ext>
            </a:extLst>
          </p:cNvPr>
          <p:cNvSpPr txBox="1"/>
          <p:nvPr/>
        </p:nvSpPr>
        <p:spPr>
          <a:xfrm>
            <a:off x="4630401" y="4818526"/>
            <a:ext cx="13778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n-lt"/>
              </a:rPr>
              <a:t>Augustus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9DEA51C-1B79-BB40-9C9C-5275C6BFCCF8}"/>
              </a:ext>
            </a:extLst>
          </p:cNvPr>
          <p:cNvSpPr txBox="1"/>
          <p:nvPr/>
        </p:nvSpPr>
        <p:spPr>
          <a:xfrm>
            <a:off x="5679519" y="3295532"/>
            <a:ext cx="18350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n-lt"/>
              </a:rPr>
              <a:t>Marc Anthony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09F05245-1E65-1E40-9AEF-4E76B8ACDF7F}"/>
              </a:ext>
            </a:extLst>
          </p:cNvPr>
          <p:cNvSpPr/>
          <p:nvPr/>
        </p:nvSpPr>
        <p:spPr>
          <a:xfrm>
            <a:off x="3232564" y="1647914"/>
            <a:ext cx="1129371" cy="7122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277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3.20988E-6 L 0.37066 0.20186 " pathEditMode="fixed" rAng="0" ptsTypes="AA">
                                      <p:cBhvr>
                                        <p:cTn id="1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24" y="1009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02 0.02963 L 0.32639 0.55031 " pathEditMode="fixed" rAng="0" ptsTypes="AA">
                                      <p:cBhvr>
                                        <p:cTn id="1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69" y="2601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78 0.02562 L 0.02899 0.5089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2" y="24167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66 -0.01203 L -0.22986 0.2311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63" y="121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8" grpId="0"/>
      <p:bldP spid="39" grpId="0"/>
      <p:bldP spid="40" grpId="0"/>
      <p:bldP spid="4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2118AE9-5940-2D4A-8A7C-384025BE7B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8316" y="2158906"/>
            <a:ext cx="1184248" cy="118424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8E84D65-F99C-EE47-B54C-411784606C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0440" y="3834333"/>
            <a:ext cx="1184248" cy="11842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DF84C4A-6B28-104A-B5F1-97EEC93C50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9310" y="3834333"/>
            <a:ext cx="1184248" cy="1184248"/>
          </a:xfrm>
          <a:prstGeom prst="rect">
            <a:avLst/>
          </a:prstGeom>
        </p:spPr>
      </p:pic>
      <p:pic>
        <p:nvPicPr>
          <p:cNvPr id="8" name="Picture 7" descr="A person wearing a costume&#10;&#10;Description automatically generated">
            <a:extLst>
              <a:ext uri="{FF2B5EF4-FFF2-40B4-BE49-F238E27FC236}">
                <a16:creationId xmlns:a16="http://schemas.microsoft.com/office/drawing/2014/main" id="{C67FB4D0-D86F-0C4B-A956-A7E8570448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5248" y="1119295"/>
            <a:ext cx="993503" cy="146147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F934A2A-8313-294D-AC92-33A6B9621E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1435" y="2172466"/>
            <a:ext cx="1184248" cy="1184248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15FEBDD0-EA3C-BF4B-980F-E995FBB8678E}"/>
              </a:ext>
            </a:extLst>
          </p:cNvPr>
          <p:cNvSpPr txBox="1"/>
          <p:nvPr/>
        </p:nvSpPr>
        <p:spPr>
          <a:xfrm>
            <a:off x="6904634" y="3000447"/>
            <a:ext cx="1547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1</a:t>
            </a:r>
            <a:r>
              <a:rPr lang="en-US" baseline="-25000" dirty="0">
                <a:latin typeface="Bradley Hand" pitchFamily="2" charset="77"/>
              </a:rPr>
              <a:t>Caesar,MA</a:t>
            </a:r>
            <a:endParaRPr lang="en-US" dirty="0">
              <a:latin typeface="+mn-lt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0A621BB-71FD-5641-918E-0AB9F828CAB8}"/>
              </a:ext>
            </a:extLst>
          </p:cNvPr>
          <p:cNvSpPr txBox="1"/>
          <p:nvPr/>
        </p:nvSpPr>
        <p:spPr>
          <a:xfrm>
            <a:off x="6904634" y="3007144"/>
            <a:ext cx="1547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1</a:t>
            </a:r>
            <a:r>
              <a:rPr lang="en-US" baseline="-25000" dirty="0">
                <a:latin typeface="Bradley Hand" pitchFamily="2" charset="77"/>
              </a:rPr>
              <a:t>Caesar,MA</a:t>
            </a:r>
            <a:endParaRPr lang="en-US" dirty="0">
              <a:latin typeface="+mn-lt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38D071A-83FF-2044-861E-4CF5DBC7E9EA}"/>
              </a:ext>
            </a:extLst>
          </p:cNvPr>
          <p:cNvSpPr txBox="1"/>
          <p:nvPr/>
        </p:nvSpPr>
        <p:spPr>
          <a:xfrm>
            <a:off x="6904634" y="3000446"/>
            <a:ext cx="1547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1</a:t>
            </a:r>
            <a:r>
              <a:rPr lang="en-US" baseline="-25000" dirty="0">
                <a:latin typeface="Bradley Hand" pitchFamily="2" charset="77"/>
              </a:rPr>
              <a:t>Caesar,MA</a:t>
            </a:r>
            <a:endParaRPr lang="en-US" dirty="0">
              <a:latin typeface="+mn-lt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B568053-9B03-C547-B286-92BAC0BFFACD}"/>
              </a:ext>
            </a:extLst>
          </p:cNvPr>
          <p:cNvSpPr txBox="1"/>
          <p:nvPr/>
        </p:nvSpPr>
        <p:spPr>
          <a:xfrm>
            <a:off x="6904634" y="3007143"/>
            <a:ext cx="1547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1</a:t>
            </a:r>
            <a:r>
              <a:rPr lang="en-US" baseline="-25000" dirty="0">
                <a:latin typeface="Bradley Hand" pitchFamily="2" charset="77"/>
              </a:rPr>
              <a:t>Caesar,MA</a:t>
            </a:r>
            <a:endParaRPr lang="en-US" dirty="0">
              <a:latin typeface="+mn-lt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E2AE405-8F6C-B64E-AA13-1892E97BC17E}"/>
              </a:ext>
            </a:extLst>
          </p:cNvPr>
          <p:cNvSpPr txBox="1"/>
          <p:nvPr/>
        </p:nvSpPr>
        <p:spPr>
          <a:xfrm>
            <a:off x="6237863" y="4579347"/>
            <a:ext cx="1547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1</a:t>
            </a:r>
            <a:r>
              <a:rPr lang="en-US" baseline="-25000" dirty="0">
                <a:latin typeface="Bradley Hand" pitchFamily="2" charset="77"/>
              </a:rPr>
              <a:t>Caesar, Aug</a:t>
            </a:r>
            <a:endParaRPr lang="en-US" dirty="0">
              <a:latin typeface="+mn-lt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A0FF5B9-2080-7046-B4D8-2F1CE3D08343}"/>
              </a:ext>
            </a:extLst>
          </p:cNvPr>
          <p:cNvSpPr txBox="1"/>
          <p:nvPr/>
        </p:nvSpPr>
        <p:spPr>
          <a:xfrm>
            <a:off x="6244620" y="4586044"/>
            <a:ext cx="1547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1</a:t>
            </a:r>
            <a:r>
              <a:rPr lang="en-US" baseline="-25000" dirty="0">
                <a:latin typeface="Bradley Hand" pitchFamily="2" charset="77"/>
              </a:rPr>
              <a:t>Caesar, Aug</a:t>
            </a:r>
            <a:endParaRPr lang="en-US" dirty="0">
              <a:latin typeface="+mn-lt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9AEAD37-4F89-4C4C-B70F-C870441E53F3}"/>
              </a:ext>
            </a:extLst>
          </p:cNvPr>
          <p:cNvSpPr txBox="1"/>
          <p:nvPr/>
        </p:nvSpPr>
        <p:spPr>
          <a:xfrm>
            <a:off x="6244620" y="4588277"/>
            <a:ext cx="1547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1</a:t>
            </a:r>
            <a:r>
              <a:rPr lang="en-US" baseline="-25000" dirty="0">
                <a:latin typeface="Bradley Hand" pitchFamily="2" charset="77"/>
              </a:rPr>
              <a:t>Caesar, Aug</a:t>
            </a:r>
            <a:endParaRPr lang="en-US" dirty="0">
              <a:latin typeface="+mn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95B4D6-15DD-8047-8252-0EC05993B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Dolev</a:t>
            </a:r>
            <a:r>
              <a:rPr lang="en-US" dirty="0"/>
              <a:t> Strong Example</a:t>
            </a:r>
          </a:p>
        </p:txBody>
      </p:sp>
      <p:pic>
        <p:nvPicPr>
          <p:cNvPr id="23" name="Shape 1084">
            <a:extLst>
              <a:ext uri="{FF2B5EF4-FFF2-40B4-BE49-F238E27FC236}">
                <a16:creationId xmlns:a16="http://schemas.microsoft.com/office/drawing/2014/main" id="{FC2933FC-74DB-7D4F-A820-9BE7CD094038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4">
            <a:alphaModFix/>
          </a:blip>
          <a:srcRect r="75883"/>
          <a:stretch/>
        </p:blipFill>
        <p:spPr>
          <a:xfrm>
            <a:off x="2366583" y="1790389"/>
            <a:ext cx="211261" cy="1005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Shape 1084">
            <a:extLst>
              <a:ext uri="{FF2B5EF4-FFF2-40B4-BE49-F238E27FC236}">
                <a16:creationId xmlns:a16="http://schemas.microsoft.com/office/drawing/2014/main" id="{3E2F9145-E29A-B649-8E1D-5AE5B145D14C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4">
            <a:alphaModFix/>
          </a:blip>
          <a:srcRect r="75883"/>
          <a:stretch/>
        </p:blipFill>
        <p:spPr>
          <a:xfrm flipH="1">
            <a:off x="2685700" y="1790389"/>
            <a:ext cx="207504" cy="1005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Shape 1084">
            <a:extLst>
              <a:ext uri="{FF2B5EF4-FFF2-40B4-BE49-F238E27FC236}">
                <a16:creationId xmlns:a16="http://schemas.microsoft.com/office/drawing/2014/main" id="{D008CCA5-1BDE-E143-970F-7BC43705F58E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4">
            <a:alphaModFix/>
          </a:blip>
          <a:srcRect r="75883"/>
          <a:stretch/>
        </p:blipFill>
        <p:spPr>
          <a:xfrm>
            <a:off x="2924358" y="3501768"/>
            <a:ext cx="211261" cy="1005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Shape 1084">
            <a:extLst>
              <a:ext uri="{FF2B5EF4-FFF2-40B4-BE49-F238E27FC236}">
                <a16:creationId xmlns:a16="http://schemas.microsoft.com/office/drawing/2014/main" id="{BFDC043B-F8BA-A749-9397-0E8B0D456469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4">
            <a:alphaModFix/>
          </a:blip>
          <a:srcRect r="75883"/>
          <a:stretch/>
        </p:blipFill>
        <p:spPr>
          <a:xfrm flipH="1">
            <a:off x="3256979" y="3480071"/>
            <a:ext cx="207504" cy="100584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Cloud Callout 26">
            <a:extLst>
              <a:ext uri="{FF2B5EF4-FFF2-40B4-BE49-F238E27FC236}">
                <a16:creationId xmlns:a16="http://schemas.microsoft.com/office/drawing/2014/main" id="{840CB635-869A-EC4B-9B6A-E23DD175BC1B}"/>
              </a:ext>
            </a:extLst>
          </p:cNvPr>
          <p:cNvSpPr/>
          <p:nvPr/>
        </p:nvSpPr>
        <p:spPr>
          <a:xfrm>
            <a:off x="5068751" y="939114"/>
            <a:ext cx="2246449" cy="708800"/>
          </a:xfrm>
          <a:prstGeom prst="cloudCallout">
            <a:avLst>
              <a:gd name="adj1" fmla="val -58762"/>
              <a:gd name="adj2" fmla="val 3142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Attack=1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8B320D8-3EDC-5949-BF47-F86369637090}"/>
              </a:ext>
            </a:extLst>
          </p:cNvPr>
          <p:cNvSpPr txBox="1"/>
          <p:nvPr/>
        </p:nvSpPr>
        <p:spPr>
          <a:xfrm>
            <a:off x="6231106" y="4583812"/>
            <a:ext cx="1547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1</a:t>
            </a:r>
            <a:r>
              <a:rPr lang="en-US" baseline="-25000" dirty="0">
                <a:latin typeface="Bradley Hand" pitchFamily="2" charset="77"/>
              </a:rPr>
              <a:t>Caesar, Aug</a:t>
            </a:r>
            <a:endParaRPr lang="en-US" dirty="0">
              <a:latin typeface="+mn-l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DF6D51D-FB75-AA4F-9F97-74EE63CCBA98}"/>
              </a:ext>
            </a:extLst>
          </p:cNvPr>
          <p:cNvSpPr/>
          <p:nvPr/>
        </p:nvSpPr>
        <p:spPr>
          <a:xfrm>
            <a:off x="543697" y="1186248"/>
            <a:ext cx="1335464" cy="7784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f=2</a:t>
            </a:r>
          </a:p>
          <a:p>
            <a:pPr algn="ctr"/>
            <a:r>
              <a:rPr lang="en-US" dirty="0"/>
              <a:t>r=1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B915B4A-5D8D-A24D-9F91-0332B7A0E569}"/>
              </a:ext>
            </a:extLst>
          </p:cNvPr>
          <p:cNvSpPr txBox="1"/>
          <p:nvPr/>
        </p:nvSpPr>
        <p:spPr>
          <a:xfrm>
            <a:off x="2191243" y="3388688"/>
            <a:ext cx="1097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n-lt"/>
              </a:rPr>
              <a:t>Brutus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60F5067-10F9-0042-B71E-4BB94DF32011}"/>
              </a:ext>
            </a:extLst>
          </p:cNvPr>
          <p:cNvSpPr txBox="1"/>
          <p:nvPr/>
        </p:nvSpPr>
        <p:spPr>
          <a:xfrm>
            <a:off x="1879161" y="4775505"/>
            <a:ext cx="13778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+mn-lt"/>
              </a:rPr>
              <a:t>Pompeius</a:t>
            </a:r>
            <a:endParaRPr lang="en-US" sz="2000" dirty="0">
              <a:latin typeface="+mn-lt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2570615-AFC8-5D41-BA0F-9693F71D3BC6}"/>
              </a:ext>
            </a:extLst>
          </p:cNvPr>
          <p:cNvSpPr txBox="1"/>
          <p:nvPr/>
        </p:nvSpPr>
        <p:spPr>
          <a:xfrm>
            <a:off x="4630401" y="4818526"/>
            <a:ext cx="13778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n-lt"/>
              </a:rPr>
              <a:t>Augustus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B082269-0D01-4A4D-AA06-4985EDB2F538}"/>
              </a:ext>
            </a:extLst>
          </p:cNvPr>
          <p:cNvSpPr txBox="1"/>
          <p:nvPr/>
        </p:nvSpPr>
        <p:spPr>
          <a:xfrm>
            <a:off x="5679519" y="3295532"/>
            <a:ext cx="18350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n-lt"/>
              </a:rPr>
              <a:t>Marc Anthony</a:t>
            </a:r>
          </a:p>
        </p:txBody>
      </p:sp>
    </p:spTree>
    <p:extLst>
      <p:ext uri="{BB962C8B-B14F-4D97-AF65-F5344CB8AC3E}">
        <p14:creationId xmlns:p14="http://schemas.microsoft.com/office/powerpoint/2010/main" val="354256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812 0.00093 L -0.50712 -0.04475 " pathEditMode="relative" ptsTypes="AA">
                                      <p:cBhvr>
                                        <p:cTn id="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813 0.00092 L -0.36823 -0.571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14" y="-2861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812 0.00093 L 0.10139 -0.392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76" y="-1969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3 1.60494E-6 L -0.60677 -0.3234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132" y="-161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58025E-6 L -0.21632 -0.2441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16" y="-12222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9.87654E-7 L -0.36944 0.2145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72" y="1071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58025E-6 L -0.10173 0.30864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87" y="15432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9.87654E-7 L -0.42135 -0.0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76" y="-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6" grpId="0"/>
      <p:bldP spid="37" grpId="0"/>
      <p:bldP spid="42" grpId="0"/>
      <p:bldP spid="33" grpId="0"/>
      <p:bldP spid="34" grpId="0"/>
      <p:bldP spid="35" grpId="0"/>
      <p:bldP spid="4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5B4D6-15DD-8047-8252-0EC05993B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Dolev</a:t>
            </a:r>
            <a:r>
              <a:rPr lang="en-US" dirty="0"/>
              <a:t> Strong Example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E84D65-F99C-EE47-B54C-411784606C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0440" y="3834333"/>
            <a:ext cx="1184248" cy="118424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2118AE9-5940-2D4A-8A7C-384025BE7B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8316" y="2158906"/>
            <a:ext cx="1184248" cy="118424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F934A2A-8313-294D-AC92-33A6B9621E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1435" y="2172466"/>
            <a:ext cx="1184248" cy="11842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DF84C4A-6B28-104A-B5F1-97EEC93C50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9310" y="3834333"/>
            <a:ext cx="1184248" cy="1184248"/>
          </a:xfrm>
          <a:prstGeom prst="rect">
            <a:avLst/>
          </a:prstGeom>
        </p:spPr>
      </p:pic>
      <p:pic>
        <p:nvPicPr>
          <p:cNvPr id="8" name="Picture 7" descr="A person wearing a costume&#10;&#10;Description automatically generated">
            <a:extLst>
              <a:ext uri="{FF2B5EF4-FFF2-40B4-BE49-F238E27FC236}">
                <a16:creationId xmlns:a16="http://schemas.microsoft.com/office/drawing/2014/main" id="{C67FB4D0-D86F-0C4B-A956-A7E8570448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5248" y="1119295"/>
            <a:ext cx="993503" cy="1461479"/>
          </a:xfrm>
          <a:prstGeom prst="rect">
            <a:avLst/>
          </a:prstGeom>
        </p:spPr>
      </p:pic>
      <p:pic>
        <p:nvPicPr>
          <p:cNvPr id="23" name="Shape 1084">
            <a:extLst>
              <a:ext uri="{FF2B5EF4-FFF2-40B4-BE49-F238E27FC236}">
                <a16:creationId xmlns:a16="http://schemas.microsoft.com/office/drawing/2014/main" id="{FC2933FC-74DB-7D4F-A820-9BE7CD094038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4">
            <a:alphaModFix/>
          </a:blip>
          <a:srcRect r="75883"/>
          <a:stretch/>
        </p:blipFill>
        <p:spPr>
          <a:xfrm>
            <a:off x="2366583" y="1790389"/>
            <a:ext cx="211261" cy="1005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Shape 1084">
            <a:extLst>
              <a:ext uri="{FF2B5EF4-FFF2-40B4-BE49-F238E27FC236}">
                <a16:creationId xmlns:a16="http://schemas.microsoft.com/office/drawing/2014/main" id="{3E2F9145-E29A-B649-8E1D-5AE5B145D14C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4">
            <a:alphaModFix/>
          </a:blip>
          <a:srcRect r="75883"/>
          <a:stretch/>
        </p:blipFill>
        <p:spPr>
          <a:xfrm flipH="1">
            <a:off x="2685700" y="1790389"/>
            <a:ext cx="207504" cy="1005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Shape 1084">
            <a:extLst>
              <a:ext uri="{FF2B5EF4-FFF2-40B4-BE49-F238E27FC236}">
                <a16:creationId xmlns:a16="http://schemas.microsoft.com/office/drawing/2014/main" id="{D008CCA5-1BDE-E143-970F-7BC43705F58E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4">
            <a:alphaModFix/>
          </a:blip>
          <a:srcRect r="75883"/>
          <a:stretch/>
        </p:blipFill>
        <p:spPr>
          <a:xfrm>
            <a:off x="2924358" y="3501768"/>
            <a:ext cx="211261" cy="1005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Shape 1084">
            <a:extLst>
              <a:ext uri="{FF2B5EF4-FFF2-40B4-BE49-F238E27FC236}">
                <a16:creationId xmlns:a16="http://schemas.microsoft.com/office/drawing/2014/main" id="{BFDC043B-F8BA-A749-9397-0E8B0D456469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4">
            <a:alphaModFix/>
          </a:blip>
          <a:srcRect r="75883"/>
          <a:stretch/>
        </p:blipFill>
        <p:spPr>
          <a:xfrm flipH="1">
            <a:off x="3256979" y="3480071"/>
            <a:ext cx="207504" cy="100584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Cloud Callout 26">
            <a:extLst>
              <a:ext uri="{FF2B5EF4-FFF2-40B4-BE49-F238E27FC236}">
                <a16:creationId xmlns:a16="http://schemas.microsoft.com/office/drawing/2014/main" id="{840CB635-869A-EC4B-9B6A-E23DD175BC1B}"/>
              </a:ext>
            </a:extLst>
          </p:cNvPr>
          <p:cNvSpPr/>
          <p:nvPr/>
        </p:nvSpPr>
        <p:spPr>
          <a:xfrm>
            <a:off x="5068751" y="939114"/>
            <a:ext cx="2246449" cy="708800"/>
          </a:xfrm>
          <a:prstGeom prst="cloudCallout">
            <a:avLst>
              <a:gd name="adj1" fmla="val -58762"/>
              <a:gd name="adj2" fmla="val 3142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Attack=1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5FEBDD0-EA3C-BF4B-980F-E995FBB8678E}"/>
              </a:ext>
            </a:extLst>
          </p:cNvPr>
          <p:cNvSpPr txBox="1"/>
          <p:nvPr/>
        </p:nvSpPr>
        <p:spPr>
          <a:xfrm>
            <a:off x="6904633" y="3000447"/>
            <a:ext cx="18350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  <a:r>
              <a:rPr lang="en-US" baseline="-25000" dirty="0">
                <a:latin typeface="Bradley Hand" pitchFamily="2" charset="77"/>
              </a:rPr>
              <a:t>Caesar,Aug, MA</a:t>
            </a:r>
            <a:endParaRPr lang="en-US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8B320D8-3EDC-5949-BF47-F86369637090}"/>
              </a:ext>
            </a:extLst>
          </p:cNvPr>
          <p:cNvSpPr txBox="1"/>
          <p:nvPr/>
        </p:nvSpPr>
        <p:spPr>
          <a:xfrm>
            <a:off x="6231106" y="4583812"/>
            <a:ext cx="18350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1</a:t>
            </a:r>
            <a:r>
              <a:rPr lang="en-US" baseline="-25000" dirty="0">
                <a:latin typeface="Bradley Hand" pitchFamily="2" charset="77"/>
              </a:rPr>
              <a:t>Caesar, </a:t>
            </a:r>
            <a:r>
              <a:rPr lang="en-US" baseline="-25000" dirty="0" err="1">
                <a:latin typeface="Bradley Hand" pitchFamily="2" charset="77"/>
              </a:rPr>
              <a:t>MA,Aug</a:t>
            </a:r>
            <a:endParaRPr lang="en-US" dirty="0">
              <a:latin typeface="+mn-l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DF6D51D-FB75-AA4F-9F97-74EE63CCBA98}"/>
              </a:ext>
            </a:extLst>
          </p:cNvPr>
          <p:cNvSpPr/>
          <p:nvPr/>
        </p:nvSpPr>
        <p:spPr>
          <a:xfrm>
            <a:off x="543697" y="1186248"/>
            <a:ext cx="1335464" cy="7784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f=2</a:t>
            </a:r>
          </a:p>
          <a:p>
            <a:pPr algn="ctr"/>
            <a:r>
              <a:rPr lang="en-US" dirty="0"/>
              <a:t>r=2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B915B4A-5D8D-A24D-9F91-0332B7A0E569}"/>
              </a:ext>
            </a:extLst>
          </p:cNvPr>
          <p:cNvSpPr txBox="1"/>
          <p:nvPr/>
        </p:nvSpPr>
        <p:spPr>
          <a:xfrm>
            <a:off x="2191243" y="3388688"/>
            <a:ext cx="1097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n-lt"/>
              </a:rPr>
              <a:t>Brutus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60F5067-10F9-0042-B71E-4BB94DF32011}"/>
              </a:ext>
            </a:extLst>
          </p:cNvPr>
          <p:cNvSpPr txBox="1"/>
          <p:nvPr/>
        </p:nvSpPr>
        <p:spPr>
          <a:xfrm>
            <a:off x="1879161" y="4775505"/>
            <a:ext cx="13778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+mn-lt"/>
              </a:rPr>
              <a:t>Pompeius</a:t>
            </a:r>
            <a:endParaRPr lang="en-US" sz="2000" dirty="0">
              <a:latin typeface="+mn-lt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2570615-AFC8-5D41-BA0F-9693F71D3BC6}"/>
              </a:ext>
            </a:extLst>
          </p:cNvPr>
          <p:cNvSpPr txBox="1"/>
          <p:nvPr/>
        </p:nvSpPr>
        <p:spPr>
          <a:xfrm>
            <a:off x="4630401" y="4818526"/>
            <a:ext cx="13778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n-lt"/>
              </a:rPr>
              <a:t>Augustus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B082269-0D01-4A4D-AA06-4985EDB2F538}"/>
              </a:ext>
            </a:extLst>
          </p:cNvPr>
          <p:cNvSpPr txBox="1"/>
          <p:nvPr/>
        </p:nvSpPr>
        <p:spPr>
          <a:xfrm>
            <a:off x="5679519" y="3295532"/>
            <a:ext cx="18350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n-lt"/>
              </a:rPr>
              <a:t>Marc Anthony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60601CD-FDEC-E146-9486-57F5C2AB5299}"/>
              </a:ext>
            </a:extLst>
          </p:cNvPr>
          <p:cNvSpPr txBox="1"/>
          <p:nvPr/>
        </p:nvSpPr>
        <p:spPr>
          <a:xfrm>
            <a:off x="543697" y="3588127"/>
            <a:ext cx="220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  <a:r>
              <a:rPr lang="en-US" baseline="-25000" dirty="0">
                <a:latin typeface="Bradley Hand" pitchFamily="2" charset="77"/>
              </a:rPr>
              <a:t>Brutus,Pompeius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4BBF398-BFDC-D848-8819-A65A580ADF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5096" y="2601318"/>
            <a:ext cx="1341404" cy="894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940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3 0.02716 L 0.42048 -0.1481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51" y="-87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9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5B4D6-15DD-8047-8252-0EC05993B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Dolev</a:t>
            </a:r>
            <a:r>
              <a:rPr lang="en-US" dirty="0"/>
              <a:t> Strong Example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E84D65-F99C-EE47-B54C-411784606C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0440" y="3834333"/>
            <a:ext cx="1184248" cy="118424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2118AE9-5940-2D4A-8A7C-384025BE7B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8316" y="2158906"/>
            <a:ext cx="1184248" cy="118424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F934A2A-8313-294D-AC92-33A6B9621E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1435" y="2172466"/>
            <a:ext cx="1184248" cy="11842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DF84C4A-6B28-104A-B5F1-97EEC93C50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9310" y="3834333"/>
            <a:ext cx="1184248" cy="1184248"/>
          </a:xfrm>
          <a:prstGeom prst="rect">
            <a:avLst/>
          </a:prstGeom>
        </p:spPr>
      </p:pic>
      <p:pic>
        <p:nvPicPr>
          <p:cNvPr id="8" name="Picture 7" descr="A person wearing a costume&#10;&#10;Description automatically generated">
            <a:extLst>
              <a:ext uri="{FF2B5EF4-FFF2-40B4-BE49-F238E27FC236}">
                <a16:creationId xmlns:a16="http://schemas.microsoft.com/office/drawing/2014/main" id="{C67FB4D0-D86F-0C4B-A956-A7E8570448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5248" y="1119295"/>
            <a:ext cx="993503" cy="1461479"/>
          </a:xfrm>
          <a:prstGeom prst="rect">
            <a:avLst/>
          </a:prstGeom>
        </p:spPr>
      </p:pic>
      <p:pic>
        <p:nvPicPr>
          <p:cNvPr id="23" name="Shape 1084">
            <a:extLst>
              <a:ext uri="{FF2B5EF4-FFF2-40B4-BE49-F238E27FC236}">
                <a16:creationId xmlns:a16="http://schemas.microsoft.com/office/drawing/2014/main" id="{FC2933FC-74DB-7D4F-A820-9BE7CD094038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4">
            <a:alphaModFix/>
          </a:blip>
          <a:srcRect r="75883"/>
          <a:stretch/>
        </p:blipFill>
        <p:spPr>
          <a:xfrm>
            <a:off x="2366583" y="1790389"/>
            <a:ext cx="211261" cy="1005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Shape 1084">
            <a:extLst>
              <a:ext uri="{FF2B5EF4-FFF2-40B4-BE49-F238E27FC236}">
                <a16:creationId xmlns:a16="http://schemas.microsoft.com/office/drawing/2014/main" id="{3E2F9145-E29A-B649-8E1D-5AE5B145D14C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4">
            <a:alphaModFix/>
          </a:blip>
          <a:srcRect r="75883"/>
          <a:stretch/>
        </p:blipFill>
        <p:spPr>
          <a:xfrm flipH="1">
            <a:off x="2685700" y="1790389"/>
            <a:ext cx="207504" cy="1005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Shape 1084">
            <a:extLst>
              <a:ext uri="{FF2B5EF4-FFF2-40B4-BE49-F238E27FC236}">
                <a16:creationId xmlns:a16="http://schemas.microsoft.com/office/drawing/2014/main" id="{D008CCA5-1BDE-E143-970F-7BC43705F58E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4">
            <a:alphaModFix/>
          </a:blip>
          <a:srcRect r="75883"/>
          <a:stretch/>
        </p:blipFill>
        <p:spPr>
          <a:xfrm>
            <a:off x="2924358" y="3501768"/>
            <a:ext cx="211261" cy="1005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Shape 1084">
            <a:extLst>
              <a:ext uri="{FF2B5EF4-FFF2-40B4-BE49-F238E27FC236}">
                <a16:creationId xmlns:a16="http://schemas.microsoft.com/office/drawing/2014/main" id="{BFDC043B-F8BA-A749-9397-0E8B0D456469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4">
            <a:alphaModFix/>
          </a:blip>
          <a:srcRect r="75883"/>
          <a:stretch/>
        </p:blipFill>
        <p:spPr>
          <a:xfrm flipH="1">
            <a:off x="3256979" y="3480071"/>
            <a:ext cx="207504" cy="100584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Cloud Callout 26">
            <a:extLst>
              <a:ext uri="{FF2B5EF4-FFF2-40B4-BE49-F238E27FC236}">
                <a16:creationId xmlns:a16="http://schemas.microsoft.com/office/drawing/2014/main" id="{840CB635-869A-EC4B-9B6A-E23DD175BC1B}"/>
              </a:ext>
            </a:extLst>
          </p:cNvPr>
          <p:cNvSpPr/>
          <p:nvPr/>
        </p:nvSpPr>
        <p:spPr>
          <a:xfrm>
            <a:off x="5068751" y="939114"/>
            <a:ext cx="2246449" cy="708800"/>
          </a:xfrm>
          <a:prstGeom prst="cloudCallout">
            <a:avLst>
              <a:gd name="adj1" fmla="val -58762"/>
              <a:gd name="adj2" fmla="val 3142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Attack=1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DF6D51D-FB75-AA4F-9F97-74EE63CCBA98}"/>
              </a:ext>
            </a:extLst>
          </p:cNvPr>
          <p:cNvSpPr/>
          <p:nvPr/>
        </p:nvSpPr>
        <p:spPr>
          <a:xfrm>
            <a:off x="543697" y="1186248"/>
            <a:ext cx="1335464" cy="7784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f=2</a:t>
            </a:r>
          </a:p>
          <a:p>
            <a:pPr algn="ctr"/>
            <a:r>
              <a:rPr lang="en-US" dirty="0"/>
              <a:t>r=3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B915B4A-5D8D-A24D-9F91-0332B7A0E569}"/>
              </a:ext>
            </a:extLst>
          </p:cNvPr>
          <p:cNvSpPr txBox="1"/>
          <p:nvPr/>
        </p:nvSpPr>
        <p:spPr>
          <a:xfrm>
            <a:off x="2191243" y="3388688"/>
            <a:ext cx="1097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n-lt"/>
              </a:rPr>
              <a:t>Brutus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60F5067-10F9-0042-B71E-4BB94DF32011}"/>
              </a:ext>
            </a:extLst>
          </p:cNvPr>
          <p:cNvSpPr txBox="1"/>
          <p:nvPr/>
        </p:nvSpPr>
        <p:spPr>
          <a:xfrm>
            <a:off x="1879161" y="4775505"/>
            <a:ext cx="13778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+mn-lt"/>
              </a:rPr>
              <a:t>Pompeius</a:t>
            </a:r>
            <a:endParaRPr lang="en-US" sz="2000" dirty="0">
              <a:latin typeface="+mn-lt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2570615-AFC8-5D41-BA0F-9693F71D3BC6}"/>
              </a:ext>
            </a:extLst>
          </p:cNvPr>
          <p:cNvSpPr txBox="1"/>
          <p:nvPr/>
        </p:nvSpPr>
        <p:spPr>
          <a:xfrm>
            <a:off x="4630401" y="4818526"/>
            <a:ext cx="13778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n-lt"/>
              </a:rPr>
              <a:t>Augustus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B082269-0D01-4A4D-AA06-4985EDB2F538}"/>
              </a:ext>
            </a:extLst>
          </p:cNvPr>
          <p:cNvSpPr txBox="1"/>
          <p:nvPr/>
        </p:nvSpPr>
        <p:spPr>
          <a:xfrm>
            <a:off x="5679519" y="3295532"/>
            <a:ext cx="18350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n-lt"/>
              </a:rPr>
              <a:t>Marc Anthony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FEA0116-98A6-DA4F-B429-BC11B196CF1A}"/>
              </a:ext>
            </a:extLst>
          </p:cNvPr>
          <p:cNvSpPr txBox="1"/>
          <p:nvPr/>
        </p:nvSpPr>
        <p:spPr>
          <a:xfrm>
            <a:off x="6904633" y="3000447"/>
            <a:ext cx="18350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  <a:r>
              <a:rPr lang="en-US" baseline="-25000" dirty="0">
                <a:latin typeface="Bradley Hand" pitchFamily="2" charset="77"/>
              </a:rPr>
              <a:t>Caesar,Aug, MA</a:t>
            </a:r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DD35855-5598-464C-AF7B-C74CC5750E92}"/>
              </a:ext>
            </a:extLst>
          </p:cNvPr>
          <p:cNvSpPr txBox="1"/>
          <p:nvPr/>
        </p:nvSpPr>
        <p:spPr>
          <a:xfrm>
            <a:off x="6231106" y="4583812"/>
            <a:ext cx="18350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1</a:t>
            </a:r>
            <a:r>
              <a:rPr lang="en-US" baseline="-25000" dirty="0">
                <a:latin typeface="Bradley Hand" pitchFamily="2" charset="77"/>
              </a:rPr>
              <a:t>Caesar, </a:t>
            </a:r>
            <a:r>
              <a:rPr lang="en-US" baseline="-25000" dirty="0" err="1">
                <a:latin typeface="Bradley Hand" pitchFamily="2" charset="77"/>
              </a:rPr>
              <a:t>MA,Aug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825587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5B4D6-15DD-8047-8252-0EC05993B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Dolev</a:t>
            </a:r>
            <a:r>
              <a:rPr lang="en-US" dirty="0"/>
              <a:t> Strong Example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E84D65-F99C-EE47-B54C-411784606C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0440" y="3834333"/>
            <a:ext cx="1184248" cy="118424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2118AE9-5940-2D4A-8A7C-384025BE7B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8316" y="2158906"/>
            <a:ext cx="1184248" cy="118424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F934A2A-8313-294D-AC92-33A6B9621E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1435" y="2172466"/>
            <a:ext cx="1184248" cy="11842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DF84C4A-6B28-104A-B5F1-97EEC93C50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9310" y="3834333"/>
            <a:ext cx="1184248" cy="1184248"/>
          </a:xfrm>
          <a:prstGeom prst="rect">
            <a:avLst/>
          </a:prstGeom>
        </p:spPr>
      </p:pic>
      <p:pic>
        <p:nvPicPr>
          <p:cNvPr id="8" name="Picture 7" descr="A person wearing a costume&#10;&#10;Description automatically generated">
            <a:extLst>
              <a:ext uri="{FF2B5EF4-FFF2-40B4-BE49-F238E27FC236}">
                <a16:creationId xmlns:a16="http://schemas.microsoft.com/office/drawing/2014/main" id="{C67FB4D0-D86F-0C4B-A956-A7E8570448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5248" y="1119295"/>
            <a:ext cx="993503" cy="1461479"/>
          </a:xfrm>
          <a:prstGeom prst="rect">
            <a:avLst/>
          </a:prstGeom>
        </p:spPr>
      </p:pic>
      <p:pic>
        <p:nvPicPr>
          <p:cNvPr id="23" name="Shape 1084">
            <a:extLst>
              <a:ext uri="{FF2B5EF4-FFF2-40B4-BE49-F238E27FC236}">
                <a16:creationId xmlns:a16="http://schemas.microsoft.com/office/drawing/2014/main" id="{FC2933FC-74DB-7D4F-A820-9BE7CD094038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4">
            <a:alphaModFix/>
          </a:blip>
          <a:srcRect r="75883"/>
          <a:stretch/>
        </p:blipFill>
        <p:spPr>
          <a:xfrm>
            <a:off x="2366583" y="1790389"/>
            <a:ext cx="211261" cy="1005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Shape 1084">
            <a:extLst>
              <a:ext uri="{FF2B5EF4-FFF2-40B4-BE49-F238E27FC236}">
                <a16:creationId xmlns:a16="http://schemas.microsoft.com/office/drawing/2014/main" id="{3E2F9145-E29A-B649-8E1D-5AE5B145D14C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4">
            <a:alphaModFix/>
          </a:blip>
          <a:srcRect r="75883"/>
          <a:stretch/>
        </p:blipFill>
        <p:spPr>
          <a:xfrm flipH="1">
            <a:off x="2685700" y="1790389"/>
            <a:ext cx="207504" cy="1005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Shape 1084">
            <a:extLst>
              <a:ext uri="{FF2B5EF4-FFF2-40B4-BE49-F238E27FC236}">
                <a16:creationId xmlns:a16="http://schemas.microsoft.com/office/drawing/2014/main" id="{D008CCA5-1BDE-E143-970F-7BC43705F58E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4">
            <a:alphaModFix/>
          </a:blip>
          <a:srcRect r="75883"/>
          <a:stretch/>
        </p:blipFill>
        <p:spPr>
          <a:xfrm>
            <a:off x="2924358" y="3501768"/>
            <a:ext cx="211261" cy="1005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Shape 1084">
            <a:extLst>
              <a:ext uri="{FF2B5EF4-FFF2-40B4-BE49-F238E27FC236}">
                <a16:creationId xmlns:a16="http://schemas.microsoft.com/office/drawing/2014/main" id="{BFDC043B-F8BA-A749-9397-0E8B0D456469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4">
            <a:alphaModFix/>
          </a:blip>
          <a:srcRect r="75883"/>
          <a:stretch/>
        </p:blipFill>
        <p:spPr>
          <a:xfrm flipH="1">
            <a:off x="3256979" y="3480071"/>
            <a:ext cx="207504" cy="100584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Rectangular Callout 26">
            <a:extLst>
              <a:ext uri="{FF2B5EF4-FFF2-40B4-BE49-F238E27FC236}">
                <a16:creationId xmlns:a16="http://schemas.microsoft.com/office/drawing/2014/main" id="{840CB635-869A-EC4B-9B6A-E23DD175BC1B}"/>
              </a:ext>
            </a:extLst>
          </p:cNvPr>
          <p:cNvSpPr/>
          <p:nvPr/>
        </p:nvSpPr>
        <p:spPr>
          <a:xfrm>
            <a:off x="5068751" y="939114"/>
            <a:ext cx="2246449" cy="708800"/>
          </a:xfrm>
          <a:prstGeom prst="wedgeRectCallout">
            <a:avLst>
              <a:gd name="adj1" fmla="val -58237"/>
              <a:gd name="adj2" fmla="val 5029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Attack=1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DF6D51D-FB75-AA4F-9F97-74EE63CCBA98}"/>
              </a:ext>
            </a:extLst>
          </p:cNvPr>
          <p:cNvSpPr/>
          <p:nvPr/>
        </p:nvSpPr>
        <p:spPr>
          <a:xfrm>
            <a:off x="543697" y="1186248"/>
            <a:ext cx="1335464" cy="7784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f=2</a:t>
            </a:r>
          </a:p>
          <a:p>
            <a:pPr algn="ctr"/>
            <a:r>
              <a:rPr lang="en-US" dirty="0"/>
              <a:t>r=3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B915B4A-5D8D-A24D-9F91-0332B7A0E569}"/>
              </a:ext>
            </a:extLst>
          </p:cNvPr>
          <p:cNvSpPr txBox="1"/>
          <p:nvPr/>
        </p:nvSpPr>
        <p:spPr>
          <a:xfrm>
            <a:off x="2191243" y="3388688"/>
            <a:ext cx="1097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n-lt"/>
              </a:rPr>
              <a:t>Brutus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60F5067-10F9-0042-B71E-4BB94DF32011}"/>
              </a:ext>
            </a:extLst>
          </p:cNvPr>
          <p:cNvSpPr txBox="1"/>
          <p:nvPr/>
        </p:nvSpPr>
        <p:spPr>
          <a:xfrm>
            <a:off x="1879161" y="4775505"/>
            <a:ext cx="13778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+mn-lt"/>
              </a:rPr>
              <a:t>Pompeius</a:t>
            </a:r>
            <a:endParaRPr lang="en-US" sz="2000" dirty="0">
              <a:latin typeface="+mn-lt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2570615-AFC8-5D41-BA0F-9693F71D3BC6}"/>
              </a:ext>
            </a:extLst>
          </p:cNvPr>
          <p:cNvSpPr txBox="1"/>
          <p:nvPr/>
        </p:nvSpPr>
        <p:spPr>
          <a:xfrm>
            <a:off x="4630401" y="4818526"/>
            <a:ext cx="13778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n-lt"/>
              </a:rPr>
              <a:t>Augustus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B082269-0D01-4A4D-AA06-4985EDB2F538}"/>
              </a:ext>
            </a:extLst>
          </p:cNvPr>
          <p:cNvSpPr txBox="1"/>
          <p:nvPr/>
        </p:nvSpPr>
        <p:spPr>
          <a:xfrm>
            <a:off x="5679519" y="3295532"/>
            <a:ext cx="18350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n-lt"/>
              </a:rPr>
              <a:t>Marc Anthony</a:t>
            </a:r>
          </a:p>
        </p:txBody>
      </p:sp>
      <p:sp>
        <p:nvSpPr>
          <p:cNvPr id="22" name="Rectangular Callout 21">
            <a:extLst>
              <a:ext uri="{FF2B5EF4-FFF2-40B4-BE49-F238E27FC236}">
                <a16:creationId xmlns:a16="http://schemas.microsoft.com/office/drawing/2014/main" id="{348C4B7D-9D96-C748-806B-73564D235634}"/>
              </a:ext>
            </a:extLst>
          </p:cNvPr>
          <p:cNvSpPr/>
          <p:nvPr/>
        </p:nvSpPr>
        <p:spPr>
          <a:xfrm>
            <a:off x="7004801" y="1659559"/>
            <a:ext cx="1682000" cy="708800"/>
          </a:xfrm>
          <a:prstGeom prst="wedgeRectCallout">
            <a:avLst>
              <a:gd name="adj1" fmla="val -58237"/>
              <a:gd name="adj2" fmla="val 5029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Attack</a:t>
            </a:r>
          </a:p>
        </p:txBody>
      </p:sp>
      <p:sp>
        <p:nvSpPr>
          <p:cNvPr id="29" name="Rectangular Callout 28">
            <a:extLst>
              <a:ext uri="{FF2B5EF4-FFF2-40B4-BE49-F238E27FC236}">
                <a16:creationId xmlns:a16="http://schemas.microsoft.com/office/drawing/2014/main" id="{E2749BCA-A296-FC47-B389-D339B34483E2}"/>
              </a:ext>
            </a:extLst>
          </p:cNvPr>
          <p:cNvSpPr/>
          <p:nvPr/>
        </p:nvSpPr>
        <p:spPr>
          <a:xfrm>
            <a:off x="6503558" y="3761809"/>
            <a:ext cx="1682000" cy="708800"/>
          </a:xfrm>
          <a:prstGeom prst="wedgeRectCallout">
            <a:avLst>
              <a:gd name="adj1" fmla="val -72195"/>
              <a:gd name="adj2" fmla="val 671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Attack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F1007ED-9F9C-FF43-BB97-F66FBB817FFA}"/>
              </a:ext>
            </a:extLst>
          </p:cNvPr>
          <p:cNvSpPr txBox="1"/>
          <p:nvPr/>
        </p:nvSpPr>
        <p:spPr>
          <a:xfrm>
            <a:off x="6904633" y="3000447"/>
            <a:ext cx="18350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  <a:r>
              <a:rPr lang="en-US" baseline="-25000" dirty="0">
                <a:latin typeface="Bradley Hand" pitchFamily="2" charset="77"/>
              </a:rPr>
              <a:t>Caesar,Aug, MA</a:t>
            </a:r>
            <a:endParaRPr lang="en-US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52B9F83-7F9A-FD43-8B13-A6B0D8918CA6}"/>
              </a:ext>
            </a:extLst>
          </p:cNvPr>
          <p:cNvSpPr txBox="1"/>
          <p:nvPr/>
        </p:nvSpPr>
        <p:spPr>
          <a:xfrm>
            <a:off x="6231106" y="4583812"/>
            <a:ext cx="18350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1</a:t>
            </a:r>
            <a:r>
              <a:rPr lang="en-US" baseline="-25000" dirty="0">
                <a:latin typeface="Bradley Hand" pitchFamily="2" charset="77"/>
              </a:rPr>
              <a:t>Caesar, </a:t>
            </a:r>
            <a:r>
              <a:rPr lang="en-US" baseline="-25000" dirty="0" err="1">
                <a:latin typeface="Bradley Hand" pitchFamily="2" charset="77"/>
              </a:rPr>
              <a:t>MA,Aug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215808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5B4D6-15DD-8047-8252-0EC05993B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More than f corruptions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E84D65-F99C-EE47-B54C-411784606C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0440" y="3834333"/>
            <a:ext cx="1184248" cy="118424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2118AE9-5940-2D4A-8A7C-384025BE7B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8316" y="2158906"/>
            <a:ext cx="1184248" cy="118424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F934A2A-8313-294D-AC92-33A6B9621E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1435" y="2172466"/>
            <a:ext cx="1184248" cy="11842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DF84C4A-6B28-104A-B5F1-97EEC93C50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9310" y="3834333"/>
            <a:ext cx="1184248" cy="1184248"/>
          </a:xfrm>
          <a:prstGeom prst="rect">
            <a:avLst/>
          </a:prstGeom>
        </p:spPr>
      </p:pic>
      <p:pic>
        <p:nvPicPr>
          <p:cNvPr id="8" name="Picture 7" descr="A person wearing a costume&#10;&#10;Description automatically generated">
            <a:extLst>
              <a:ext uri="{FF2B5EF4-FFF2-40B4-BE49-F238E27FC236}">
                <a16:creationId xmlns:a16="http://schemas.microsoft.com/office/drawing/2014/main" id="{C67FB4D0-D86F-0C4B-A956-A7E8570448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5248" y="1119295"/>
            <a:ext cx="993503" cy="1461479"/>
          </a:xfrm>
          <a:prstGeom prst="rect">
            <a:avLst/>
          </a:prstGeom>
        </p:spPr>
      </p:pic>
      <p:pic>
        <p:nvPicPr>
          <p:cNvPr id="23" name="Shape 1084">
            <a:extLst>
              <a:ext uri="{FF2B5EF4-FFF2-40B4-BE49-F238E27FC236}">
                <a16:creationId xmlns:a16="http://schemas.microsoft.com/office/drawing/2014/main" id="{FC2933FC-74DB-7D4F-A820-9BE7CD094038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4">
            <a:alphaModFix/>
          </a:blip>
          <a:srcRect r="75883"/>
          <a:stretch/>
        </p:blipFill>
        <p:spPr>
          <a:xfrm>
            <a:off x="2366583" y="1790389"/>
            <a:ext cx="211261" cy="1005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Shape 1084">
            <a:extLst>
              <a:ext uri="{FF2B5EF4-FFF2-40B4-BE49-F238E27FC236}">
                <a16:creationId xmlns:a16="http://schemas.microsoft.com/office/drawing/2014/main" id="{3E2F9145-E29A-B649-8E1D-5AE5B145D14C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4">
            <a:alphaModFix/>
          </a:blip>
          <a:srcRect r="75883"/>
          <a:stretch/>
        </p:blipFill>
        <p:spPr>
          <a:xfrm flipH="1">
            <a:off x="2685700" y="1790389"/>
            <a:ext cx="207504" cy="1005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Shape 1084">
            <a:extLst>
              <a:ext uri="{FF2B5EF4-FFF2-40B4-BE49-F238E27FC236}">
                <a16:creationId xmlns:a16="http://schemas.microsoft.com/office/drawing/2014/main" id="{D008CCA5-1BDE-E143-970F-7BC43705F58E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4">
            <a:alphaModFix/>
          </a:blip>
          <a:srcRect r="75883"/>
          <a:stretch/>
        </p:blipFill>
        <p:spPr>
          <a:xfrm>
            <a:off x="2924358" y="3501768"/>
            <a:ext cx="211261" cy="1005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Shape 1084">
            <a:extLst>
              <a:ext uri="{FF2B5EF4-FFF2-40B4-BE49-F238E27FC236}">
                <a16:creationId xmlns:a16="http://schemas.microsoft.com/office/drawing/2014/main" id="{BFDC043B-F8BA-A749-9397-0E8B0D456469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4">
            <a:alphaModFix/>
          </a:blip>
          <a:srcRect r="75883"/>
          <a:stretch/>
        </p:blipFill>
        <p:spPr>
          <a:xfrm flipH="1">
            <a:off x="3256979" y="3480071"/>
            <a:ext cx="207504" cy="10058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DF6D51D-FB75-AA4F-9F97-74EE63CCBA98}"/>
              </a:ext>
            </a:extLst>
          </p:cNvPr>
          <p:cNvSpPr/>
          <p:nvPr/>
        </p:nvSpPr>
        <p:spPr>
          <a:xfrm>
            <a:off x="543697" y="1186248"/>
            <a:ext cx="1335464" cy="7784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f=2</a:t>
            </a:r>
          </a:p>
          <a:p>
            <a:pPr algn="ctr"/>
            <a:r>
              <a:rPr lang="en-US" dirty="0"/>
              <a:t>r=3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B915B4A-5D8D-A24D-9F91-0332B7A0E569}"/>
              </a:ext>
            </a:extLst>
          </p:cNvPr>
          <p:cNvSpPr txBox="1"/>
          <p:nvPr/>
        </p:nvSpPr>
        <p:spPr>
          <a:xfrm>
            <a:off x="2191243" y="3388688"/>
            <a:ext cx="1097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n-lt"/>
              </a:rPr>
              <a:t>Brutus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60F5067-10F9-0042-B71E-4BB94DF32011}"/>
              </a:ext>
            </a:extLst>
          </p:cNvPr>
          <p:cNvSpPr txBox="1"/>
          <p:nvPr/>
        </p:nvSpPr>
        <p:spPr>
          <a:xfrm>
            <a:off x="1879161" y="4775505"/>
            <a:ext cx="13778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+mn-lt"/>
              </a:rPr>
              <a:t>Pompeius</a:t>
            </a:r>
            <a:endParaRPr lang="en-US" sz="2000" dirty="0">
              <a:latin typeface="+mn-lt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2570615-AFC8-5D41-BA0F-9693F71D3BC6}"/>
              </a:ext>
            </a:extLst>
          </p:cNvPr>
          <p:cNvSpPr txBox="1"/>
          <p:nvPr/>
        </p:nvSpPr>
        <p:spPr>
          <a:xfrm>
            <a:off x="4630401" y="4818526"/>
            <a:ext cx="13778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n-lt"/>
              </a:rPr>
              <a:t>Augustus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B082269-0D01-4A4D-AA06-4985EDB2F538}"/>
              </a:ext>
            </a:extLst>
          </p:cNvPr>
          <p:cNvSpPr txBox="1"/>
          <p:nvPr/>
        </p:nvSpPr>
        <p:spPr>
          <a:xfrm>
            <a:off x="5679519" y="3295532"/>
            <a:ext cx="18350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n-lt"/>
              </a:rPr>
              <a:t>Marc Anthony</a:t>
            </a:r>
          </a:p>
        </p:txBody>
      </p:sp>
      <p:pic>
        <p:nvPicPr>
          <p:cNvPr id="31" name="Shape 1084">
            <a:extLst>
              <a:ext uri="{FF2B5EF4-FFF2-40B4-BE49-F238E27FC236}">
                <a16:creationId xmlns:a16="http://schemas.microsoft.com/office/drawing/2014/main" id="{219F1D65-DF47-2F4B-99B6-7F99853255CA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4">
            <a:alphaModFix/>
          </a:blip>
          <a:srcRect r="75883"/>
          <a:stretch/>
        </p:blipFill>
        <p:spPr>
          <a:xfrm>
            <a:off x="4329526" y="609025"/>
            <a:ext cx="242473" cy="11544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Shape 1084">
            <a:extLst>
              <a:ext uri="{FF2B5EF4-FFF2-40B4-BE49-F238E27FC236}">
                <a16:creationId xmlns:a16="http://schemas.microsoft.com/office/drawing/2014/main" id="{85964B1B-CBF6-414B-8CD1-2DA27655AB40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4">
            <a:alphaModFix/>
          </a:blip>
          <a:srcRect r="75883"/>
          <a:stretch/>
        </p:blipFill>
        <p:spPr>
          <a:xfrm flipH="1">
            <a:off x="4686765" y="597308"/>
            <a:ext cx="238161" cy="1154445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93CA474F-5777-3841-A919-41B841636F19}"/>
              </a:ext>
            </a:extLst>
          </p:cNvPr>
          <p:cNvSpPr txBox="1"/>
          <p:nvPr/>
        </p:nvSpPr>
        <p:spPr>
          <a:xfrm>
            <a:off x="25658" y="3521326"/>
            <a:ext cx="32809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  <a:r>
              <a:rPr lang="en-US" baseline="-25000" dirty="0">
                <a:latin typeface="Bradley Hand" pitchFamily="2" charset="77"/>
              </a:rPr>
              <a:t>Caesar,Brutus,Pompeius</a:t>
            </a:r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0647D10-7755-7F4C-B5E4-C41B7D44047D}"/>
              </a:ext>
            </a:extLst>
          </p:cNvPr>
          <p:cNvSpPr txBox="1"/>
          <p:nvPr/>
        </p:nvSpPr>
        <p:spPr>
          <a:xfrm>
            <a:off x="6904633" y="3000447"/>
            <a:ext cx="18350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  <a:r>
              <a:rPr lang="en-US" baseline="-25000" dirty="0">
                <a:latin typeface="Bradley Hand" pitchFamily="2" charset="77"/>
              </a:rPr>
              <a:t>Caesar,Aug, MA</a:t>
            </a:r>
            <a:endParaRPr 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5ED2EEA-729B-5A4D-8039-853CED559811}"/>
              </a:ext>
            </a:extLst>
          </p:cNvPr>
          <p:cNvSpPr txBox="1"/>
          <p:nvPr/>
        </p:nvSpPr>
        <p:spPr>
          <a:xfrm>
            <a:off x="6231106" y="4583812"/>
            <a:ext cx="18350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1</a:t>
            </a:r>
            <a:r>
              <a:rPr lang="en-US" baseline="-25000" dirty="0">
                <a:latin typeface="Bradley Hand" pitchFamily="2" charset="77"/>
              </a:rPr>
              <a:t>Caesar, </a:t>
            </a:r>
            <a:r>
              <a:rPr lang="en-US" baseline="-25000" dirty="0" err="1">
                <a:latin typeface="Bradley Hand" pitchFamily="2" charset="77"/>
              </a:rPr>
              <a:t>MA,Aug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16714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3 0.02716 L 0.73142 -0.257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406" y="-142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3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5B4D6-15DD-8047-8252-0EC05993B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More than f corruptions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E84D65-F99C-EE47-B54C-411784606C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0440" y="3834333"/>
            <a:ext cx="1184248" cy="118424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2118AE9-5940-2D4A-8A7C-384025BE7B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8316" y="2158906"/>
            <a:ext cx="1184248" cy="118424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F934A2A-8313-294D-AC92-33A6B9621E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1435" y="2172466"/>
            <a:ext cx="1184248" cy="11842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DF84C4A-6B28-104A-B5F1-97EEC93C50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9310" y="3834333"/>
            <a:ext cx="1184248" cy="1184248"/>
          </a:xfrm>
          <a:prstGeom prst="rect">
            <a:avLst/>
          </a:prstGeom>
        </p:spPr>
      </p:pic>
      <p:pic>
        <p:nvPicPr>
          <p:cNvPr id="8" name="Picture 7" descr="A person wearing a costume&#10;&#10;Description automatically generated">
            <a:extLst>
              <a:ext uri="{FF2B5EF4-FFF2-40B4-BE49-F238E27FC236}">
                <a16:creationId xmlns:a16="http://schemas.microsoft.com/office/drawing/2014/main" id="{C67FB4D0-D86F-0C4B-A956-A7E8570448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5248" y="1119295"/>
            <a:ext cx="993503" cy="1461479"/>
          </a:xfrm>
          <a:prstGeom prst="rect">
            <a:avLst/>
          </a:prstGeom>
        </p:spPr>
      </p:pic>
      <p:pic>
        <p:nvPicPr>
          <p:cNvPr id="23" name="Shape 1084">
            <a:extLst>
              <a:ext uri="{FF2B5EF4-FFF2-40B4-BE49-F238E27FC236}">
                <a16:creationId xmlns:a16="http://schemas.microsoft.com/office/drawing/2014/main" id="{FC2933FC-74DB-7D4F-A820-9BE7CD094038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4">
            <a:alphaModFix/>
          </a:blip>
          <a:srcRect r="75883"/>
          <a:stretch/>
        </p:blipFill>
        <p:spPr>
          <a:xfrm>
            <a:off x="2366583" y="1790389"/>
            <a:ext cx="211261" cy="1005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Shape 1084">
            <a:extLst>
              <a:ext uri="{FF2B5EF4-FFF2-40B4-BE49-F238E27FC236}">
                <a16:creationId xmlns:a16="http://schemas.microsoft.com/office/drawing/2014/main" id="{3E2F9145-E29A-B649-8E1D-5AE5B145D14C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4">
            <a:alphaModFix/>
          </a:blip>
          <a:srcRect r="75883"/>
          <a:stretch/>
        </p:blipFill>
        <p:spPr>
          <a:xfrm flipH="1">
            <a:off x="2685700" y="1790389"/>
            <a:ext cx="207504" cy="1005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Shape 1084">
            <a:extLst>
              <a:ext uri="{FF2B5EF4-FFF2-40B4-BE49-F238E27FC236}">
                <a16:creationId xmlns:a16="http://schemas.microsoft.com/office/drawing/2014/main" id="{D008CCA5-1BDE-E143-970F-7BC43705F58E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4">
            <a:alphaModFix/>
          </a:blip>
          <a:srcRect r="75883"/>
          <a:stretch/>
        </p:blipFill>
        <p:spPr>
          <a:xfrm>
            <a:off x="2924358" y="3501768"/>
            <a:ext cx="211261" cy="1005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Shape 1084">
            <a:extLst>
              <a:ext uri="{FF2B5EF4-FFF2-40B4-BE49-F238E27FC236}">
                <a16:creationId xmlns:a16="http://schemas.microsoft.com/office/drawing/2014/main" id="{BFDC043B-F8BA-A749-9397-0E8B0D456469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4">
            <a:alphaModFix/>
          </a:blip>
          <a:srcRect r="75883"/>
          <a:stretch/>
        </p:blipFill>
        <p:spPr>
          <a:xfrm flipH="1">
            <a:off x="3256979" y="3480071"/>
            <a:ext cx="207504" cy="10058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DF6D51D-FB75-AA4F-9F97-74EE63CCBA98}"/>
              </a:ext>
            </a:extLst>
          </p:cNvPr>
          <p:cNvSpPr/>
          <p:nvPr/>
        </p:nvSpPr>
        <p:spPr>
          <a:xfrm>
            <a:off x="543697" y="1186248"/>
            <a:ext cx="1335464" cy="7784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f=2</a:t>
            </a:r>
          </a:p>
          <a:p>
            <a:pPr algn="ctr"/>
            <a:r>
              <a:rPr lang="en-US" dirty="0"/>
              <a:t>r=3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B915B4A-5D8D-A24D-9F91-0332B7A0E569}"/>
              </a:ext>
            </a:extLst>
          </p:cNvPr>
          <p:cNvSpPr txBox="1"/>
          <p:nvPr/>
        </p:nvSpPr>
        <p:spPr>
          <a:xfrm>
            <a:off x="2191243" y="3388688"/>
            <a:ext cx="1097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n-lt"/>
              </a:rPr>
              <a:t>Brutus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60F5067-10F9-0042-B71E-4BB94DF32011}"/>
              </a:ext>
            </a:extLst>
          </p:cNvPr>
          <p:cNvSpPr txBox="1"/>
          <p:nvPr/>
        </p:nvSpPr>
        <p:spPr>
          <a:xfrm>
            <a:off x="1879161" y="4775505"/>
            <a:ext cx="13778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+mn-lt"/>
              </a:rPr>
              <a:t>Pompeius</a:t>
            </a:r>
            <a:endParaRPr lang="en-US" sz="2000" dirty="0">
              <a:latin typeface="+mn-lt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2570615-AFC8-5D41-BA0F-9693F71D3BC6}"/>
              </a:ext>
            </a:extLst>
          </p:cNvPr>
          <p:cNvSpPr txBox="1"/>
          <p:nvPr/>
        </p:nvSpPr>
        <p:spPr>
          <a:xfrm>
            <a:off x="4630401" y="4818526"/>
            <a:ext cx="13778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n-lt"/>
              </a:rPr>
              <a:t>Augustus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B082269-0D01-4A4D-AA06-4985EDB2F538}"/>
              </a:ext>
            </a:extLst>
          </p:cNvPr>
          <p:cNvSpPr txBox="1"/>
          <p:nvPr/>
        </p:nvSpPr>
        <p:spPr>
          <a:xfrm>
            <a:off x="5679519" y="3295532"/>
            <a:ext cx="18350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n-lt"/>
              </a:rPr>
              <a:t>Marc Anthony</a:t>
            </a:r>
          </a:p>
        </p:txBody>
      </p:sp>
      <p:pic>
        <p:nvPicPr>
          <p:cNvPr id="31" name="Shape 1084">
            <a:extLst>
              <a:ext uri="{FF2B5EF4-FFF2-40B4-BE49-F238E27FC236}">
                <a16:creationId xmlns:a16="http://schemas.microsoft.com/office/drawing/2014/main" id="{219F1D65-DF47-2F4B-99B6-7F99853255CA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4">
            <a:alphaModFix/>
          </a:blip>
          <a:srcRect r="75883"/>
          <a:stretch/>
        </p:blipFill>
        <p:spPr>
          <a:xfrm>
            <a:off x="4329526" y="609025"/>
            <a:ext cx="242473" cy="11544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Shape 1084">
            <a:extLst>
              <a:ext uri="{FF2B5EF4-FFF2-40B4-BE49-F238E27FC236}">
                <a16:creationId xmlns:a16="http://schemas.microsoft.com/office/drawing/2014/main" id="{85964B1B-CBF6-414B-8CD1-2DA27655AB40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4">
            <a:alphaModFix/>
          </a:blip>
          <a:srcRect r="75883"/>
          <a:stretch/>
        </p:blipFill>
        <p:spPr>
          <a:xfrm flipH="1">
            <a:off x="4686765" y="597308"/>
            <a:ext cx="238161" cy="1154445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93CA474F-5777-3841-A919-41B841636F19}"/>
              </a:ext>
            </a:extLst>
          </p:cNvPr>
          <p:cNvSpPr txBox="1"/>
          <p:nvPr/>
        </p:nvSpPr>
        <p:spPr>
          <a:xfrm>
            <a:off x="6597028" y="2228295"/>
            <a:ext cx="32809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  <a:r>
              <a:rPr lang="en-US" baseline="-25000" dirty="0">
                <a:latin typeface="Bradley Hand" pitchFamily="2" charset="77"/>
              </a:rPr>
              <a:t>Caesar,Brutus,Pompeius</a:t>
            </a:r>
            <a:endParaRPr lang="en-US" dirty="0"/>
          </a:p>
        </p:txBody>
      </p:sp>
      <p:sp>
        <p:nvSpPr>
          <p:cNvPr id="9" name="Rectangular Callout 8">
            <a:extLst>
              <a:ext uri="{FF2B5EF4-FFF2-40B4-BE49-F238E27FC236}">
                <a16:creationId xmlns:a16="http://schemas.microsoft.com/office/drawing/2014/main" id="{F57C8C8D-22F1-084C-8AEA-A103C0D7F75E}"/>
              </a:ext>
            </a:extLst>
          </p:cNvPr>
          <p:cNvSpPr/>
          <p:nvPr/>
        </p:nvSpPr>
        <p:spPr>
          <a:xfrm>
            <a:off x="4128819" y="3388688"/>
            <a:ext cx="1190492" cy="837323"/>
          </a:xfrm>
          <a:prstGeom prst="wedgeRectCallout">
            <a:avLst>
              <a:gd name="adj1" fmla="val 78811"/>
              <a:gd name="adj2" fmla="val 4479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Attack</a:t>
            </a:r>
          </a:p>
        </p:txBody>
      </p:sp>
      <p:sp>
        <p:nvSpPr>
          <p:cNvPr id="27" name="Rectangular Callout 26">
            <a:extLst>
              <a:ext uri="{FF2B5EF4-FFF2-40B4-BE49-F238E27FC236}">
                <a16:creationId xmlns:a16="http://schemas.microsoft.com/office/drawing/2014/main" id="{3A1696A0-C671-B247-B212-11FA7F6E866E}"/>
              </a:ext>
            </a:extLst>
          </p:cNvPr>
          <p:cNvSpPr/>
          <p:nvPr/>
        </p:nvSpPr>
        <p:spPr>
          <a:xfrm>
            <a:off x="5084272" y="1308247"/>
            <a:ext cx="1365897" cy="837323"/>
          </a:xfrm>
          <a:prstGeom prst="wedgeRectCallout">
            <a:avLst>
              <a:gd name="adj1" fmla="val 38353"/>
              <a:gd name="adj2" fmla="val 87672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Confused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98596E5-3509-5A46-BD38-763F1C3F3389}"/>
              </a:ext>
            </a:extLst>
          </p:cNvPr>
          <p:cNvSpPr txBox="1"/>
          <p:nvPr/>
        </p:nvSpPr>
        <p:spPr>
          <a:xfrm>
            <a:off x="6904633" y="3000447"/>
            <a:ext cx="18350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  <a:r>
              <a:rPr lang="en-US" baseline="-25000" dirty="0">
                <a:latin typeface="Bradley Hand" pitchFamily="2" charset="77"/>
              </a:rPr>
              <a:t>Caesar,Aug, MA</a:t>
            </a:r>
            <a:endParaRPr lang="en-U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7D84DC2-4865-AA48-83E0-D6658799E15C}"/>
              </a:ext>
            </a:extLst>
          </p:cNvPr>
          <p:cNvSpPr txBox="1"/>
          <p:nvPr/>
        </p:nvSpPr>
        <p:spPr>
          <a:xfrm>
            <a:off x="6231106" y="4583812"/>
            <a:ext cx="18350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1</a:t>
            </a:r>
            <a:r>
              <a:rPr lang="en-US" baseline="-25000" dirty="0">
                <a:latin typeface="Bradley Hand" pitchFamily="2" charset="77"/>
              </a:rPr>
              <a:t>Caesar, </a:t>
            </a:r>
            <a:r>
              <a:rPr lang="en-US" baseline="-25000" dirty="0" err="1">
                <a:latin typeface="Bradley Hand" pitchFamily="2" charset="77"/>
              </a:rPr>
              <a:t>MA,Aug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67225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5B4D6-15DD-8047-8252-0EC05993B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Dolev</a:t>
            </a:r>
            <a:r>
              <a:rPr lang="en-US" dirty="0"/>
              <a:t> Strong Analysis</a:t>
            </a:r>
          </a:p>
        </p:txBody>
      </p:sp>
      <p:sp>
        <p:nvSpPr>
          <p:cNvPr id="19" name="Content Placeholder 19">
            <a:extLst>
              <a:ext uri="{FF2B5EF4-FFF2-40B4-BE49-F238E27FC236}">
                <a16:creationId xmlns:a16="http://schemas.microsoft.com/office/drawing/2014/main" id="{2463BEE8-5C11-EE4A-AE91-9134F1DC0E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1026" y="980083"/>
            <a:ext cx="2859633" cy="7888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Why f+1 rounds?</a:t>
            </a:r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23861135-8CF9-FE47-A9B2-7F76AB000F5F}"/>
              </a:ext>
            </a:extLst>
          </p:cNvPr>
          <p:cNvSpPr txBox="1">
            <a:spLocks/>
          </p:cNvSpPr>
          <p:nvPr/>
        </p:nvSpPr>
        <p:spPr bwMode="auto">
          <a:xfrm>
            <a:off x="5103341" y="980083"/>
            <a:ext cx="2859633" cy="78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85000" lnSpcReduction="10000"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>
                <a:solidFill>
                  <a:srgbClr val="FF0000"/>
                </a:solidFill>
              </a:rPr>
              <a:t>f corrupt nodes can confuse honest node</a:t>
            </a:r>
          </a:p>
        </p:txBody>
      </p:sp>
      <p:sp>
        <p:nvSpPr>
          <p:cNvPr id="21" name="Content Placeholder 19">
            <a:extLst>
              <a:ext uri="{FF2B5EF4-FFF2-40B4-BE49-F238E27FC236}">
                <a16:creationId xmlns:a16="http://schemas.microsoft.com/office/drawing/2014/main" id="{2C7B83EC-6C24-9548-869C-64182AE411FD}"/>
              </a:ext>
            </a:extLst>
          </p:cNvPr>
          <p:cNvSpPr txBox="1">
            <a:spLocks/>
          </p:cNvSpPr>
          <p:nvPr/>
        </p:nvSpPr>
        <p:spPr bwMode="auto">
          <a:xfrm>
            <a:off x="1181026" y="1842345"/>
            <a:ext cx="2859633" cy="78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/>
              <a:t>Validity?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ontent Placeholder 19">
                <a:extLst>
                  <a:ext uri="{FF2B5EF4-FFF2-40B4-BE49-F238E27FC236}">
                    <a16:creationId xmlns:a16="http://schemas.microsoft.com/office/drawing/2014/main" id="{537862EA-121C-B047-8E99-656C94C413B1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5103340" y="1842345"/>
                <a:ext cx="3435179" cy="9502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 fontScale="85000" lnSpcReduction="10000"/>
              </a:bodyPr>
              <a:lstStyle>
                <a:lvl1pPr marL="342900" indent="-34290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  <a:cs typeface="ＭＳ Ｐゴシック" pitchFamily="-112" charset="-128"/>
                  </a:defRPr>
                </a:lvl1pPr>
                <a:lvl2pPr marL="742950" indent="-28575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  <a:cs typeface="+mn-cs"/>
                  </a:defRPr>
                </a:lvl2pPr>
                <a:lvl3pPr marL="1143000" indent="-22860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  <a:cs typeface="+mn-cs"/>
                  </a:defRPr>
                </a:lvl3pPr>
                <a:lvl4pPr marL="1600200" indent="-22860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  <a:cs typeface="+mn-cs"/>
                  </a:defRPr>
                </a:lvl4pPr>
                <a:lvl5pPr marL="2057400" indent="-22860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Honest nodes only update set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if signed by leader</a:t>
                </a:r>
              </a:p>
            </p:txBody>
          </p:sp>
        </mc:Choice>
        <mc:Fallback xmlns="">
          <p:sp>
            <p:nvSpPr>
              <p:cNvPr id="22" name="Content Placeholder 19">
                <a:extLst>
                  <a:ext uri="{FF2B5EF4-FFF2-40B4-BE49-F238E27FC236}">
                    <a16:creationId xmlns:a16="http://schemas.microsoft.com/office/drawing/2014/main" id="{537862EA-121C-B047-8E99-656C94C413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03340" y="1842345"/>
                <a:ext cx="3435179" cy="950282"/>
              </a:xfrm>
              <a:prstGeom prst="rect">
                <a:avLst/>
              </a:prstGeom>
              <a:blipFill>
                <a:blip r:embed="rId2"/>
                <a:stretch>
                  <a:fillRect l="-2583" t="-6667" r="-4428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Content Placeholder 19">
            <a:extLst>
              <a:ext uri="{FF2B5EF4-FFF2-40B4-BE49-F238E27FC236}">
                <a16:creationId xmlns:a16="http://schemas.microsoft.com/office/drawing/2014/main" id="{62B73777-FF89-6E4D-B36A-09D84A71AE0B}"/>
              </a:ext>
            </a:extLst>
          </p:cNvPr>
          <p:cNvSpPr txBox="1">
            <a:spLocks/>
          </p:cNvSpPr>
          <p:nvPr/>
        </p:nvSpPr>
        <p:spPr bwMode="auto">
          <a:xfrm>
            <a:off x="1181025" y="2571750"/>
            <a:ext cx="2859633" cy="494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/>
              <a:t>Consistency?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92AB9B0-C40B-B643-9DEB-F98B56924F5C}"/>
                  </a:ext>
                </a:extLst>
              </p:cNvPr>
              <p:cNvSpPr txBox="1"/>
              <p:nvPr/>
            </p:nvSpPr>
            <p:spPr>
              <a:xfrm>
                <a:off x="1181025" y="3066020"/>
                <a:ext cx="7641699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+mj-lt"/>
                  <a:buAutoNum type="arabicPeriod"/>
                </a:pPr>
                <a:r>
                  <a:rPr lang="en-US" dirty="0">
                    <a:latin typeface="+mn-lt"/>
                  </a:rPr>
                  <a:t>If honest node has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>
                    <a:latin typeface="+mn-lt"/>
                  </a:rPr>
                  <a:t> at round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>
                    <a:latin typeface="+mn-lt"/>
                  </a:rPr>
                  <a:t> then all other nodes will have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>
                    <a:latin typeface="+mn-lt"/>
                  </a:rPr>
                  <a:t> at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dirty="0">
                  <a:latin typeface="+mn-lt"/>
                </a:endParaRP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>
                    <a:latin typeface="+mn-lt"/>
                  </a:rPr>
                  <a:t>If  honest node receives new </a:t>
                </a:r>
                <a:r>
                  <a:rPr lang="en-US" i="1" dirty="0">
                    <a:latin typeface="+mn-lt"/>
                  </a:rPr>
                  <a:t>m</a:t>
                </a:r>
                <a:r>
                  <a:rPr lang="en-US" dirty="0">
                    <a:latin typeface="+mn-lt"/>
                  </a:rPr>
                  <a:t> at </a:t>
                </a:r>
                <a:r>
                  <a:rPr lang="en-US" dirty="0"/>
                  <a:t>round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f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then it must have received it from an honest node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/>
                  <a:t>-&gt; All honest nodes have identical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457200" indent="-457200">
                  <a:buFont typeface="+mj-lt"/>
                  <a:buAutoNum type="arabicPeriod"/>
                </a:pPr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92AB9B0-C40B-B643-9DEB-F98B56924F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1025" y="3066020"/>
                <a:ext cx="7641699" cy="2308324"/>
              </a:xfrm>
              <a:prstGeom prst="rect">
                <a:avLst/>
              </a:prstGeom>
              <a:blipFill>
                <a:blip r:embed="rId3"/>
                <a:stretch>
                  <a:fillRect l="-1331" t="-21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7700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31EC88BD-E2F0-5E45-BD4C-79347C2DD49C}"/>
              </a:ext>
            </a:extLst>
          </p:cNvPr>
          <p:cNvSpPr/>
          <p:nvPr/>
        </p:nvSpPr>
        <p:spPr>
          <a:xfrm>
            <a:off x="159488" y="3744098"/>
            <a:ext cx="8527312" cy="81727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28290A-AA40-F740-84EA-CA4266649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7597"/>
            <a:ext cx="8229600" cy="623097"/>
          </a:xfrm>
        </p:spPr>
        <p:txBody>
          <a:bodyPr>
            <a:noAutofit/>
          </a:bodyPr>
          <a:lstStyle/>
          <a:p>
            <a:r>
              <a:rPr lang="en-US" dirty="0"/>
              <a:t>Blockchain Layers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C761EFF-B04A-C446-9D95-246B1A0CD4D4}"/>
              </a:ext>
            </a:extLst>
          </p:cNvPr>
          <p:cNvGrpSpPr/>
          <p:nvPr/>
        </p:nvGrpSpPr>
        <p:grpSpPr>
          <a:xfrm>
            <a:off x="327638" y="3905052"/>
            <a:ext cx="7755630" cy="497711"/>
            <a:chOff x="327638" y="3905052"/>
            <a:chExt cx="7755630" cy="497711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21A25B7-AD39-2F4B-9997-75D8B661FC1E}"/>
                </a:ext>
              </a:extLst>
            </p:cNvPr>
            <p:cNvSpPr/>
            <p:nvPr/>
          </p:nvSpPr>
          <p:spPr>
            <a:xfrm>
              <a:off x="1856089" y="3905052"/>
              <a:ext cx="6227179" cy="497711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consensus layer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DE38263-B93C-3B41-81B9-2A92E4CB91F5}"/>
                </a:ext>
              </a:extLst>
            </p:cNvPr>
            <p:cNvSpPr txBox="1"/>
            <p:nvPr/>
          </p:nvSpPr>
          <p:spPr>
            <a:xfrm>
              <a:off x="327638" y="3905052"/>
              <a:ext cx="12971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Layer 1: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9A076B6C-05AB-1A47-AABD-40BE47FBD831}"/>
              </a:ext>
            </a:extLst>
          </p:cNvPr>
          <p:cNvGrpSpPr/>
          <p:nvPr/>
        </p:nvGrpSpPr>
        <p:grpSpPr>
          <a:xfrm>
            <a:off x="327638" y="3143052"/>
            <a:ext cx="7755630" cy="497711"/>
            <a:chOff x="327638" y="3143052"/>
            <a:chExt cx="7755630" cy="497711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743F4FC-DADC-774C-9417-B874A4A8F874}"/>
                </a:ext>
              </a:extLst>
            </p:cNvPr>
            <p:cNvSpPr/>
            <p:nvPr/>
          </p:nvSpPr>
          <p:spPr>
            <a:xfrm>
              <a:off x="1856089" y="3143052"/>
              <a:ext cx="6227179" cy="497711"/>
            </a:xfrm>
            <a:prstGeom prst="rect">
              <a:avLst/>
            </a:prstGeom>
            <a:solidFill>
              <a:srgbClr val="00206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compute layer  </a:t>
              </a:r>
              <a:r>
                <a:rPr lang="en-US" dirty="0"/>
                <a:t>(blockchain computer)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F38AFE3-1119-6B44-B454-2F608BBCD43F}"/>
                </a:ext>
              </a:extLst>
            </p:cNvPr>
            <p:cNvSpPr txBox="1"/>
            <p:nvPr/>
          </p:nvSpPr>
          <p:spPr>
            <a:xfrm>
              <a:off x="327638" y="3143052"/>
              <a:ext cx="155363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Layer 1.5: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875199BB-2D8C-AA44-974D-A13FC74A7EF0}"/>
              </a:ext>
            </a:extLst>
          </p:cNvPr>
          <p:cNvGrpSpPr/>
          <p:nvPr/>
        </p:nvGrpSpPr>
        <p:grpSpPr>
          <a:xfrm>
            <a:off x="307912" y="2381052"/>
            <a:ext cx="7755630" cy="497711"/>
            <a:chOff x="307912" y="2381052"/>
            <a:chExt cx="7755630" cy="497711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0C49F5C-4F1E-8B43-858C-586E38E2D1BD}"/>
                </a:ext>
              </a:extLst>
            </p:cNvPr>
            <p:cNvSpPr/>
            <p:nvPr/>
          </p:nvSpPr>
          <p:spPr>
            <a:xfrm>
              <a:off x="1836363" y="2381052"/>
              <a:ext cx="6227179" cy="497711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applications</a:t>
              </a:r>
              <a:r>
                <a:rPr lang="en-US" dirty="0"/>
                <a:t>   (DAPPs, smart contracts)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E7D2C1C-B149-E141-A75E-BD52DE87D688}"/>
                </a:ext>
              </a:extLst>
            </p:cNvPr>
            <p:cNvSpPr txBox="1"/>
            <p:nvPr/>
          </p:nvSpPr>
          <p:spPr>
            <a:xfrm>
              <a:off x="307912" y="2381052"/>
              <a:ext cx="12971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Layer 2: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4F7C316-552C-B943-891E-7421E31C730A}"/>
              </a:ext>
            </a:extLst>
          </p:cNvPr>
          <p:cNvGrpSpPr/>
          <p:nvPr/>
        </p:nvGrpSpPr>
        <p:grpSpPr>
          <a:xfrm>
            <a:off x="307912" y="1606443"/>
            <a:ext cx="7755630" cy="497711"/>
            <a:chOff x="307912" y="1606443"/>
            <a:chExt cx="7755630" cy="497711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90B1582-D1BF-7B4C-8A43-441B1759946B}"/>
                </a:ext>
              </a:extLst>
            </p:cNvPr>
            <p:cNvSpPr/>
            <p:nvPr/>
          </p:nvSpPr>
          <p:spPr>
            <a:xfrm>
              <a:off x="1836363" y="1606443"/>
              <a:ext cx="6227179" cy="497711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user facing tools  </a:t>
              </a:r>
              <a:r>
                <a:rPr lang="en-US" dirty="0"/>
                <a:t>(cloud servers)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D175365-CB3C-EB4C-A639-101EC9C5AF9D}"/>
                </a:ext>
              </a:extLst>
            </p:cNvPr>
            <p:cNvSpPr txBox="1"/>
            <p:nvPr/>
          </p:nvSpPr>
          <p:spPr>
            <a:xfrm>
              <a:off x="307912" y="1606443"/>
              <a:ext cx="12971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Layer 3: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78451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4109D-5724-A246-83CA-6763FC9B7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From Byzantine Consensus to Blockchains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342E1C3-F77A-2F46-B704-6BC585ADF14B}"/>
              </a:ext>
            </a:extLst>
          </p:cNvPr>
          <p:cNvGrpSpPr>
            <a:grpSpLocks noChangeAspect="1"/>
          </p:cNvGrpSpPr>
          <p:nvPr/>
        </p:nvGrpSpPr>
        <p:grpSpPr>
          <a:xfrm>
            <a:off x="21913" y="1428750"/>
            <a:ext cx="2959075" cy="2286000"/>
            <a:chOff x="3626714" y="898952"/>
            <a:chExt cx="5174384" cy="399741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FF5603F-47B3-064A-A7CF-0F38F3AB37F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33739" y="3682314"/>
              <a:ext cx="1214050" cy="121405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84677A8-F630-514E-9A1F-AE7D5A4C4E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26714" y="1964725"/>
              <a:ext cx="1214050" cy="121405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056150A-3E3E-E84B-9335-6475B19FF97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87048" y="1978626"/>
              <a:ext cx="1214050" cy="121405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4937B6D-C904-1E42-BD87-0E2574AD8AF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980023" y="3682314"/>
              <a:ext cx="1214050" cy="1214050"/>
            </a:xfrm>
            <a:prstGeom prst="rect">
              <a:avLst/>
            </a:prstGeom>
          </p:spPr>
        </p:pic>
        <p:pic>
          <p:nvPicPr>
            <p:cNvPr id="9" name="Picture 8" descr="A person wearing a costume&#10;&#10;Description automatically generated">
              <a:extLst>
                <a:ext uri="{FF2B5EF4-FFF2-40B4-BE49-F238E27FC236}">
                  <a16:creationId xmlns:a16="http://schemas.microsoft.com/office/drawing/2014/main" id="{6FB25896-FA58-7C4D-A4B9-735DF76C91F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704654" y="898952"/>
              <a:ext cx="1018504" cy="1498257"/>
            </a:xfrm>
            <a:prstGeom prst="rect">
              <a:avLst/>
            </a:prstGeom>
          </p:spPr>
        </p:pic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E047220D-0BE3-5D45-8243-053D28131E0B}"/>
                </a:ext>
              </a:extLst>
            </p:cNvPr>
            <p:cNvCxnSpPr/>
            <p:nvPr/>
          </p:nvCxnSpPr>
          <p:spPr>
            <a:xfrm flipH="1">
              <a:off x="4732638" y="1648080"/>
              <a:ext cx="1161535" cy="835628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C3E84290-81EA-9D4D-9135-9C48005D76C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52372" y="1946622"/>
              <a:ext cx="914939" cy="1901737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5C9774C3-18E8-874C-B45F-B7855510577E}"/>
                </a:ext>
              </a:extLst>
            </p:cNvPr>
            <p:cNvCxnSpPr>
              <a:cxnSpLocks/>
            </p:cNvCxnSpPr>
            <p:nvPr/>
          </p:nvCxnSpPr>
          <p:spPr>
            <a:xfrm>
              <a:off x="6546455" y="2065894"/>
              <a:ext cx="780102" cy="1901737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C7CAFD7B-0FF9-F846-9C6C-D003BAF17D0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760125" y="2886847"/>
              <a:ext cx="284124" cy="961512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F3426163-C0FC-CB42-8627-434A4E22721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635578" y="1841157"/>
              <a:ext cx="1186247" cy="77693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7BEFF26F-74BC-E243-B6FC-8FD957C9FEEC}"/>
                </a:ext>
              </a:extLst>
            </p:cNvPr>
            <p:cNvCxnSpPr>
              <a:cxnSpLocks/>
              <a:stCxn id="7" idx="1"/>
            </p:cNvCxnSpPr>
            <p:nvPr/>
          </p:nvCxnSpPr>
          <p:spPr>
            <a:xfrm flipH="1">
              <a:off x="4885040" y="2585651"/>
              <a:ext cx="2702008" cy="50457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D48BECEE-BE86-C64D-A11C-861F00061C1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885040" y="2782250"/>
              <a:ext cx="2441518" cy="128570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56AD653B-A493-F841-9B0F-540B76A069D4}"/>
                </a:ext>
              </a:extLst>
            </p:cNvPr>
            <p:cNvCxnSpPr>
              <a:cxnSpLocks/>
              <a:stCxn id="5" idx="0"/>
            </p:cNvCxnSpPr>
            <p:nvPr/>
          </p:nvCxnSpPr>
          <p:spPr>
            <a:xfrm flipH="1" flipV="1">
              <a:off x="4660788" y="2973346"/>
              <a:ext cx="179976" cy="708968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C76EA8E3-C39A-2A40-BF82-E0C9F543D7D7}"/>
                </a:ext>
              </a:extLst>
            </p:cNvPr>
            <p:cNvCxnSpPr>
              <a:cxnSpLocks/>
              <a:stCxn id="5" idx="3"/>
              <a:endCxn id="8" idx="1"/>
            </p:cNvCxnSpPr>
            <p:nvPr/>
          </p:nvCxnSpPr>
          <p:spPr>
            <a:xfrm>
              <a:off x="5447789" y="4289339"/>
              <a:ext cx="1532234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DD3F0046-627B-254C-B2A8-DFA59E784BF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61060" y="2782251"/>
              <a:ext cx="2460765" cy="1331522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ight Arrow 21">
            <a:extLst>
              <a:ext uri="{FF2B5EF4-FFF2-40B4-BE49-F238E27FC236}">
                <a16:creationId xmlns:a16="http://schemas.microsoft.com/office/drawing/2014/main" id="{F5A09FCA-629A-9147-AD5C-01D7B0408BD5}"/>
              </a:ext>
            </a:extLst>
          </p:cNvPr>
          <p:cNvSpPr/>
          <p:nvPr/>
        </p:nvSpPr>
        <p:spPr>
          <a:xfrm>
            <a:off x="3411890" y="2340863"/>
            <a:ext cx="966976" cy="62179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BF6DD3A-F26D-5343-BA99-E545190872AE}"/>
              </a:ext>
            </a:extLst>
          </p:cNvPr>
          <p:cNvSpPr/>
          <p:nvPr/>
        </p:nvSpPr>
        <p:spPr>
          <a:xfrm rot="10800000">
            <a:off x="6530316" y="2436308"/>
            <a:ext cx="430902" cy="43090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1FE46AF-3693-924A-9390-9A1C96E20E2D}"/>
              </a:ext>
            </a:extLst>
          </p:cNvPr>
          <p:cNvSpPr/>
          <p:nvPr/>
        </p:nvSpPr>
        <p:spPr>
          <a:xfrm rot="10800000">
            <a:off x="5916462" y="2436308"/>
            <a:ext cx="430902" cy="43090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55CC0A1-F28D-5F46-B9D7-1102C5773EBA}"/>
              </a:ext>
            </a:extLst>
          </p:cNvPr>
          <p:cNvSpPr/>
          <p:nvPr/>
        </p:nvSpPr>
        <p:spPr>
          <a:xfrm rot="10800000">
            <a:off x="5346813" y="2436308"/>
            <a:ext cx="430902" cy="43090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F37171B7-8091-DC45-82D9-E5DB47494ADA}"/>
              </a:ext>
            </a:extLst>
          </p:cNvPr>
          <p:cNvCxnSpPr>
            <a:stCxn id="24" idx="3"/>
            <a:endCxn id="25" idx="1"/>
          </p:cNvCxnSpPr>
          <p:nvPr/>
        </p:nvCxnSpPr>
        <p:spPr>
          <a:xfrm rot="10800000">
            <a:off x="6347364" y="2651759"/>
            <a:ext cx="18295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B7213ECB-0AA3-6349-89CE-F27C5124D19F}"/>
              </a:ext>
            </a:extLst>
          </p:cNvPr>
          <p:cNvCxnSpPr>
            <a:stCxn id="25" idx="3"/>
            <a:endCxn id="26" idx="1"/>
          </p:cNvCxnSpPr>
          <p:nvPr/>
        </p:nvCxnSpPr>
        <p:spPr>
          <a:xfrm rot="10800000">
            <a:off x="5777715" y="2651759"/>
            <a:ext cx="13874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B6B0258A-D852-E041-A5FC-2F2962053F1B}"/>
              </a:ext>
            </a:extLst>
          </p:cNvPr>
          <p:cNvCxnSpPr/>
          <p:nvPr/>
        </p:nvCxnSpPr>
        <p:spPr>
          <a:xfrm rot="10800000">
            <a:off x="5208067" y="2651759"/>
            <a:ext cx="13874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A3CAB472-EF31-944F-BFEA-F52BE59C5D19}"/>
              </a:ext>
            </a:extLst>
          </p:cNvPr>
          <p:cNvSpPr txBox="1"/>
          <p:nvPr/>
        </p:nvSpPr>
        <p:spPr>
          <a:xfrm>
            <a:off x="4572000" y="2107986"/>
            <a:ext cx="439606" cy="4516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/>
              <a:t>…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F5323669-E79B-1A44-9EDF-D271F47B1B6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4896" y="1737359"/>
            <a:ext cx="698949" cy="698949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E5F8716B-9144-E042-8305-F9DF649A1CB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4896" y="2867210"/>
            <a:ext cx="698949" cy="698949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E376066F-EBDF-1D42-9CD7-4EA7CC5413F6}"/>
              </a:ext>
            </a:extLst>
          </p:cNvPr>
          <p:cNvSpPr/>
          <p:nvPr/>
        </p:nvSpPr>
        <p:spPr>
          <a:xfrm rot="10800000">
            <a:off x="7447606" y="1927467"/>
            <a:ext cx="430902" cy="43090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9C55368B-D094-4B4D-B9EC-B436E49A9280}"/>
              </a:ext>
            </a:extLst>
          </p:cNvPr>
          <p:cNvCxnSpPr>
            <a:cxnSpLocks/>
            <a:endCxn id="24" idx="1"/>
          </p:cNvCxnSpPr>
          <p:nvPr/>
        </p:nvCxnSpPr>
        <p:spPr>
          <a:xfrm flipH="1">
            <a:off x="6961218" y="2175004"/>
            <a:ext cx="486388" cy="47675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C09C31CC-E61E-6349-A516-2D50CB2D43F1}"/>
              </a:ext>
            </a:extLst>
          </p:cNvPr>
          <p:cNvSpPr/>
          <p:nvPr/>
        </p:nvSpPr>
        <p:spPr>
          <a:xfrm rot="10800000">
            <a:off x="7447606" y="3001234"/>
            <a:ext cx="430902" cy="43090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FA51E166-1519-0545-A9F5-4F258F8AE93B}"/>
              </a:ext>
            </a:extLst>
          </p:cNvPr>
          <p:cNvCxnSpPr>
            <a:cxnSpLocks/>
            <a:stCxn id="35" idx="3"/>
            <a:endCxn id="24" idx="1"/>
          </p:cNvCxnSpPr>
          <p:nvPr/>
        </p:nvCxnSpPr>
        <p:spPr>
          <a:xfrm flipH="1" flipV="1">
            <a:off x="6961218" y="2651759"/>
            <a:ext cx="486387" cy="56492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3A9FAC45-FF58-8641-A3EC-2365CDF951CD}"/>
              </a:ext>
            </a:extLst>
          </p:cNvPr>
          <p:cNvSpPr txBox="1"/>
          <p:nvPr/>
        </p:nvSpPr>
        <p:spPr>
          <a:xfrm>
            <a:off x="2707928" y="3208706"/>
            <a:ext cx="43460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In a blockchain we solve a Byzantine General’s Problem for every block.</a:t>
            </a:r>
          </a:p>
          <a:p>
            <a:pPr algn="l"/>
            <a:r>
              <a:rPr lang="en-US" dirty="0">
                <a:latin typeface="+mn-lt"/>
              </a:rPr>
              <a:t>This is called an iterated BGP</a:t>
            </a:r>
          </a:p>
          <a:p>
            <a:pPr algn="l"/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135074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31382D-5EA5-A044-B16D-2F2854AD8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Sybil Resistance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A88D66-BBAD-A643-A64E-887DC6BBC9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4760" y="1468167"/>
            <a:ext cx="1005840" cy="10058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4ED6E87-3F3A-F94C-92C7-A6242678AC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0600" y="2571750"/>
            <a:ext cx="1005840" cy="10058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949B662-BD21-C74F-8B2C-B785702DF1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6368" y="1487677"/>
            <a:ext cx="1005840" cy="10058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572567E-751A-C341-A69E-9E752A0B8C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9517" y="2571750"/>
            <a:ext cx="1005840" cy="100584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D9CEA6C-8087-054B-9272-B1DC754AF90B}"/>
              </a:ext>
            </a:extLst>
          </p:cNvPr>
          <p:cNvSpPr txBox="1"/>
          <p:nvPr/>
        </p:nvSpPr>
        <p:spPr>
          <a:xfrm>
            <a:off x="740265" y="1026012"/>
            <a:ext cx="78159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In BC participants are fixed but how are they selected?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C178D2C-13B0-AF4E-B404-BE79409A8B92}"/>
              </a:ext>
            </a:extLst>
          </p:cNvPr>
          <p:cNvSpPr txBox="1"/>
          <p:nvPr/>
        </p:nvSpPr>
        <p:spPr>
          <a:xfrm>
            <a:off x="498850" y="3450659"/>
            <a:ext cx="66804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Two variants:</a:t>
            </a:r>
          </a:p>
          <a:p>
            <a:pPr algn="l"/>
            <a:r>
              <a:rPr lang="en-US" i="1" dirty="0">
                <a:latin typeface="+mn-lt"/>
              </a:rPr>
              <a:t>Permissioned</a:t>
            </a:r>
            <a:r>
              <a:rPr lang="en-US" dirty="0">
                <a:latin typeface="+mn-lt"/>
              </a:rPr>
              <a:t>: Nodes are fixed</a:t>
            </a:r>
          </a:p>
          <a:p>
            <a:pPr algn="l"/>
            <a:r>
              <a:rPr lang="en-US" i="1" dirty="0">
                <a:latin typeface="+mn-lt"/>
              </a:rPr>
              <a:t>Permissionless</a:t>
            </a:r>
            <a:r>
              <a:rPr lang="en-US" dirty="0">
                <a:latin typeface="+mn-lt"/>
              </a:rPr>
              <a:t>: Anyone can participate</a:t>
            </a:r>
          </a:p>
        </p:txBody>
      </p:sp>
    </p:spTree>
    <p:extLst>
      <p:ext uri="{BB962C8B-B14F-4D97-AF65-F5344CB8AC3E}">
        <p14:creationId xmlns:p14="http://schemas.microsoft.com/office/powerpoint/2010/main" val="11789250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31382D-5EA5-A044-B16D-2F2854AD8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Permissioned Consensus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A88D66-BBAD-A643-A64E-887DC6BBC9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4760" y="1468167"/>
            <a:ext cx="1005840" cy="10058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4ED6E87-3F3A-F94C-92C7-A6242678AC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0600" y="2571750"/>
            <a:ext cx="1005840" cy="10058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949B662-BD21-C74F-8B2C-B785702DF1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6368" y="1487677"/>
            <a:ext cx="1005840" cy="10058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572567E-751A-C341-A69E-9E752A0B8C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9517" y="2571750"/>
            <a:ext cx="1005840" cy="10058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2409471-1D6D-FC45-A6D7-97C17A65E7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3520" y="3774705"/>
            <a:ext cx="1005840" cy="1005840"/>
          </a:xfrm>
          <a:prstGeom prst="rect">
            <a:avLst/>
          </a:prstGeom>
        </p:spPr>
      </p:pic>
      <p:pic>
        <p:nvPicPr>
          <p:cNvPr id="15364" name="Picture 4" descr="Mastercard – Wikipedia">
            <a:extLst>
              <a:ext uri="{FF2B5EF4-FFF2-40B4-BE49-F238E27FC236}">
                <a16:creationId xmlns:a16="http://schemas.microsoft.com/office/drawing/2014/main" id="{03A90AEA-7A1A-7245-974D-1C4FBED11F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803" y="2803501"/>
            <a:ext cx="997714" cy="774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Visa Inc. – Wikipedia">
            <a:extLst>
              <a:ext uri="{FF2B5EF4-FFF2-40B4-BE49-F238E27FC236}">
                <a16:creationId xmlns:a16="http://schemas.microsoft.com/office/drawing/2014/main" id="{C8CBAAB0-A073-C34A-907F-A3A0BF57D1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9517" y="4485804"/>
            <a:ext cx="1808957" cy="589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8" descr="Facebook - Log In or Sign Up">
            <a:extLst>
              <a:ext uri="{FF2B5EF4-FFF2-40B4-BE49-F238E27FC236}">
                <a16:creationId xmlns:a16="http://schemas.microsoft.com/office/drawing/2014/main" id="{A55F2BD5-6837-7C4D-BE43-D87E4D9CDF8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370" name="Picture 10" descr="Facebook Business Support - Home | Facebook">
            <a:extLst>
              <a:ext uri="{FF2B5EF4-FFF2-40B4-BE49-F238E27FC236}">
                <a16:creationId xmlns:a16="http://schemas.microsoft.com/office/drawing/2014/main" id="{B748211D-1A93-DD48-A1D2-01E6403DA9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8719" y="3277391"/>
            <a:ext cx="795884" cy="795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84" name="Picture 24" descr="Uber (Unternehmen) – Wikipedia">
            <a:extLst>
              <a:ext uri="{FF2B5EF4-FFF2-40B4-BE49-F238E27FC236}">
                <a16:creationId xmlns:a16="http://schemas.microsoft.com/office/drawing/2014/main" id="{AA1869A0-9015-974B-93F1-1CE1C8A9AF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0767" y="1782914"/>
            <a:ext cx="1328673" cy="463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86" name="Picture 26" descr="🥇Coinbase Erfahrung, BTC, BCH, ETH, LTC, ETC kaufen &amp; verkaufen">
            <a:extLst>
              <a:ext uri="{FF2B5EF4-FFF2-40B4-BE49-F238E27FC236}">
                <a16:creationId xmlns:a16="http://schemas.microsoft.com/office/drawing/2014/main" id="{28D562D2-10DA-7A4B-A2E9-8C7E68F869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3873" y="1459115"/>
            <a:ext cx="924915" cy="924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Guide to Diem (or Libra 2.0). The decisive moment seems to have come… | by  Gianmarco Guazzo | Coinmonks | Medium">
            <a:extLst>
              <a:ext uri="{FF2B5EF4-FFF2-40B4-BE49-F238E27FC236}">
                <a16:creationId xmlns:a16="http://schemas.microsoft.com/office/drawing/2014/main" id="{992ED1C7-CA70-4449-BAC3-3933EC8868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3922" y="2565126"/>
            <a:ext cx="1808957" cy="1019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43584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31382D-5EA5-A044-B16D-2F2854AD8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Proof of Stake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A88D66-BBAD-A643-A64E-887DC6BBC9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4760" y="1468167"/>
            <a:ext cx="1005840" cy="10058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4ED6E87-3F3A-F94C-92C7-A6242678AC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0600" y="2571750"/>
            <a:ext cx="1005840" cy="10058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949B662-BD21-C74F-8B2C-B785702DF1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6368" y="1487677"/>
            <a:ext cx="1005840" cy="10058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572567E-751A-C341-A69E-9E752A0B8C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9517" y="2571750"/>
            <a:ext cx="1005840" cy="10058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2409471-1D6D-FC45-A6D7-97C17A65E7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3520" y="3774705"/>
            <a:ext cx="1005840" cy="1005840"/>
          </a:xfrm>
          <a:prstGeom prst="rect">
            <a:avLst/>
          </a:prstGeom>
        </p:spPr>
      </p:pic>
      <p:sp>
        <p:nvSpPr>
          <p:cNvPr id="3" name="AutoShape 8" descr="Facebook - Log In or Sign Up">
            <a:extLst>
              <a:ext uri="{FF2B5EF4-FFF2-40B4-BE49-F238E27FC236}">
                <a16:creationId xmlns:a16="http://schemas.microsoft.com/office/drawing/2014/main" id="{A55F2BD5-6837-7C4D-BE43-D87E4D9CDF8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6386" name="Picture 2" descr="Ethereum 2.0: Testphase ab Juli 2020 erwartet – Block-Builders.de">
            <a:extLst>
              <a:ext uri="{FF2B5EF4-FFF2-40B4-BE49-F238E27FC236}">
                <a16:creationId xmlns:a16="http://schemas.microsoft.com/office/drawing/2014/main" id="{D983EA98-B148-DE4A-ABA2-FABB4A4DB1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5713" y="2550667"/>
            <a:ext cx="2201454" cy="123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E4D4F97-FA52-7346-9502-C8C5CB887E09}"/>
              </a:ext>
            </a:extLst>
          </p:cNvPr>
          <p:cNvSpPr txBox="1"/>
          <p:nvPr/>
        </p:nvSpPr>
        <p:spPr>
          <a:xfrm>
            <a:off x="2240529" y="1642810"/>
            <a:ext cx="1005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3 ETH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A1A7C83-0ED0-8440-BB37-1B47C32D1B76}"/>
              </a:ext>
            </a:extLst>
          </p:cNvPr>
          <p:cNvSpPr txBox="1"/>
          <p:nvPr/>
        </p:nvSpPr>
        <p:spPr>
          <a:xfrm>
            <a:off x="5620600" y="1810572"/>
            <a:ext cx="1005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1 ETH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E78586C-A764-E040-9555-DA910BCE88E6}"/>
              </a:ext>
            </a:extLst>
          </p:cNvPr>
          <p:cNvSpPr txBox="1"/>
          <p:nvPr/>
        </p:nvSpPr>
        <p:spPr>
          <a:xfrm>
            <a:off x="6386954" y="3213668"/>
            <a:ext cx="1005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7 ETH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FF93855-BB7C-A542-9CC6-258B806EA576}"/>
              </a:ext>
            </a:extLst>
          </p:cNvPr>
          <p:cNvSpPr txBox="1"/>
          <p:nvPr/>
        </p:nvSpPr>
        <p:spPr>
          <a:xfrm>
            <a:off x="4815344" y="4318880"/>
            <a:ext cx="1005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5 ETH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2F2818E-DE0E-AC42-B044-4BB059CB88A3}"/>
              </a:ext>
            </a:extLst>
          </p:cNvPr>
          <p:cNvSpPr txBox="1"/>
          <p:nvPr/>
        </p:nvSpPr>
        <p:spPr>
          <a:xfrm>
            <a:off x="1772481" y="3406313"/>
            <a:ext cx="1005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2 ETH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1DD17A0-DE4C-D94F-8051-14B506A3C88D}"/>
              </a:ext>
            </a:extLst>
          </p:cNvPr>
          <p:cNvSpPr txBox="1"/>
          <p:nvPr/>
        </p:nvSpPr>
        <p:spPr>
          <a:xfrm>
            <a:off x="158435" y="1031394"/>
            <a:ext cx="5159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Weighted Byzantine Consensus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05A213F-2A24-F44B-9285-B0B9F3C5C706}"/>
              </a:ext>
            </a:extLst>
          </p:cNvPr>
          <p:cNvSpPr txBox="1"/>
          <p:nvPr/>
        </p:nvSpPr>
        <p:spPr>
          <a:xfrm>
            <a:off x="261405" y="4150445"/>
            <a:ext cx="3752115" cy="83099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Assumption 2/3</a:t>
            </a:r>
            <a:r>
              <a:rPr lang="en-US" baseline="30000" dirty="0">
                <a:latin typeface="+mn-lt"/>
              </a:rPr>
              <a:t>rd</a:t>
            </a:r>
            <a:r>
              <a:rPr lang="en-US" dirty="0">
                <a:latin typeface="+mn-lt"/>
              </a:rPr>
              <a:t> of stake with honest nodes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EB2304C-61BA-7840-8D0E-ADDD580D7595}"/>
              </a:ext>
            </a:extLst>
          </p:cNvPr>
          <p:cNvSpPr txBox="1"/>
          <p:nvPr/>
        </p:nvSpPr>
        <p:spPr>
          <a:xfrm>
            <a:off x="5680816" y="1031394"/>
            <a:ext cx="3265428" cy="4616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dirty="0"/>
              <a:t>Super large consensus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0241D61-C1E1-8141-A804-441256913DFD}"/>
              </a:ext>
            </a:extLst>
          </p:cNvPr>
          <p:cNvSpPr txBox="1"/>
          <p:nvPr/>
        </p:nvSpPr>
        <p:spPr>
          <a:xfrm>
            <a:off x="6386954" y="3867978"/>
            <a:ext cx="2475818" cy="120032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dirty="0"/>
              <a:t>How to initialize? Incentives?</a:t>
            </a:r>
          </a:p>
          <a:p>
            <a:pPr algn="l"/>
            <a:r>
              <a:rPr lang="en-US" dirty="0"/>
              <a:t>More in 2 lectures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19893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2" grpId="0" animBg="1"/>
      <p:bldP spid="23" grpId="0" animBg="1"/>
      <p:bldP spid="2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31382D-5EA5-A044-B16D-2F2854AD8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Permissionless Proof of Work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A88D66-BBAD-A643-A64E-887DC6BBC9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4760" y="1468167"/>
            <a:ext cx="1005840" cy="10058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4ED6E87-3F3A-F94C-92C7-A6242678AC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0600" y="2571750"/>
            <a:ext cx="1005840" cy="10058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949B662-BD21-C74F-8B2C-B785702DF1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6368" y="1487677"/>
            <a:ext cx="1005840" cy="10058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572567E-751A-C341-A69E-9E752A0B8C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9517" y="2571750"/>
            <a:ext cx="1005840" cy="10058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2409471-1D6D-FC45-A6D7-97C17A65E7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3520" y="3774705"/>
            <a:ext cx="1005840" cy="1005840"/>
          </a:xfrm>
          <a:prstGeom prst="rect">
            <a:avLst/>
          </a:prstGeom>
        </p:spPr>
      </p:pic>
      <p:sp>
        <p:nvSpPr>
          <p:cNvPr id="3" name="AutoShape 8" descr="Facebook - Log In or Sign Up">
            <a:extLst>
              <a:ext uri="{FF2B5EF4-FFF2-40B4-BE49-F238E27FC236}">
                <a16:creationId xmlns:a16="http://schemas.microsoft.com/office/drawing/2014/main" id="{A55F2BD5-6837-7C4D-BE43-D87E4D9CDF8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E4D4F97-FA52-7346-9502-C8C5CB887E09}"/>
              </a:ext>
            </a:extLst>
          </p:cNvPr>
          <p:cNvSpPr txBox="1"/>
          <p:nvPr/>
        </p:nvSpPr>
        <p:spPr>
          <a:xfrm>
            <a:off x="2240529" y="1642810"/>
            <a:ext cx="1005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3 TH/s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A1A7C83-0ED0-8440-BB37-1B47C32D1B76}"/>
              </a:ext>
            </a:extLst>
          </p:cNvPr>
          <p:cNvSpPr txBox="1"/>
          <p:nvPr/>
        </p:nvSpPr>
        <p:spPr>
          <a:xfrm>
            <a:off x="5620599" y="1810572"/>
            <a:ext cx="12828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5 TH/s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E78586C-A764-E040-9555-DA910BCE88E6}"/>
              </a:ext>
            </a:extLst>
          </p:cNvPr>
          <p:cNvSpPr txBox="1"/>
          <p:nvPr/>
        </p:nvSpPr>
        <p:spPr>
          <a:xfrm>
            <a:off x="6386953" y="3213668"/>
            <a:ext cx="14246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7 </a:t>
            </a:r>
            <a:r>
              <a:rPr lang="en-US" dirty="0"/>
              <a:t>TH/s</a:t>
            </a:r>
            <a:endParaRPr lang="en-US" dirty="0">
              <a:latin typeface="+mn-lt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FF93855-BB7C-A542-9CC6-258B806EA576}"/>
              </a:ext>
            </a:extLst>
          </p:cNvPr>
          <p:cNvSpPr txBox="1"/>
          <p:nvPr/>
        </p:nvSpPr>
        <p:spPr>
          <a:xfrm>
            <a:off x="4815344" y="4318880"/>
            <a:ext cx="13818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5 TH/s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2F2818E-DE0E-AC42-B044-4BB059CB88A3}"/>
              </a:ext>
            </a:extLst>
          </p:cNvPr>
          <p:cNvSpPr txBox="1"/>
          <p:nvPr/>
        </p:nvSpPr>
        <p:spPr>
          <a:xfrm>
            <a:off x="1772481" y="3406313"/>
            <a:ext cx="15928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2 </a:t>
            </a:r>
            <a:r>
              <a:rPr lang="en-US" dirty="0"/>
              <a:t>TH/s</a:t>
            </a:r>
            <a:endParaRPr lang="en-US" dirty="0">
              <a:latin typeface="+mn-lt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05A213F-2A24-F44B-9285-B0B9F3C5C706}"/>
              </a:ext>
            </a:extLst>
          </p:cNvPr>
          <p:cNvSpPr txBox="1"/>
          <p:nvPr/>
        </p:nvSpPr>
        <p:spPr>
          <a:xfrm>
            <a:off x="191230" y="4154283"/>
            <a:ext cx="3752114" cy="4616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Terrible for the environment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EB2304C-61BA-7840-8D0E-ADDD580D7595}"/>
              </a:ext>
            </a:extLst>
          </p:cNvPr>
          <p:cNvSpPr txBox="1"/>
          <p:nvPr/>
        </p:nvSpPr>
        <p:spPr>
          <a:xfrm>
            <a:off x="6027404" y="1088932"/>
            <a:ext cx="2730777" cy="4616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dirty="0"/>
              <a:t>Truly </a:t>
            </a:r>
            <a:r>
              <a:rPr lang="en-US" dirty="0" err="1"/>
              <a:t>permissionless</a:t>
            </a:r>
            <a:endParaRPr lang="en-US" dirty="0">
              <a:latin typeface="+mn-lt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0241D61-C1E1-8141-A804-441256913DFD}"/>
              </a:ext>
            </a:extLst>
          </p:cNvPr>
          <p:cNvSpPr txBox="1"/>
          <p:nvPr/>
        </p:nvSpPr>
        <p:spPr>
          <a:xfrm>
            <a:off x="6052139" y="4154282"/>
            <a:ext cx="2634661" cy="4616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dirty="0"/>
              <a:t>More next lecture</a:t>
            </a:r>
            <a:endParaRPr lang="en-US" dirty="0">
              <a:latin typeface="+mn-lt"/>
            </a:endParaRPr>
          </a:p>
        </p:txBody>
      </p:sp>
      <p:pic>
        <p:nvPicPr>
          <p:cNvPr id="17410" name="Picture 2" descr="Bitcoin - Open Source-P2P-Geld">
            <a:extLst>
              <a:ext uri="{FF2B5EF4-FFF2-40B4-BE49-F238E27FC236}">
                <a16:creationId xmlns:a16="http://schemas.microsoft.com/office/drawing/2014/main" id="{575478D7-D25A-E341-9909-A00C51FF11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393" y="2575299"/>
            <a:ext cx="1049879" cy="1049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1018A114-97E4-684B-AA9F-6ADC254CC1F9}"/>
                  </a:ext>
                </a:extLst>
              </p:cNvPr>
              <p:cNvSpPr/>
              <p:nvPr/>
            </p:nvSpPr>
            <p:spPr>
              <a:xfrm>
                <a:off x="191230" y="966746"/>
                <a:ext cx="2984963" cy="676154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Recall: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den>
                    </m:f>
                  </m:oMath>
                </a14:m>
                <a:endParaRPr lang="en-US" baseline="30000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1018A114-97E4-684B-AA9F-6ADC254CC1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230" y="966746"/>
                <a:ext cx="2984963" cy="6761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945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E5B9E-B40B-AA4E-B45F-4C5A2E323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Network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3BB4F0-DA96-634A-8281-5B8FEA8A16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Dolev</a:t>
            </a:r>
            <a:r>
              <a:rPr lang="en-US" dirty="0"/>
              <a:t> Strong assumes messages gets delivered by next round</a:t>
            </a:r>
          </a:p>
          <a:p>
            <a:pPr lvl="1"/>
            <a:r>
              <a:rPr lang="en-US" dirty="0"/>
              <a:t>Not realistic (honest nodes can have network outages)</a:t>
            </a:r>
          </a:p>
          <a:p>
            <a:pPr lvl="1"/>
            <a:r>
              <a:rPr lang="en-US" dirty="0"/>
              <a:t>Protocol broken if messages aren’t delivered in time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3240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E5B9E-B40B-AA4E-B45F-4C5A2E323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Network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53BB4F0-DA96-634A-8281-5B8FEA8A16B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199" y="1200151"/>
                <a:ext cx="8686801" cy="3943349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en-US" b="1" dirty="0"/>
                  <a:t>Synchronous: </a:t>
                </a:r>
                <a:r>
                  <a:rPr lang="en-US" dirty="0"/>
                  <a:t>There is </a:t>
                </a:r>
                <a:r>
                  <a:rPr lang="en-US" u="sng" dirty="0"/>
                  <a:t>known</a:t>
                </a:r>
                <a:r>
                  <a:rPr lang="en-US" dirty="0"/>
                  <a:t> maximum delay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dirty="0"/>
                  <a:t> such that any message sent from one node to another is delivered within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dirty="0"/>
                  <a:t> time.</a:t>
                </a:r>
              </a:p>
              <a:p>
                <a:pPr lvl="2">
                  <a:buFont typeface="Wingdings" pitchFamily="2" charset="2"/>
                  <a:buChar char="§"/>
                </a:pPr>
                <a:r>
                  <a:rPr lang="en-US" dirty="0"/>
                  <a:t>Protocol </a:t>
                </a:r>
                <a:r>
                  <a:rPr lang="en-US" i="1" dirty="0"/>
                  <a:t>can </a:t>
                </a:r>
                <a:r>
                  <a:rPr lang="en-US" dirty="0"/>
                  <a:t>use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as parameter</a:t>
                </a:r>
              </a:p>
              <a:p>
                <a:r>
                  <a:rPr lang="en-US" b="1" dirty="0"/>
                  <a:t>Partially Synchronous: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dirty="0"/>
                  <a:t> exists but is </a:t>
                </a:r>
                <a:r>
                  <a:rPr lang="en-US" u="sng" dirty="0"/>
                  <a:t>unknown</a:t>
                </a:r>
              </a:p>
              <a:p>
                <a:pPr lvl="2">
                  <a:buFont typeface="Wingdings" pitchFamily="2" charset="2"/>
                  <a:buChar char="§"/>
                </a:pPr>
                <a:r>
                  <a:rPr lang="en-US" dirty="0"/>
                  <a:t>Same protocol must work for any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endParaRPr lang="en-US" dirty="0"/>
              </a:p>
              <a:p>
                <a:pPr lvl="2">
                  <a:buFont typeface="Wingdings" pitchFamily="2" charset="2"/>
                  <a:buChar char="§"/>
                </a:pPr>
                <a:r>
                  <a:rPr lang="en-US" dirty="0"/>
                  <a:t>Equivalent definition: There exists periods of synchrony in which delay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dirty="0"/>
                  <a:t>. Protocol does not know when these begin</a:t>
                </a:r>
              </a:p>
              <a:p>
                <a:r>
                  <a:rPr lang="en-US" b="1" dirty="0"/>
                  <a:t>Asynchronous: </a:t>
                </a:r>
                <a:r>
                  <a:rPr lang="en-US" dirty="0"/>
                  <a:t>Network experiences arbitrary failures</a:t>
                </a:r>
              </a:p>
              <a:p>
                <a:pPr lvl="2">
                  <a:buFont typeface="Wingdings" pitchFamily="2" charset="2"/>
                  <a:buChar char="§"/>
                </a:pPr>
                <a:r>
                  <a:rPr lang="en-US" dirty="0"/>
                  <a:t>Consensus problem unsolvable </a:t>
                </a:r>
              </a:p>
              <a:p>
                <a:pPr lvl="1"/>
                <a:endParaRPr lang="en-US" b="1" dirty="0"/>
              </a:p>
              <a:p>
                <a:pPr marL="457200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53BB4F0-DA96-634A-8281-5B8FEA8A16B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1200151"/>
                <a:ext cx="8686801" cy="3943349"/>
              </a:xfrm>
              <a:blipFill>
                <a:blip r:embed="rId3"/>
                <a:stretch>
                  <a:fillRect l="-1023" t="-1929" r="-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F4811CD7-A567-F74F-87BF-A5BE6F255EB0}"/>
              </a:ext>
            </a:extLst>
          </p:cNvPr>
          <p:cNvSpPr/>
          <p:nvPr/>
        </p:nvSpPr>
        <p:spPr>
          <a:xfrm>
            <a:off x="6191794" y="2124891"/>
            <a:ext cx="2734492" cy="37446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Any f (</a:t>
            </a:r>
            <a:r>
              <a:rPr lang="en-US" dirty="0" err="1"/>
              <a:t>Dolev</a:t>
            </a:r>
            <a:r>
              <a:rPr lang="en-US" dirty="0"/>
              <a:t>-Strong)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A3127FD-E787-D54E-8952-817E0A4C0DE0}"/>
                  </a:ext>
                </a:extLst>
              </p:cNvPr>
              <p:cNvSpPr/>
              <p:nvPr/>
            </p:nvSpPr>
            <p:spPr>
              <a:xfrm>
                <a:off x="6191794" y="3063783"/>
                <a:ext cx="2734492" cy="374469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/3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A3127FD-E787-D54E-8952-817E0A4C0D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1794" y="3063783"/>
                <a:ext cx="2734492" cy="37446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6294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31726-FAB6-0348-9781-8889F118F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Blockchain Consensus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8072FC1B-F971-F741-ACFE-D035AF0C7C3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00150"/>
                <a:ext cx="8229600" cy="4456937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”State Machine Replication” on n nodes (or servers)</a:t>
                </a:r>
              </a:p>
              <a:p>
                <a:r>
                  <a:rPr lang="en-US" dirty="0"/>
                  <a:t>Stream of transactions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</m:t>
                    </m:r>
                  </m:oMath>
                </a14:m>
                <a:endParaRPr lang="en-US" dirty="0"/>
              </a:p>
              <a:p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=1,…,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a list of confirmed Tx by node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at time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dirty="0"/>
              </a:p>
              <a:p>
                <a:r>
                  <a:rPr lang="en-US" u="sng" dirty="0"/>
                  <a:t>Goal:</a:t>
                </a:r>
                <a:r>
                  <a:rPr lang="en-US" dirty="0"/>
                  <a:t> Protocol that satisfies two properties:</a:t>
                </a:r>
              </a:p>
              <a:p>
                <a:pPr lvl="1">
                  <a:buFont typeface="Wingdings" pitchFamily="2" charset="2"/>
                  <a:buChar char="ü"/>
                </a:pPr>
                <a:r>
                  <a:rPr lang="en-US" dirty="0"/>
                  <a:t>Nodes confirmed transactions are consistent with each other</a:t>
                </a:r>
              </a:p>
              <a:p>
                <a:pPr lvl="1">
                  <a:buFont typeface="Wingdings" pitchFamily="2" charset="2"/>
                  <a:buChar char="ü"/>
                </a:pPr>
                <a:r>
                  <a:rPr lang="en-US" dirty="0"/>
                  <a:t>Transactions will eventually get confirmed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8072FC1B-F971-F741-ACFE-D035AF0C7C3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00150"/>
                <a:ext cx="8229600" cy="4456937"/>
              </a:xfrm>
              <a:blipFill>
                <a:blip r:embed="rId3"/>
                <a:stretch>
                  <a:fillRect l="-1389" t="-1425" r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7327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31726-FAB6-0348-9781-8889F118F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Blockchain Consensus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8072FC1B-F971-F741-ACFE-D035AF0C7C3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00150"/>
                <a:ext cx="8229600" cy="484795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u="sng" dirty="0"/>
                  <a:t>Consistency</a:t>
                </a:r>
              </a:p>
              <a:p>
                <a:pPr marL="0" indent="0">
                  <a:buNone/>
                </a:pPr>
                <a:r>
                  <a:rPr lang="en-US" dirty="0"/>
                  <a:t>For all honest nodes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and times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:</a:t>
                </a:r>
              </a:p>
              <a:p>
                <a:pPr marL="0" indent="0">
                  <a:buNone/>
                </a:pPr>
                <a:r>
                  <a:rPr lang="en-US" dirty="0"/>
                  <a:t>Either list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dirty="0"/>
                  <a:t> is a prefix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</m:oMath>
                </a14:m>
                <a:r>
                  <a:rPr lang="en-US" dirty="0"/>
                  <a:t> or vice versa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1" i="0" u="sng" smtClean="0">
                        <a:latin typeface="Cambria Math" panose="02040503050406030204" pitchFamily="18" charset="0"/>
                      </a:rPr>
                      <m:t>𝚫</m:t>
                    </m:r>
                    <m:r>
                      <a:rPr lang="en-US" b="1" i="0" u="sng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b="1" u="sng" dirty="0"/>
                  <a:t>Liveness</a:t>
                </a:r>
              </a:p>
              <a:p>
                <a:pPr marL="0" indent="0">
                  <a:buNone/>
                </a:pPr>
                <a:r>
                  <a:rPr lang="en-US" dirty="0"/>
                  <a:t>There exists function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such that: </a:t>
                </a:r>
              </a:p>
              <a:p>
                <a:pPr marL="0" indent="0">
                  <a:buNone/>
                </a:pPr>
                <a:r>
                  <a:rPr lang="en-US" dirty="0"/>
                  <a:t>If any honest node receives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𝑡𝑥</m:t>
                    </m:r>
                  </m:oMath>
                </a14:m>
                <a:r>
                  <a:rPr lang="en-US" dirty="0"/>
                  <a:t> at time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then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Δ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n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. At time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T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n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𝑡𝑥</m:t>
                    </m:r>
                  </m:oMath>
                </a14:m>
                <a:r>
                  <a:rPr lang="en-US" dirty="0"/>
                  <a:t> is </a:t>
                </a:r>
                <a:r>
                  <a:rPr lang="en-US" i="1" dirty="0"/>
                  <a:t>finalized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𝑚𝑎𝑥𝑖𝑚𝑢𝑚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𝑛𝑒𝑡𝑤𝑜𝑟𝑘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𝑑𝑒𝑙𝑎𝑦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8072FC1B-F971-F741-ACFE-D035AF0C7C3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00150"/>
                <a:ext cx="8229600" cy="4847953"/>
              </a:xfrm>
              <a:blipFill>
                <a:blip r:embed="rId2"/>
                <a:stretch>
                  <a:fillRect l="-1698" t="-13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60482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4355D5-4158-4543-8B86-3E7721B73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Blockchain from Byzantine Consensus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057D69-0793-D94B-80B8-79832FD517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4760" y="1468167"/>
            <a:ext cx="1005840" cy="10058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27091E4-3636-064A-A329-BE23359EB1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0600" y="2571750"/>
            <a:ext cx="1005840" cy="10058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E780C05-5352-DE49-A350-898AFD79A9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6368" y="1487677"/>
            <a:ext cx="1005840" cy="10058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3715098-D0AA-CD41-B504-1C32123ABF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9517" y="2571750"/>
            <a:ext cx="1005840" cy="10058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DEA22DC-93DC-7444-BF82-FA6446DEAF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3520" y="3774705"/>
            <a:ext cx="1005840" cy="10058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9DD83D7-EF60-4E47-BBE4-4BD023DD308B}"/>
                  </a:ext>
                </a:extLst>
              </p:cNvPr>
              <p:cNvSpPr txBox="1"/>
              <p:nvPr/>
            </p:nvSpPr>
            <p:spPr>
              <a:xfrm>
                <a:off x="2360894" y="1552992"/>
                <a:ext cx="97971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9DD83D7-EF60-4E47-BBE4-4BD023DD30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0894" y="1552992"/>
                <a:ext cx="979715" cy="461665"/>
              </a:xfrm>
              <a:prstGeom prst="rect">
                <a:avLst/>
              </a:prstGeom>
              <a:blipFill>
                <a:blip r:embed="rId3"/>
                <a:stretch>
                  <a:fillRect b="-19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B0FC4D6-4606-8646-9DBC-D8EA79F5C270}"/>
                  </a:ext>
                </a:extLst>
              </p:cNvPr>
              <p:cNvSpPr txBox="1"/>
              <p:nvPr/>
            </p:nvSpPr>
            <p:spPr>
              <a:xfrm>
                <a:off x="5468983" y="1370424"/>
                <a:ext cx="97971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B0FC4D6-4606-8646-9DBC-D8EA79F5C2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8983" y="1370424"/>
                <a:ext cx="979715" cy="461665"/>
              </a:xfrm>
              <a:prstGeom prst="rect">
                <a:avLst/>
              </a:prstGeom>
              <a:blipFill>
                <a:blip r:embed="rId4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3F2CD13-4F0E-CB49-AC95-108C4EB39514}"/>
                  </a:ext>
                </a:extLst>
              </p:cNvPr>
              <p:cNvSpPr txBox="1"/>
              <p:nvPr/>
            </p:nvSpPr>
            <p:spPr>
              <a:xfrm>
                <a:off x="6294888" y="3313040"/>
                <a:ext cx="97971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3F2CD13-4F0E-CB49-AC95-108C4EB395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4888" y="3313040"/>
                <a:ext cx="979715" cy="461665"/>
              </a:xfrm>
              <a:prstGeom prst="rect">
                <a:avLst/>
              </a:prstGeom>
              <a:blipFill>
                <a:blip r:embed="rId5"/>
                <a:stretch>
                  <a:fillRect b="-16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E6A67C3-4A22-584E-8E95-297E2429B168}"/>
                  </a:ext>
                </a:extLst>
              </p:cNvPr>
              <p:cNvSpPr txBox="1"/>
              <p:nvPr/>
            </p:nvSpPr>
            <p:spPr>
              <a:xfrm>
                <a:off x="4677408" y="4397113"/>
                <a:ext cx="97971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E6A67C3-4A22-584E-8E95-297E2429B1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7408" y="4397113"/>
                <a:ext cx="979715" cy="461665"/>
              </a:xfrm>
              <a:prstGeom prst="rect">
                <a:avLst/>
              </a:prstGeom>
              <a:blipFill>
                <a:blip r:embed="rId6"/>
                <a:stretch>
                  <a:fillRect b="-19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43B3BBC-A7A4-9242-B6A8-5CD8535C5A71}"/>
                  </a:ext>
                </a:extLst>
              </p:cNvPr>
              <p:cNvSpPr txBox="1"/>
              <p:nvPr/>
            </p:nvSpPr>
            <p:spPr>
              <a:xfrm>
                <a:off x="2041480" y="3445904"/>
                <a:ext cx="97971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43B3BBC-A7A4-9242-B6A8-5CD8535C5A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1480" y="3445904"/>
                <a:ext cx="979715" cy="461665"/>
              </a:xfrm>
              <a:prstGeom prst="rect">
                <a:avLst/>
              </a:prstGeom>
              <a:blipFill>
                <a:blip r:embed="rId7"/>
                <a:stretch>
                  <a:fillRect b="-19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>
            <a:extLst>
              <a:ext uri="{FF2B5EF4-FFF2-40B4-BE49-F238E27FC236}">
                <a16:creationId xmlns:a16="http://schemas.microsoft.com/office/drawing/2014/main" id="{DAFE7C06-40A4-4D43-849E-5959DDA697F5}"/>
              </a:ext>
            </a:extLst>
          </p:cNvPr>
          <p:cNvSpPr/>
          <p:nvPr/>
        </p:nvSpPr>
        <p:spPr>
          <a:xfrm>
            <a:off x="457200" y="1113781"/>
            <a:ext cx="1584280" cy="48538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Epoch t </a:t>
            </a:r>
          </a:p>
        </p:txBody>
      </p:sp>
      <p:pic>
        <p:nvPicPr>
          <p:cNvPr id="16" name="Graphic 15" descr="Crown">
            <a:extLst>
              <a:ext uri="{FF2B5EF4-FFF2-40B4-BE49-F238E27FC236}">
                <a16:creationId xmlns:a16="http://schemas.microsoft.com/office/drawing/2014/main" id="{CD7FD8A1-588A-7546-B57D-1ACC12A1FBD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484908" y="1113781"/>
            <a:ext cx="562608" cy="56260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9D85490-FEBF-9145-B59C-6D4C08863A40}"/>
                  </a:ext>
                </a:extLst>
              </p:cNvPr>
              <p:cNvSpPr txBox="1"/>
              <p:nvPr/>
            </p:nvSpPr>
            <p:spPr>
              <a:xfrm>
                <a:off x="-40551" y="1877705"/>
                <a:ext cx="327418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lit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,…,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r>
                  <a:rPr lang="en-US" b="0" dirty="0" err="1"/>
                  <a:t>s.t.</a:t>
                </a:r>
                <a:r>
                  <a:rPr lang="en-US" b="0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∉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9D85490-FEBF-9145-B59C-6D4C08863A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0551" y="1877705"/>
                <a:ext cx="3274188" cy="830997"/>
              </a:xfrm>
              <a:prstGeom prst="rect">
                <a:avLst/>
              </a:prstGeom>
              <a:blipFill>
                <a:blip r:embed="rId10"/>
                <a:stretch>
                  <a:fillRect l="-2724"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F66B8B3B-3988-B14C-A3A8-C5917B829CE9}"/>
                  </a:ext>
                </a:extLst>
              </p:cNvPr>
              <p:cNvSpPr/>
              <p:nvPr/>
            </p:nvSpPr>
            <p:spPr>
              <a:xfrm>
                <a:off x="3651445" y="2756263"/>
                <a:ext cx="1817538" cy="556777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BC using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F66B8B3B-3988-B14C-A3A8-C5917B829C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1445" y="2756263"/>
                <a:ext cx="1817538" cy="5567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77E860E8-0207-2746-86F3-97B7BC8ACB63}"/>
              </a:ext>
            </a:extLst>
          </p:cNvPr>
          <p:cNvSpPr txBox="1"/>
          <p:nvPr/>
        </p:nvSpPr>
        <p:spPr>
          <a:xfrm>
            <a:off x="112002" y="4627945"/>
            <a:ext cx="2789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”S” is a new block</a:t>
            </a:r>
          </a:p>
        </p:txBody>
      </p:sp>
    </p:spTree>
    <p:extLst>
      <p:ext uri="{BB962C8B-B14F-4D97-AF65-F5344CB8AC3E}">
        <p14:creationId xmlns:p14="http://schemas.microsoft.com/office/powerpoint/2010/main" val="1982340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18" grpId="0" animBg="1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5B4D6-15DD-8047-8252-0EC05993B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Blockchain Forks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5994789-F943-2E47-98C0-1AEE5D2BEEFD}"/>
              </a:ext>
            </a:extLst>
          </p:cNvPr>
          <p:cNvSpPr/>
          <p:nvPr/>
        </p:nvSpPr>
        <p:spPr>
          <a:xfrm rot="10800000">
            <a:off x="3837905" y="2372438"/>
            <a:ext cx="734095" cy="73409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A3E01DC-30CC-AF40-B288-0D4B4A7407C1}"/>
              </a:ext>
            </a:extLst>
          </p:cNvPr>
          <p:cNvSpPr/>
          <p:nvPr/>
        </p:nvSpPr>
        <p:spPr>
          <a:xfrm rot="10800000">
            <a:off x="2792128" y="2372438"/>
            <a:ext cx="734095" cy="73409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115B1DC-3F09-9549-B8B8-2A6517492A93}"/>
              </a:ext>
            </a:extLst>
          </p:cNvPr>
          <p:cNvSpPr/>
          <p:nvPr/>
        </p:nvSpPr>
        <p:spPr>
          <a:xfrm rot="10800000">
            <a:off x="1821662" y="2372438"/>
            <a:ext cx="734095" cy="73409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53A3AAA-E6D9-EC47-ABD6-F128F992A84F}"/>
              </a:ext>
            </a:extLst>
          </p:cNvPr>
          <p:cNvCxnSpPr>
            <a:stCxn id="9" idx="3"/>
            <a:endCxn id="10" idx="1"/>
          </p:cNvCxnSpPr>
          <p:nvPr/>
        </p:nvCxnSpPr>
        <p:spPr>
          <a:xfrm rot="10800000">
            <a:off x="3526223" y="2739486"/>
            <a:ext cx="31168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CEF6C50-8DA7-4D47-9285-F12C295FE988}"/>
              </a:ext>
            </a:extLst>
          </p:cNvPr>
          <p:cNvCxnSpPr>
            <a:stCxn id="10" idx="3"/>
            <a:endCxn id="11" idx="1"/>
          </p:cNvCxnSpPr>
          <p:nvPr/>
        </p:nvCxnSpPr>
        <p:spPr>
          <a:xfrm rot="10800000">
            <a:off x="2555757" y="2739486"/>
            <a:ext cx="236371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D800258-F34B-B743-B58D-4C18EDF24BAB}"/>
              </a:ext>
            </a:extLst>
          </p:cNvPr>
          <p:cNvCxnSpPr/>
          <p:nvPr/>
        </p:nvCxnSpPr>
        <p:spPr>
          <a:xfrm rot="10800000">
            <a:off x="1585290" y="2739486"/>
            <a:ext cx="236371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0E176F9A-2344-0E4E-9FAF-504F3A0E13A7}"/>
              </a:ext>
            </a:extLst>
          </p:cNvPr>
          <p:cNvSpPr txBox="1"/>
          <p:nvPr/>
        </p:nvSpPr>
        <p:spPr>
          <a:xfrm>
            <a:off x="816462" y="2187029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/>
              <a:t>…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38CCDB1-48CF-8A43-98EC-76EED217AA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3338" y="1181692"/>
            <a:ext cx="1190746" cy="119074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517221C-CA3A-4047-ADBE-94013092F05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3338" y="3106535"/>
            <a:ext cx="1190746" cy="1190746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42CAF96-8EE7-6F46-8346-86F78B2AA240}"/>
              </a:ext>
            </a:extLst>
          </p:cNvPr>
          <p:cNvSpPr/>
          <p:nvPr/>
        </p:nvSpPr>
        <p:spPr>
          <a:xfrm>
            <a:off x="5400622" y="1505565"/>
            <a:ext cx="734095" cy="73409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TX</a:t>
            </a:r>
            <a:r>
              <a:rPr lang="en-US" baseline="-25000" dirty="0"/>
              <a:t>A</a:t>
            </a:r>
            <a:endParaRPr lang="en-US" dirty="0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9531304-4362-9E4F-8CA0-22B139E87484}"/>
              </a:ext>
            </a:extLst>
          </p:cNvPr>
          <p:cNvCxnSpPr>
            <a:cxnSpLocks/>
            <a:endCxn id="9" idx="1"/>
          </p:cNvCxnSpPr>
          <p:nvPr/>
        </p:nvCxnSpPr>
        <p:spPr>
          <a:xfrm flipH="1">
            <a:off x="4572000" y="1927275"/>
            <a:ext cx="828622" cy="81221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4BBBCBEF-67EA-F14A-A49D-2B9C0B83BBC3}"/>
              </a:ext>
            </a:extLst>
          </p:cNvPr>
          <p:cNvSpPr/>
          <p:nvPr/>
        </p:nvSpPr>
        <p:spPr>
          <a:xfrm>
            <a:off x="5400621" y="3334860"/>
            <a:ext cx="734095" cy="73409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trike="sngStrike" dirty="0"/>
              <a:t>TX</a:t>
            </a:r>
            <a:r>
              <a:rPr lang="en-US" strike="sngStrike" baseline="-25000" dirty="0"/>
              <a:t>A</a:t>
            </a:r>
            <a:endParaRPr lang="en-US" strike="sngStrike" dirty="0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5E094B57-B819-0943-83C9-09DE9208336E}"/>
              </a:ext>
            </a:extLst>
          </p:cNvPr>
          <p:cNvCxnSpPr>
            <a:cxnSpLocks/>
            <a:stCxn id="21" idx="1"/>
            <a:endCxn id="9" idx="1"/>
          </p:cNvCxnSpPr>
          <p:nvPr/>
        </p:nvCxnSpPr>
        <p:spPr>
          <a:xfrm flipH="1" flipV="1">
            <a:off x="4572000" y="2739486"/>
            <a:ext cx="828621" cy="96242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8" name="Picture 27">
            <a:extLst>
              <a:ext uri="{FF2B5EF4-FFF2-40B4-BE49-F238E27FC236}">
                <a16:creationId xmlns:a16="http://schemas.microsoft.com/office/drawing/2014/main" id="{C1B1B57E-0B31-9140-917D-D517F27D64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8442" y="1380173"/>
            <a:ext cx="473557" cy="816478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9D74D902-FC99-F54E-BFB0-143CECD795C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322" y="1322711"/>
            <a:ext cx="584280" cy="864318"/>
          </a:xfrm>
          <a:prstGeom prst="rect">
            <a:avLst/>
          </a:prstGeom>
        </p:spPr>
      </p:pic>
      <p:sp>
        <p:nvSpPr>
          <p:cNvPr id="30" name="Rectangular Callout 29">
            <a:extLst>
              <a:ext uri="{FF2B5EF4-FFF2-40B4-BE49-F238E27FC236}">
                <a16:creationId xmlns:a16="http://schemas.microsoft.com/office/drawing/2014/main" id="{7049270F-6D42-164C-B40C-2259F2CB2328}"/>
              </a:ext>
            </a:extLst>
          </p:cNvPr>
          <p:cNvSpPr/>
          <p:nvPr/>
        </p:nvSpPr>
        <p:spPr>
          <a:xfrm>
            <a:off x="1821661" y="924331"/>
            <a:ext cx="2184517" cy="635895"/>
          </a:xfrm>
          <a:prstGeom prst="wedgeRectCallout">
            <a:avLst>
              <a:gd name="adj1" fmla="val -91484"/>
              <a:gd name="adj2" fmla="val 8669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TX</a:t>
            </a:r>
            <a:r>
              <a:rPr lang="en-US" baseline="-25000" dirty="0"/>
              <a:t>A</a:t>
            </a:r>
            <a:r>
              <a:rPr lang="en-US" dirty="0"/>
              <a:t>: Send 3 BTC to Bob</a:t>
            </a:r>
          </a:p>
        </p:txBody>
      </p:sp>
      <p:pic>
        <p:nvPicPr>
          <p:cNvPr id="33" name="Picture 2" descr="Car keys Royalty Free Vector Image - VectorStock">
            <a:extLst>
              <a:ext uri="{FF2B5EF4-FFF2-40B4-BE49-F238E27FC236}">
                <a16:creationId xmlns:a16="http://schemas.microsoft.com/office/drawing/2014/main" id="{EB22A66C-8D34-7447-BE12-5F8A1E7099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" r="-665" b="8139"/>
          <a:stretch/>
        </p:blipFill>
        <p:spPr bwMode="auto">
          <a:xfrm>
            <a:off x="3493502" y="1697734"/>
            <a:ext cx="512676" cy="623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FF3A35C-CDE8-334A-B160-C36634FD2AB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322" y="3769252"/>
            <a:ext cx="584280" cy="864318"/>
          </a:xfrm>
          <a:prstGeom prst="rect">
            <a:avLst/>
          </a:prstGeom>
        </p:spPr>
      </p:pic>
      <p:sp>
        <p:nvSpPr>
          <p:cNvPr id="23" name="Rectangular Callout 22">
            <a:extLst>
              <a:ext uri="{FF2B5EF4-FFF2-40B4-BE49-F238E27FC236}">
                <a16:creationId xmlns:a16="http://schemas.microsoft.com/office/drawing/2014/main" id="{55AA452E-517E-BA42-BC69-17412CCB596D}"/>
              </a:ext>
            </a:extLst>
          </p:cNvPr>
          <p:cNvSpPr/>
          <p:nvPr/>
        </p:nvSpPr>
        <p:spPr>
          <a:xfrm>
            <a:off x="1862518" y="3370872"/>
            <a:ext cx="2143660" cy="635895"/>
          </a:xfrm>
          <a:prstGeom prst="wedgeRectCallout">
            <a:avLst>
              <a:gd name="adj1" fmla="val -91484"/>
              <a:gd name="adj2" fmla="val 8669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trike="sngStrike" dirty="0"/>
              <a:t>TX</a:t>
            </a:r>
            <a:r>
              <a:rPr lang="en-US" strike="sngStrike" baseline="-25000" dirty="0"/>
              <a:t>A</a:t>
            </a:r>
            <a:r>
              <a:rPr lang="en-US" dirty="0"/>
              <a:t>: Send 3 BTC to herself</a:t>
            </a:r>
          </a:p>
        </p:txBody>
      </p:sp>
      <p:pic>
        <p:nvPicPr>
          <p:cNvPr id="24" name="Shape 1084">
            <a:extLst>
              <a:ext uri="{FF2B5EF4-FFF2-40B4-BE49-F238E27FC236}">
                <a16:creationId xmlns:a16="http://schemas.microsoft.com/office/drawing/2014/main" id="{1A540043-1BB3-E444-BEDD-61AB57D5FB24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6">
            <a:alphaModFix/>
          </a:blip>
          <a:srcRect r="75883"/>
          <a:stretch/>
        </p:blipFill>
        <p:spPr>
          <a:xfrm>
            <a:off x="574268" y="3154553"/>
            <a:ext cx="242473" cy="11544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Shape 1084">
            <a:extLst>
              <a:ext uri="{FF2B5EF4-FFF2-40B4-BE49-F238E27FC236}">
                <a16:creationId xmlns:a16="http://schemas.microsoft.com/office/drawing/2014/main" id="{1A5911E5-B562-AB42-BAC9-08CC5BE93C92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6">
            <a:alphaModFix/>
          </a:blip>
          <a:srcRect r="75883"/>
          <a:stretch/>
        </p:blipFill>
        <p:spPr>
          <a:xfrm flipH="1">
            <a:off x="931507" y="3142836"/>
            <a:ext cx="238161" cy="11544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10155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72 -0.00679 L -0.24983 -0.00062 " pathEditMode="relative" ptsTypes="AA">
                                      <p:cBhvr>
                                        <p:cTn id="1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1" grpId="0" animBg="1"/>
      <p:bldP spid="30" grpId="0" animBg="1"/>
      <p:bldP spid="2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4355D5-4158-4543-8B86-3E7721B73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Blockchain from Byzantine Consensus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057D69-0793-D94B-80B8-79832FD517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4760" y="1468167"/>
            <a:ext cx="1005840" cy="10058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27091E4-3636-064A-A329-BE23359EB1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0600" y="2571750"/>
            <a:ext cx="1005840" cy="10058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E780C05-5352-DE49-A350-898AFD79A9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6368" y="1487677"/>
            <a:ext cx="1005840" cy="10058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3715098-D0AA-CD41-B504-1C32123ABF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9517" y="2571750"/>
            <a:ext cx="1005840" cy="10058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DEA22DC-93DC-7444-BF82-FA6446DEAF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3520" y="3774705"/>
            <a:ext cx="1005840" cy="10058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9DD83D7-EF60-4E47-BBE4-4BD023DD308B}"/>
                  </a:ext>
                </a:extLst>
              </p:cNvPr>
              <p:cNvSpPr txBox="1"/>
              <p:nvPr/>
            </p:nvSpPr>
            <p:spPr>
              <a:xfrm>
                <a:off x="326571" y="1552992"/>
                <a:ext cx="301403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||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9DD83D7-EF60-4E47-BBE4-4BD023DD30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571" y="1552992"/>
                <a:ext cx="3014039" cy="461665"/>
              </a:xfrm>
              <a:prstGeom prst="rect">
                <a:avLst/>
              </a:prstGeom>
              <a:blipFill>
                <a:blip r:embed="rId3"/>
                <a:stretch>
                  <a:fillRect b="-19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B0FC4D6-4606-8646-9DBC-D8EA79F5C270}"/>
                  </a:ext>
                </a:extLst>
              </p:cNvPr>
              <p:cNvSpPr txBox="1"/>
              <p:nvPr/>
            </p:nvSpPr>
            <p:spPr>
              <a:xfrm>
                <a:off x="5468983" y="1370424"/>
                <a:ext cx="303493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∪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B0FC4D6-4606-8646-9DBC-D8EA79F5C2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8983" y="1370424"/>
                <a:ext cx="3034937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3F2CD13-4F0E-CB49-AC95-108C4EB39514}"/>
                  </a:ext>
                </a:extLst>
              </p:cNvPr>
              <p:cNvSpPr txBox="1"/>
              <p:nvPr/>
            </p:nvSpPr>
            <p:spPr>
              <a:xfrm>
                <a:off x="6197510" y="3346757"/>
                <a:ext cx="302119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∪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3F2CD13-4F0E-CB49-AC95-108C4EB395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7510" y="3346757"/>
                <a:ext cx="3021193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E6A67C3-4A22-584E-8E95-297E2429B168}"/>
                  </a:ext>
                </a:extLst>
              </p:cNvPr>
              <p:cNvSpPr txBox="1"/>
              <p:nvPr/>
            </p:nvSpPr>
            <p:spPr>
              <a:xfrm>
                <a:off x="4677408" y="4397113"/>
                <a:ext cx="322562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+1)=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∪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E6A67C3-4A22-584E-8E95-297E2429B1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7408" y="4397113"/>
                <a:ext cx="3225621" cy="461665"/>
              </a:xfrm>
              <a:prstGeom prst="rect">
                <a:avLst/>
              </a:prstGeom>
              <a:blipFill>
                <a:blip r:embed="rId6"/>
                <a:stretch>
                  <a:fillRect b="-19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43B3BBC-A7A4-9242-B6A8-5CD8535C5A71}"/>
                  </a:ext>
                </a:extLst>
              </p:cNvPr>
              <p:cNvSpPr txBox="1"/>
              <p:nvPr/>
            </p:nvSpPr>
            <p:spPr>
              <a:xfrm>
                <a:off x="2041480" y="3445904"/>
                <a:ext cx="342750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+1)=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∪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43B3BBC-A7A4-9242-B6A8-5CD8535C5A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1480" y="3445904"/>
                <a:ext cx="3427503" cy="461665"/>
              </a:xfrm>
              <a:prstGeom prst="rect">
                <a:avLst/>
              </a:prstGeom>
              <a:blipFill>
                <a:blip r:embed="rId7"/>
                <a:stretch>
                  <a:fillRect b="-19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>
            <a:extLst>
              <a:ext uri="{FF2B5EF4-FFF2-40B4-BE49-F238E27FC236}">
                <a16:creationId xmlns:a16="http://schemas.microsoft.com/office/drawing/2014/main" id="{DAFE7C06-40A4-4D43-849E-5959DDA697F5}"/>
              </a:ext>
            </a:extLst>
          </p:cNvPr>
          <p:cNvSpPr/>
          <p:nvPr/>
        </p:nvSpPr>
        <p:spPr>
          <a:xfrm>
            <a:off x="457200" y="1113781"/>
            <a:ext cx="1584280" cy="48538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Epoch t+1 </a:t>
            </a:r>
          </a:p>
        </p:txBody>
      </p:sp>
      <p:pic>
        <p:nvPicPr>
          <p:cNvPr id="16" name="Graphic 15" descr="Crown">
            <a:extLst>
              <a:ext uri="{FF2B5EF4-FFF2-40B4-BE49-F238E27FC236}">
                <a16:creationId xmlns:a16="http://schemas.microsoft.com/office/drawing/2014/main" id="{CD7FD8A1-588A-7546-B57D-1ACC12A1FBD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484908" y="1113781"/>
            <a:ext cx="562608" cy="56260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F66B8B3B-3988-B14C-A3A8-C5917B829CE9}"/>
                  </a:ext>
                </a:extLst>
              </p:cNvPr>
              <p:cNvSpPr/>
              <p:nvPr/>
            </p:nvSpPr>
            <p:spPr>
              <a:xfrm>
                <a:off x="3651445" y="2756263"/>
                <a:ext cx="1817538" cy="556777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BC using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F66B8B3B-3988-B14C-A3A8-C5917B829C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1445" y="2756263"/>
                <a:ext cx="1817538" cy="5567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84317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4355D5-4158-4543-8B86-3E7721B73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Blockchain from Byzantine Consensus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057D69-0793-D94B-80B8-79832FD517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4760" y="1468167"/>
            <a:ext cx="1005840" cy="10058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27091E4-3636-064A-A329-BE23359EB1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0600" y="2571750"/>
            <a:ext cx="1005840" cy="10058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E780C05-5352-DE49-A350-898AFD79A9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6368" y="1487677"/>
            <a:ext cx="1005840" cy="10058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3715098-D0AA-CD41-B504-1C32123ABF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9517" y="2571750"/>
            <a:ext cx="1005840" cy="10058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DEA22DC-93DC-7444-BF82-FA6446DEAF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3520" y="3774705"/>
            <a:ext cx="1005840" cy="10058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9DD83D7-EF60-4E47-BBE4-4BD023DD308B}"/>
                  </a:ext>
                </a:extLst>
              </p:cNvPr>
              <p:cNvSpPr txBox="1"/>
              <p:nvPr/>
            </p:nvSpPr>
            <p:spPr>
              <a:xfrm>
                <a:off x="326571" y="1552992"/>
                <a:ext cx="301403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</m:oMath>
                  </m:oMathPara>
                </a14:m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9DD83D7-EF60-4E47-BBE4-4BD023DD30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571" y="1552992"/>
                <a:ext cx="3014039" cy="461665"/>
              </a:xfrm>
              <a:prstGeom prst="rect">
                <a:avLst/>
              </a:prstGeom>
              <a:blipFill>
                <a:blip r:embed="rId4"/>
                <a:stretch>
                  <a:fillRect b="-2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B0FC4D6-4606-8646-9DBC-D8EA79F5C270}"/>
                  </a:ext>
                </a:extLst>
              </p:cNvPr>
              <p:cNvSpPr txBox="1"/>
              <p:nvPr/>
            </p:nvSpPr>
            <p:spPr>
              <a:xfrm>
                <a:off x="5468983" y="1370424"/>
                <a:ext cx="148045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B0FC4D6-4606-8646-9DBC-D8EA79F5C2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8983" y="1370424"/>
                <a:ext cx="1480457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3F2CD13-4F0E-CB49-AC95-108C4EB39514}"/>
                  </a:ext>
                </a:extLst>
              </p:cNvPr>
              <p:cNvSpPr txBox="1"/>
              <p:nvPr/>
            </p:nvSpPr>
            <p:spPr>
              <a:xfrm>
                <a:off x="6197511" y="3346757"/>
                <a:ext cx="148045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3F2CD13-4F0E-CB49-AC95-108C4EB395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7511" y="3346757"/>
                <a:ext cx="1480458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E6A67C3-4A22-584E-8E95-297E2429B168}"/>
                  </a:ext>
                </a:extLst>
              </p:cNvPr>
              <p:cNvSpPr txBox="1"/>
              <p:nvPr/>
            </p:nvSpPr>
            <p:spPr>
              <a:xfrm>
                <a:off x="4677409" y="4397113"/>
                <a:ext cx="181753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+1)</m:t>
                      </m:r>
                    </m:oMath>
                  </m:oMathPara>
                </a14:m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E6A67C3-4A22-584E-8E95-297E2429B1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7409" y="4397113"/>
                <a:ext cx="1817538" cy="461665"/>
              </a:xfrm>
              <a:prstGeom prst="rect">
                <a:avLst/>
              </a:prstGeom>
              <a:blipFill>
                <a:blip r:embed="rId7"/>
                <a:stretch>
                  <a:fillRect b="-19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43B3BBC-A7A4-9242-B6A8-5CD8535C5A71}"/>
                  </a:ext>
                </a:extLst>
              </p:cNvPr>
              <p:cNvSpPr txBox="1"/>
              <p:nvPr/>
            </p:nvSpPr>
            <p:spPr>
              <a:xfrm>
                <a:off x="2041480" y="3445904"/>
                <a:ext cx="172062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+1)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43B3BBC-A7A4-9242-B6A8-5CD8535C5A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1480" y="3445904"/>
                <a:ext cx="1720623" cy="461665"/>
              </a:xfrm>
              <a:prstGeom prst="rect">
                <a:avLst/>
              </a:prstGeom>
              <a:blipFill>
                <a:blip r:embed="rId8"/>
                <a:stretch>
                  <a:fillRect b="-19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>
            <a:extLst>
              <a:ext uri="{FF2B5EF4-FFF2-40B4-BE49-F238E27FC236}">
                <a16:creationId xmlns:a16="http://schemas.microsoft.com/office/drawing/2014/main" id="{DAFE7C06-40A4-4D43-849E-5959DDA697F5}"/>
              </a:ext>
            </a:extLst>
          </p:cNvPr>
          <p:cNvSpPr/>
          <p:nvPr/>
        </p:nvSpPr>
        <p:spPr>
          <a:xfrm>
            <a:off x="457200" y="1113781"/>
            <a:ext cx="1584280" cy="48538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Epoch t+1 </a:t>
            </a:r>
          </a:p>
        </p:txBody>
      </p:sp>
      <p:pic>
        <p:nvPicPr>
          <p:cNvPr id="16" name="Graphic 15" descr="Crown">
            <a:extLst>
              <a:ext uri="{FF2B5EF4-FFF2-40B4-BE49-F238E27FC236}">
                <a16:creationId xmlns:a16="http://schemas.microsoft.com/office/drawing/2014/main" id="{CD7FD8A1-588A-7546-B57D-1ACC12A1FBD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484908" y="1113781"/>
            <a:ext cx="562608" cy="56260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6AEF12B-976E-E04C-B421-08EA27615C19}"/>
              </a:ext>
            </a:extLst>
          </p:cNvPr>
          <p:cNvSpPr txBox="1"/>
          <p:nvPr/>
        </p:nvSpPr>
        <p:spPr>
          <a:xfrm>
            <a:off x="17492" y="4025683"/>
            <a:ext cx="4047975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sz="2000" dirty="0" err="1">
                <a:latin typeface="+mn-lt"/>
              </a:rPr>
              <a:t>Dolev</a:t>
            </a:r>
            <a:r>
              <a:rPr lang="en-US" sz="2000" dirty="0">
                <a:latin typeface="+mn-lt"/>
              </a:rPr>
              <a:t> Strong can take f+1 rounds</a:t>
            </a:r>
          </a:p>
          <a:p>
            <a:pPr algn="l"/>
            <a:r>
              <a:rPr lang="en-US" sz="2000" dirty="0" err="1">
                <a:latin typeface="+mn-lt"/>
              </a:rPr>
              <a:t>Dolev</a:t>
            </a:r>
            <a:r>
              <a:rPr lang="en-US" sz="2000" dirty="0">
                <a:latin typeface="+mn-lt"/>
              </a:rPr>
              <a:t> Strong is synchronous</a:t>
            </a:r>
          </a:p>
          <a:p>
            <a:pPr algn="l"/>
            <a:r>
              <a:rPr lang="en-US" sz="2000" dirty="0">
                <a:latin typeface="+mn-lt"/>
              </a:rPr>
              <a:t>Can we built something better?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9CC96A5-3695-7E44-8076-B4B7CDD15D82}"/>
              </a:ext>
            </a:extLst>
          </p:cNvPr>
          <p:cNvSpPr txBox="1"/>
          <p:nvPr/>
        </p:nvSpPr>
        <p:spPr>
          <a:xfrm>
            <a:off x="6827109" y="922858"/>
            <a:ext cx="231689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dirty="0">
                <a:latin typeface="+mn-lt"/>
              </a:rPr>
              <a:t>Rotating leader</a:t>
            </a:r>
          </a:p>
        </p:txBody>
      </p:sp>
    </p:spTree>
    <p:extLst>
      <p:ext uri="{BB962C8B-B14F-4D97-AF65-F5344CB8AC3E}">
        <p14:creationId xmlns:p14="http://schemas.microsoft.com/office/powerpoint/2010/main" val="3254646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-0.00494 L 0.15538 -0.00494 " pathEditMode="relative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52AC2-CC95-564F-9441-80F071A99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Streamlet: A simple Blockchain protocol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4109328-173A-6045-A183-8D1036A0E061}"/>
              </a:ext>
            </a:extLst>
          </p:cNvPr>
          <p:cNvSpPr/>
          <p:nvPr/>
        </p:nvSpPr>
        <p:spPr>
          <a:xfrm>
            <a:off x="0" y="823895"/>
            <a:ext cx="4114801" cy="188911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Assumptions:</a:t>
            </a:r>
          </a:p>
          <a:p>
            <a:pPr algn="ctr"/>
            <a:r>
              <a:rPr lang="en-US" dirty="0"/>
              <a:t>n nodes (permissioned)</a:t>
            </a:r>
          </a:p>
          <a:p>
            <a:pPr algn="ctr"/>
            <a:r>
              <a:rPr lang="en-US" dirty="0"/>
              <a:t>Less than 1/3 corrupt</a:t>
            </a:r>
          </a:p>
          <a:p>
            <a:pPr algn="ctr"/>
            <a:r>
              <a:rPr lang="en-US" dirty="0"/>
              <a:t>Partially synchronous network</a:t>
            </a:r>
          </a:p>
          <a:p>
            <a:pPr algn="ctr"/>
            <a:r>
              <a:rPr lang="en-US" dirty="0"/>
              <a:t>Proceed in epochs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60C349C-9C03-E84F-BB07-51C3A2D79B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1071" y="2571750"/>
            <a:ext cx="1005840" cy="100584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F5EF769-CD66-8246-A5F5-FF6E49FA56F9}"/>
              </a:ext>
            </a:extLst>
          </p:cNvPr>
          <p:cNvSpPr txBox="1"/>
          <p:nvPr/>
        </p:nvSpPr>
        <p:spPr>
          <a:xfrm>
            <a:off x="5499462" y="1474613"/>
            <a:ext cx="36053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Random rotating leader:</a:t>
            </a:r>
          </a:p>
          <a:p>
            <a:pPr algn="l"/>
            <a:r>
              <a:rPr lang="en-US" dirty="0">
                <a:latin typeface="+mn-lt"/>
              </a:rPr>
              <a:t>Leader id= H(epoch) mod n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3F7857E-CFC9-3F4A-91BE-C01F4EEBB357}"/>
              </a:ext>
            </a:extLst>
          </p:cNvPr>
          <p:cNvSpPr/>
          <p:nvPr/>
        </p:nvSpPr>
        <p:spPr>
          <a:xfrm>
            <a:off x="922417" y="2788891"/>
            <a:ext cx="430902" cy="43090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2AE33B88-49FB-404F-96DD-1D04868D438C}"/>
                  </a:ext>
                </a:extLst>
              </p:cNvPr>
              <p:cNvSpPr/>
              <p:nvPr/>
            </p:nvSpPr>
            <p:spPr>
              <a:xfrm>
                <a:off x="209006" y="3146688"/>
                <a:ext cx="430902" cy="430902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2AE33B88-49FB-404F-96DD-1D04868D43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006" y="3146688"/>
                <a:ext cx="430902" cy="43090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4E30596-437D-3D49-ADF2-9BEF96C92BAF}"/>
              </a:ext>
            </a:extLst>
          </p:cNvPr>
          <p:cNvCxnSpPr>
            <a:cxnSpLocks/>
            <a:stCxn id="13" idx="1"/>
            <a:endCxn id="14" idx="3"/>
          </p:cNvCxnSpPr>
          <p:nvPr/>
        </p:nvCxnSpPr>
        <p:spPr>
          <a:xfrm flipH="1">
            <a:off x="639908" y="3004342"/>
            <a:ext cx="282509" cy="35779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E8F1F8D8-BEF5-9D4C-845A-C76C80A11558}"/>
              </a:ext>
            </a:extLst>
          </p:cNvPr>
          <p:cNvSpPr/>
          <p:nvPr/>
        </p:nvSpPr>
        <p:spPr>
          <a:xfrm>
            <a:off x="922417" y="3610173"/>
            <a:ext cx="430902" cy="43090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97AF5CC9-4F07-424F-B0A0-A1779184AFE7}"/>
              </a:ext>
            </a:extLst>
          </p:cNvPr>
          <p:cNvCxnSpPr>
            <a:cxnSpLocks/>
            <a:stCxn id="34" idx="1"/>
            <a:endCxn id="14" idx="3"/>
          </p:cNvCxnSpPr>
          <p:nvPr/>
        </p:nvCxnSpPr>
        <p:spPr>
          <a:xfrm flipH="1" flipV="1">
            <a:off x="639908" y="3362139"/>
            <a:ext cx="282509" cy="46348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8" name="Picture 37">
            <a:extLst>
              <a:ext uri="{FF2B5EF4-FFF2-40B4-BE49-F238E27FC236}">
                <a16:creationId xmlns:a16="http://schemas.microsoft.com/office/drawing/2014/main" id="{9048369D-9699-624E-A2D2-0CED840240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4250" y="4149176"/>
            <a:ext cx="1005840" cy="1005840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7C8DD638-3DF2-3741-B7BD-F13181691A48}"/>
              </a:ext>
            </a:extLst>
          </p:cNvPr>
          <p:cNvSpPr txBox="1"/>
          <p:nvPr/>
        </p:nvSpPr>
        <p:spPr>
          <a:xfrm>
            <a:off x="3069771" y="4624251"/>
            <a:ext cx="548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Each node stores locally notarized chain 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45CA6523-394C-304F-90B4-6E83881F3C9D}"/>
              </a:ext>
            </a:extLst>
          </p:cNvPr>
          <p:cNvSpPr/>
          <p:nvPr/>
        </p:nvSpPr>
        <p:spPr>
          <a:xfrm>
            <a:off x="8202247" y="3162979"/>
            <a:ext cx="430902" cy="43090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FCA19D6F-37A2-F84F-AB2F-0ED8AB202CBA}"/>
                  </a:ext>
                </a:extLst>
              </p:cNvPr>
              <p:cNvSpPr/>
              <p:nvPr/>
            </p:nvSpPr>
            <p:spPr>
              <a:xfrm>
                <a:off x="7411858" y="3174553"/>
                <a:ext cx="430902" cy="430902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FCA19D6F-37A2-F84F-AB2F-0ED8AB202C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1858" y="3174553"/>
                <a:ext cx="430902" cy="43090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C8E9EBF8-9F68-4241-B4E0-90EE8CA159E4}"/>
              </a:ext>
            </a:extLst>
          </p:cNvPr>
          <p:cNvCxnSpPr>
            <a:cxnSpLocks/>
            <a:stCxn id="41" idx="1"/>
          </p:cNvCxnSpPr>
          <p:nvPr/>
        </p:nvCxnSpPr>
        <p:spPr>
          <a:xfrm flipH="1">
            <a:off x="7842761" y="3378430"/>
            <a:ext cx="359486" cy="2026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1159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1" grpId="0" animBg="1"/>
      <p:bldP spid="4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92AFE-F975-9D44-9328-B719786DE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04948" y="194150"/>
            <a:ext cx="8229600" cy="623097"/>
          </a:xfrm>
        </p:spPr>
        <p:txBody>
          <a:bodyPr>
            <a:normAutofit fontScale="90000"/>
          </a:bodyPr>
          <a:lstStyle/>
          <a:p>
            <a:r>
              <a:rPr lang="en-US" dirty="0"/>
              <a:t>Streamlet </a:t>
            </a:r>
            <a:r>
              <a:rPr lang="en-US" sz="2000" dirty="0"/>
              <a:t>[Chan,Shi20]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433275-9040-D041-8AC8-5E5EA7DF65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817" y="994577"/>
            <a:ext cx="8229600" cy="414892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u="sng" dirty="0"/>
              <a:t>Propose Vote</a:t>
            </a:r>
            <a:r>
              <a:rPr lang="en-US" dirty="0"/>
              <a:t> In every epoch: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Leader creates block of TXs extending </a:t>
            </a:r>
            <a:r>
              <a:rPr lang="en-US" i="1" dirty="0"/>
              <a:t>longest</a:t>
            </a:r>
            <a:r>
              <a:rPr lang="en-US" dirty="0"/>
              <a:t> local </a:t>
            </a:r>
            <a:r>
              <a:rPr lang="en-US" i="1" dirty="0"/>
              <a:t>notarized</a:t>
            </a:r>
            <a:r>
              <a:rPr lang="en-US" dirty="0"/>
              <a:t> chain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Nodes sign off on first block from leader </a:t>
            </a:r>
            <a:r>
              <a:rPr lang="en-US" dirty="0" err="1"/>
              <a:t>iff</a:t>
            </a:r>
            <a:r>
              <a:rPr lang="en-US" dirty="0"/>
              <a:t> it extends one of their longest local </a:t>
            </a:r>
            <a:r>
              <a:rPr lang="en-US" i="1" dirty="0"/>
              <a:t>notarized</a:t>
            </a:r>
            <a:r>
              <a:rPr lang="en-US" dirty="0"/>
              <a:t> chain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If </a:t>
            </a:r>
            <a:r>
              <a:rPr lang="en-US" i="1" dirty="0"/>
              <a:t>any</a:t>
            </a:r>
            <a:r>
              <a:rPr lang="en-US" dirty="0"/>
              <a:t> Block has signatures from 2n/3 nodes it becomes </a:t>
            </a:r>
            <a:r>
              <a:rPr lang="en-US" i="1" dirty="0"/>
              <a:t>notarized </a:t>
            </a:r>
            <a:r>
              <a:rPr lang="en-US" dirty="0"/>
              <a:t>(Can be from a prior epoch)</a:t>
            </a:r>
            <a:endParaRPr lang="en-US" i="1" dirty="0"/>
          </a:p>
          <a:p>
            <a:pPr marL="0" indent="0">
              <a:buNone/>
            </a:pPr>
            <a:r>
              <a:rPr lang="en-US" b="1" u="sng" dirty="0"/>
              <a:t>Finalize</a:t>
            </a:r>
            <a:r>
              <a:rPr lang="en-US" dirty="0"/>
              <a:t> 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If a chain has 3 notarized blocks from consecutive epochs, chop off the final block and </a:t>
            </a:r>
            <a:r>
              <a:rPr lang="en-US" i="1" dirty="0"/>
              <a:t>finalize</a:t>
            </a:r>
            <a:r>
              <a:rPr lang="en-US" dirty="0"/>
              <a:t> the chain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182604301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52AC2-CC95-564F-9441-80F071A99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Streamlet: A simple Blockchain protocol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4109328-173A-6045-A183-8D1036A0E061}"/>
              </a:ext>
            </a:extLst>
          </p:cNvPr>
          <p:cNvSpPr/>
          <p:nvPr/>
        </p:nvSpPr>
        <p:spPr>
          <a:xfrm>
            <a:off x="-49292" y="867191"/>
            <a:ext cx="4114801" cy="14384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Assumptions:</a:t>
            </a:r>
          </a:p>
          <a:p>
            <a:pPr algn="ctr"/>
            <a:r>
              <a:rPr lang="en-US" dirty="0"/>
              <a:t>Less than 1/3 corrupt</a:t>
            </a:r>
          </a:p>
          <a:p>
            <a:pPr algn="ctr"/>
            <a:r>
              <a:rPr lang="en-US" dirty="0"/>
              <a:t>Partially synchronous network</a:t>
            </a:r>
          </a:p>
          <a:p>
            <a:pPr algn="ctr"/>
            <a:r>
              <a:rPr lang="en-US" dirty="0"/>
              <a:t>Proceed in epochs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60C349C-9C03-E84F-BB07-51C3A2D79B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4389" y="2305610"/>
            <a:ext cx="1005840" cy="100584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F5EF769-CD66-8246-A5F5-FF6E49FA56F9}"/>
              </a:ext>
            </a:extLst>
          </p:cNvPr>
          <p:cNvSpPr txBox="1"/>
          <p:nvPr/>
        </p:nvSpPr>
        <p:spPr>
          <a:xfrm>
            <a:off x="5499462" y="1474613"/>
            <a:ext cx="36053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Random rotating leader:</a:t>
            </a:r>
          </a:p>
          <a:p>
            <a:pPr algn="l"/>
            <a:r>
              <a:rPr lang="en-US" dirty="0">
                <a:latin typeface="+mn-lt"/>
              </a:rPr>
              <a:t>Leader id= H(epoch) mod n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3F7857E-CFC9-3F4A-91BE-C01F4EEBB357}"/>
              </a:ext>
            </a:extLst>
          </p:cNvPr>
          <p:cNvSpPr/>
          <p:nvPr/>
        </p:nvSpPr>
        <p:spPr>
          <a:xfrm>
            <a:off x="922417" y="2788891"/>
            <a:ext cx="430902" cy="43090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2AE33B88-49FB-404F-96DD-1D04868D438C}"/>
                  </a:ext>
                </a:extLst>
              </p:cNvPr>
              <p:cNvSpPr/>
              <p:nvPr/>
            </p:nvSpPr>
            <p:spPr>
              <a:xfrm>
                <a:off x="209006" y="3146688"/>
                <a:ext cx="430902" cy="430902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2AE33B88-49FB-404F-96DD-1D04868D43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006" y="3146688"/>
                <a:ext cx="430902" cy="43090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4E30596-437D-3D49-ADF2-9BEF96C92BAF}"/>
              </a:ext>
            </a:extLst>
          </p:cNvPr>
          <p:cNvCxnSpPr>
            <a:cxnSpLocks/>
            <a:stCxn id="13" idx="1"/>
            <a:endCxn id="14" idx="3"/>
          </p:cNvCxnSpPr>
          <p:nvPr/>
        </p:nvCxnSpPr>
        <p:spPr>
          <a:xfrm flipH="1">
            <a:off x="639908" y="3004342"/>
            <a:ext cx="282509" cy="35779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E8F1F8D8-BEF5-9D4C-845A-C76C80A11558}"/>
              </a:ext>
            </a:extLst>
          </p:cNvPr>
          <p:cNvSpPr/>
          <p:nvPr/>
        </p:nvSpPr>
        <p:spPr>
          <a:xfrm>
            <a:off x="922417" y="3610173"/>
            <a:ext cx="430902" cy="43090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97AF5CC9-4F07-424F-B0A0-A1779184AFE7}"/>
              </a:ext>
            </a:extLst>
          </p:cNvPr>
          <p:cNvCxnSpPr>
            <a:cxnSpLocks/>
            <a:stCxn id="34" idx="1"/>
            <a:endCxn id="14" idx="3"/>
          </p:cNvCxnSpPr>
          <p:nvPr/>
        </p:nvCxnSpPr>
        <p:spPr>
          <a:xfrm flipH="1" flipV="1">
            <a:off x="639908" y="3362139"/>
            <a:ext cx="282509" cy="46348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8" name="Picture 37">
            <a:extLst>
              <a:ext uri="{FF2B5EF4-FFF2-40B4-BE49-F238E27FC236}">
                <a16:creationId xmlns:a16="http://schemas.microsoft.com/office/drawing/2014/main" id="{9048369D-9699-624E-A2D2-0CED840240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4250" y="4149176"/>
            <a:ext cx="1005840" cy="1005840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7C8DD638-3DF2-3741-B7BD-F13181691A48}"/>
              </a:ext>
            </a:extLst>
          </p:cNvPr>
          <p:cNvSpPr txBox="1"/>
          <p:nvPr/>
        </p:nvSpPr>
        <p:spPr>
          <a:xfrm>
            <a:off x="3069771" y="4624251"/>
            <a:ext cx="548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Each node stores locally notarized chain 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45CA6523-394C-304F-90B4-6E83881F3C9D}"/>
              </a:ext>
            </a:extLst>
          </p:cNvPr>
          <p:cNvSpPr/>
          <p:nvPr/>
        </p:nvSpPr>
        <p:spPr>
          <a:xfrm>
            <a:off x="7525680" y="3360506"/>
            <a:ext cx="430902" cy="43090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FCA19D6F-37A2-F84F-AB2F-0ED8AB202CBA}"/>
                  </a:ext>
                </a:extLst>
              </p:cNvPr>
              <p:cNvSpPr/>
              <p:nvPr/>
            </p:nvSpPr>
            <p:spPr>
              <a:xfrm>
                <a:off x="6591858" y="3360506"/>
                <a:ext cx="430902" cy="430902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FCA19D6F-37A2-F84F-AB2F-0ED8AB202C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1858" y="3360506"/>
                <a:ext cx="430902" cy="43090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C8E9EBF8-9F68-4241-B4E0-90EE8CA159E4}"/>
              </a:ext>
            </a:extLst>
          </p:cNvPr>
          <p:cNvCxnSpPr>
            <a:cxnSpLocks/>
            <a:stCxn id="41" idx="1"/>
            <a:endCxn id="42" idx="3"/>
          </p:cNvCxnSpPr>
          <p:nvPr/>
        </p:nvCxnSpPr>
        <p:spPr>
          <a:xfrm flipH="1">
            <a:off x="7022760" y="3575957"/>
            <a:ext cx="50292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0341181C-F1F3-A041-B357-0866F021A8ED}"/>
              </a:ext>
            </a:extLst>
          </p:cNvPr>
          <p:cNvSpPr/>
          <p:nvPr/>
        </p:nvSpPr>
        <p:spPr>
          <a:xfrm>
            <a:off x="8459502" y="3360506"/>
            <a:ext cx="430902" cy="43090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F3E3E2FF-3889-D94D-800E-ED9D122237C5}"/>
              </a:ext>
            </a:extLst>
          </p:cNvPr>
          <p:cNvCxnSpPr>
            <a:cxnSpLocks/>
            <a:stCxn id="19" idx="1"/>
          </p:cNvCxnSpPr>
          <p:nvPr/>
        </p:nvCxnSpPr>
        <p:spPr>
          <a:xfrm flipH="1">
            <a:off x="7956582" y="3575957"/>
            <a:ext cx="50292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D7561B2C-4DB6-B64E-BC68-08428F948A72}"/>
              </a:ext>
            </a:extLst>
          </p:cNvPr>
          <p:cNvSpPr/>
          <p:nvPr/>
        </p:nvSpPr>
        <p:spPr>
          <a:xfrm>
            <a:off x="8459502" y="3365261"/>
            <a:ext cx="430902" cy="43090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741B8039-CCB0-F74C-8C73-E3C47CB19439}"/>
              </a:ext>
            </a:extLst>
          </p:cNvPr>
          <p:cNvCxnSpPr>
            <a:cxnSpLocks/>
            <a:stCxn id="21" idx="1"/>
          </p:cNvCxnSpPr>
          <p:nvPr/>
        </p:nvCxnSpPr>
        <p:spPr>
          <a:xfrm flipH="1">
            <a:off x="7956582" y="3580712"/>
            <a:ext cx="50292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3606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34568E-6 L -0.71667 -0.1120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833" y="-5617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7037E-6 L -0.72066 -0.1067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042" y="-53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1" grpId="1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52AC2-CC95-564F-9441-80F071A99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Streamlet: A simple Blockchain protocol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4109328-173A-6045-A183-8D1036A0E061}"/>
              </a:ext>
            </a:extLst>
          </p:cNvPr>
          <p:cNvSpPr/>
          <p:nvPr/>
        </p:nvSpPr>
        <p:spPr>
          <a:xfrm>
            <a:off x="-49292" y="867191"/>
            <a:ext cx="4114801" cy="14384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Assumptions:</a:t>
            </a:r>
          </a:p>
          <a:p>
            <a:pPr algn="ctr"/>
            <a:r>
              <a:rPr lang="en-US" dirty="0"/>
              <a:t>Less than 1/3 corrupt</a:t>
            </a:r>
          </a:p>
          <a:p>
            <a:pPr algn="ctr"/>
            <a:r>
              <a:rPr lang="en-US" dirty="0"/>
              <a:t>Partially synchronous network</a:t>
            </a:r>
          </a:p>
          <a:p>
            <a:pPr algn="ctr"/>
            <a:r>
              <a:rPr lang="en-US" dirty="0"/>
              <a:t>Proceed in epochs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60C349C-9C03-E84F-BB07-51C3A2D79B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4389" y="2305610"/>
            <a:ext cx="1005840" cy="100584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F5EF769-CD66-8246-A5F5-FF6E49FA56F9}"/>
              </a:ext>
            </a:extLst>
          </p:cNvPr>
          <p:cNvSpPr txBox="1"/>
          <p:nvPr/>
        </p:nvSpPr>
        <p:spPr>
          <a:xfrm>
            <a:off x="5499462" y="1474613"/>
            <a:ext cx="36053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Random rotating leader:</a:t>
            </a:r>
          </a:p>
          <a:p>
            <a:pPr algn="l"/>
            <a:r>
              <a:rPr lang="en-US" dirty="0">
                <a:latin typeface="+mn-lt"/>
              </a:rPr>
              <a:t>Leader id= H(epoch) mod n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3F7857E-CFC9-3F4A-91BE-C01F4EEBB357}"/>
              </a:ext>
            </a:extLst>
          </p:cNvPr>
          <p:cNvSpPr/>
          <p:nvPr/>
        </p:nvSpPr>
        <p:spPr>
          <a:xfrm>
            <a:off x="922417" y="2788891"/>
            <a:ext cx="430902" cy="43090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2AE33B88-49FB-404F-96DD-1D04868D438C}"/>
                  </a:ext>
                </a:extLst>
              </p:cNvPr>
              <p:cNvSpPr/>
              <p:nvPr/>
            </p:nvSpPr>
            <p:spPr>
              <a:xfrm>
                <a:off x="209006" y="3146688"/>
                <a:ext cx="430902" cy="430902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2AE33B88-49FB-404F-96DD-1D04868D43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006" y="3146688"/>
                <a:ext cx="430902" cy="43090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4E30596-437D-3D49-ADF2-9BEF96C92BAF}"/>
              </a:ext>
            </a:extLst>
          </p:cNvPr>
          <p:cNvCxnSpPr>
            <a:cxnSpLocks/>
            <a:stCxn id="13" idx="1"/>
            <a:endCxn id="14" idx="3"/>
          </p:cNvCxnSpPr>
          <p:nvPr/>
        </p:nvCxnSpPr>
        <p:spPr>
          <a:xfrm flipH="1">
            <a:off x="639908" y="3004342"/>
            <a:ext cx="282509" cy="35779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E8F1F8D8-BEF5-9D4C-845A-C76C80A11558}"/>
              </a:ext>
            </a:extLst>
          </p:cNvPr>
          <p:cNvSpPr/>
          <p:nvPr/>
        </p:nvSpPr>
        <p:spPr>
          <a:xfrm>
            <a:off x="922417" y="3610173"/>
            <a:ext cx="430902" cy="43090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97AF5CC9-4F07-424F-B0A0-A1779184AFE7}"/>
              </a:ext>
            </a:extLst>
          </p:cNvPr>
          <p:cNvCxnSpPr>
            <a:cxnSpLocks/>
            <a:stCxn id="34" idx="1"/>
            <a:endCxn id="14" idx="3"/>
          </p:cNvCxnSpPr>
          <p:nvPr/>
        </p:nvCxnSpPr>
        <p:spPr>
          <a:xfrm flipH="1" flipV="1">
            <a:off x="639908" y="3362139"/>
            <a:ext cx="282509" cy="46348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8" name="Picture 37">
            <a:extLst>
              <a:ext uri="{FF2B5EF4-FFF2-40B4-BE49-F238E27FC236}">
                <a16:creationId xmlns:a16="http://schemas.microsoft.com/office/drawing/2014/main" id="{9048369D-9699-624E-A2D2-0CED840240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4250" y="4149176"/>
            <a:ext cx="1005840" cy="1005840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7C8DD638-3DF2-3741-B7BD-F13181691A48}"/>
              </a:ext>
            </a:extLst>
          </p:cNvPr>
          <p:cNvSpPr txBox="1"/>
          <p:nvPr/>
        </p:nvSpPr>
        <p:spPr>
          <a:xfrm>
            <a:off x="3069771" y="4624251"/>
            <a:ext cx="548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Each node stores locally notarized chain 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45CA6523-394C-304F-90B4-6E83881F3C9D}"/>
              </a:ext>
            </a:extLst>
          </p:cNvPr>
          <p:cNvSpPr/>
          <p:nvPr/>
        </p:nvSpPr>
        <p:spPr>
          <a:xfrm>
            <a:off x="7525680" y="3360506"/>
            <a:ext cx="430902" cy="43090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FCA19D6F-37A2-F84F-AB2F-0ED8AB202CBA}"/>
                  </a:ext>
                </a:extLst>
              </p:cNvPr>
              <p:cNvSpPr/>
              <p:nvPr/>
            </p:nvSpPr>
            <p:spPr>
              <a:xfrm>
                <a:off x="6591858" y="3360506"/>
                <a:ext cx="430902" cy="430902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FCA19D6F-37A2-F84F-AB2F-0ED8AB202C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1858" y="3360506"/>
                <a:ext cx="430902" cy="43090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C8E9EBF8-9F68-4241-B4E0-90EE8CA159E4}"/>
              </a:ext>
            </a:extLst>
          </p:cNvPr>
          <p:cNvCxnSpPr>
            <a:cxnSpLocks/>
            <a:stCxn id="41" idx="1"/>
            <a:endCxn id="42" idx="3"/>
          </p:cNvCxnSpPr>
          <p:nvPr/>
        </p:nvCxnSpPr>
        <p:spPr>
          <a:xfrm flipH="1">
            <a:off x="7022760" y="3575957"/>
            <a:ext cx="50292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0341181C-F1F3-A041-B357-0866F021A8ED}"/>
              </a:ext>
            </a:extLst>
          </p:cNvPr>
          <p:cNvSpPr/>
          <p:nvPr/>
        </p:nvSpPr>
        <p:spPr>
          <a:xfrm>
            <a:off x="8459502" y="3360506"/>
            <a:ext cx="430902" cy="43090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F3E3E2FF-3889-D94D-800E-ED9D122237C5}"/>
              </a:ext>
            </a:extLst>
          </p:cNvPr>
          <p:cNvCxnSpPr>
            <a:cxnSpLocks/>
            <a:stCxn id="19" idx="1"/>
          </p:cNvCxnSpPr>
          <p:nvPr/>
        </p:nvCxnSpPr>
        <p:spPr>
          <a:xfrm flipH="1">
            <a:off x="7956582" y="3575957"/>
            <a:ext cx="50292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D7561B2C-4DB6-B64E-BC68-08428F948A72}"/>
              </a:ext>
            </a:extLst>
          </p:cNvPr>
          <p:cNvSpPr/>
          <p:nvPr/>
        </p:nvSpPr>
        <p:spPr>
          <a:xfrm>
            <a:off x="1833771" y="2818577"/>
            <a:ext cx="430902" cy="43090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741B8039-CCB0-F74C-8C73-E3C47CB19439}"/>
              </a:ext>
            </a:extLst>
          </p:cNvPr>
          <p:cNvCxnSpPr>
            <a:cxnSpLocks/>
            <a:stCxn id="21" idx="1"/>
          </p:cNvCxnSpPr>
          <p:nvPr/>
        </p:nvCxnSpPr>
        <p:spPr>
          <a:xfrm flipH="1">
            <a:off x="1330851" y="3034028"/>
            <a:ext cx="50292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ular Callout 2">
            <a:extLst>
              <a:ext uri="{FF2B5EF4-FFF2-40B4-BE49-F238E27FC236}">
                <a16:creationId xmlns:a16="http://schemas.microsoft.com/office/drawing/2014/main" id="{84AB5412-DA0C-AE4A-A72B-F9BC99A392B0}"/>
              </a:ext>
            </a:extLst>
          </p:cNvPr>
          <p:cNvSpPr/>
          <p:nvPr/>
        </p:nvSpPr>
        <p:spPr>
          <a:xfrm>
            <a:off x="3069771" y="3791408"/>
            <a:ext cx="1933303" cy="484901"/>
          </a:xfrm>
          <a:prstGeom prst="wedgeRectCallout">
            <a:avLst>
              <a:gd name="adj1" fmla="val -83276"/>
              <a:gd name="adj2" fmla="val 7866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Sign off on 5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9567BB9-EBBC-874A-9A8A-22C437A13FDA}"/>
              </a:ext>
            </a:extLst>
          </p:cNvPr>
          <p:cNvSpPr/>
          <p:nvPr/>
        </p:nvSpPr>
        <p:spPr>
          <a:xfrm>
            <a:off x="1833771" y="3610173"/>
            <a:ext cx="430902" cy="43090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7CBEF66E-5C5C-2446-8715-A9F8E0DB76D3}"/>
              </a:ext>
            </a:extLst>
          </p:cNvPr>
          <p:cNvCxnSpPr>
            <a:cxnSpLocks/>
            <a:stCxn id="23" idx="1"/>
          </p:cNvCxnSpPr>
          <p:nvPr/>
        </p:nvCxnSpPr>
        <p:spPr>
          <a:xfrm flipH="1">
            <a:off x="1330851" y="3825624"/>
            <a:ext cx="50292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ular Callout 24">
            <a:extLst>
              <a:ext uri="{FF2B5EF4-FFF2-40B4-BE49-F238E27FC236}">
                <a16:creationId xmlns:a16="http://schemas.microsoft.com/office/drawing/2014/main" id="{0C2A9F89-F99C-C842-91E5-958205EDDD07}"/>
              </a:ext>
            </a:extLst>
          </p:cNvPr>
          <p:cNvSpPr/>
          <p:nvPr/>
        </p:nvSpPr>
        <p:spPr>
          <a:xfrm>
            <a:off x="3069771" y="3798624"/>
            <a:ext cx="1933303" cy="484901"/>
          </a:xfrm>
          <a:prstGeom prst="wedgeRectCallout">
            <a:avLst>
              <a:gd name="adj1" fmla="val -83276"/>
              <a:gd name="adj2" fmla="val 7866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Sign off on 3</a:t>
            </a:r>
          </a:p>
        </p:txBody>
      </p:sp>
      <p:sp>
        <p:nvSpPr>
          <p:cNvPr id="4" name="Rectangular Callout 3">
            <a:extLst>
              <a:ext uri="{FF2B5EF4-FFF2-40B4-BE49-F238E27FC236}">
                <a16:creationId xmlns:a16="http://schemas.microsoft.com/office/drawing/2014/main" id="{CD1E86D2-A69A-BC45-B008-2861DE0F6EC3}"/>
              </a:ext>
            </a:extLst>
          </p:cNvPr>
          <p:cNvSpPr/>
          <p:nvPr/>
        </p:nvSpPr>
        <p:spPr>
          <a:xfrm>
            <a:off x="4348018" y="2305609"/>
            <a:ext cx="1464954" cy="512967"/>
          </a:xfrm>
          <a:prstGeom prst="wedgeRectCallout">
            <a:avLst>
              <a:gd name="adj1" fmla="val 98709"/>
              <a:gd name="adj2" fmla="val 2120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Reject 3</a:t>
            </a:r>
          </a:p>
        </p:txBody>
      </p:sp>
    </p:spTree>
    <p:extLst>
      <p:ext uri="{BB962C8B-B14F-4D97-AF65-F5344CB8AC3E}">
        <p14:creationId xmlns:p14="http://schemas.microsoft.com/office/powerpoint/2010/main" val="1441490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  <p:bldP spid="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52AC2-CC95-564F-9441-80F071A99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Streamlet: A simple Blockchain protocol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4109328-173A-6045-A183-8D1036A0E061}"/>
              </a:ext>
            </a:extLst>
          </p:cNvPr>
          <p:cNvSpPr/>
          <p:nvPr/>
        </p:nvSpPr>
        <p:spPr>
          <a:xfrm>
            <a:off x="-49292" y="867191"/>
            <a:ext cx="4114801" cy="14384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Assumptions:</a:t>
            </a:r>
          </a:p>
          <a:p>
            <a:pPr algn="ctr"/>
            <a:r>
              <a:rPr lang="en-US" dirty="0"/>
              <a:t>Less than 1/3 corrupt</a:t>
            </a:r>
          </a:p>
          <a:p>
            <a:pPr algn="ctr"/>
            <a:r>
              <a:rPr lang="en-US" dirty="0"/>
              <a:t>Partially synchronous network</a:t>
            </a:r>
          </a:p>
          <a:p>
            <a:pPr algn="ctr"/>
            <a:r>
              <a:rPr lang="en-US" dirty="0"/>
              <a:t>Proceed in epochs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60C349C-9C03-E84F-BB07-51C3A2D79B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4389" y="2305610"/>
            <a:ext cx="1005840" cy="100584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F5EF769-CD66-8246-A5F5-FF6E49FA56F9}"/>
              </a:ext>
            </a:extLst>
          </p:cNvPr>
          <p:cNvSpPr txBox="1"/>
          <p:nvPr/>
        </p:nvSpPr>
        <p:spPr>
          <a:xfrm>
            <a:off x="5499462" y="1474613"/>
            <a:ext cx="36053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Random rotating leader:</a:t>
            </a:r>
          </a:p>
          <a:p>
            <a:pPr algn="l"/>
            <a:r>
              <a:rPr lang="en-US" dirty="0">
                <a:latin typeface="+mn-lt"/>
              </a:rPr>
              <a:t>Leader id= H(epoch) mod n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3F7857E-CFC9-3F4A-91BE-C01F4EEBB357}"/>
              </a:ext>
            </a:extLst>
          </p:cNvPr>
          <p:cNvSpPr/>
          <p:nvPr/>
        </p:nvSpPr>
        <p:spPr>
          <a:xfrm>
            <a:off x="922417" y="2788891"/>
            <a:ext cx="430902" cy="43090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2AE33B88-49FB-404F-96DD-1D04868D438C}"/>
                  </a:ext>
                </a:extLst>
              </p:cNvPr>
              <p:cNvSpPr/>
              <p:nvPr/>
            </p:nvSpPr>
            <p:spPr>
              <a:xfrm>
                <a:off x="209006" y="3146688"/>
                <a:ext cx="430902" cy="430902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2AE33B88-49FB-404F-96DD-1D04868D43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006" y="3146688"/>
                <a:ext cx="430902" cy="43090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4E30596-437D-3D49-ADF2-9BEF96C92BAF}"/>
              </a:ext>
            </a:extLst>
          </p:cNvPr>
          <p:cNvCxnSpPr>
            <a:cxnSpLocks/>
            <a:stCxn id="13" idx="1"/>
            <a:endCxn id="14" idx="3"/>
          </p:cNvCxnSpPr>
          <p:nvPr/>
        </p:nvCxnSpPr>
        <p:spPr>
          <a:xfrm flipH="1">
            <a:off x="639908" y="3004342"/>
            <a:ext cx="282509" cy="35779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E8F1F8D8-BEF5-9D4C-845A-C76C80A11558}"/>
              </a:ext>
            </a:extLst>
          </p:cNvPr>
          <p:cNvSpPr/>
          <p:nvPr/>
        </p:nvSpPr>
        <p:spPr>
          <a:xfrm>
            <a:off x="922417" y="3610173"/>
            <a:ext cx="430902" cy="43090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97AF5CC9-4F07-424F-B0A0-A1779184AFE7}"/>
              </a:ext>
            </a:extLst>
          </p:cNvPr>
          <p:cNvCxnSpPr>
            <a:cxnSpLocks/>
            <a:stCxn id="34" idx="1"/>
            <a:endCxn id="14" idx="3"/>
          </p:cNvCxnSpPr>
          <p:nvPr/>
        </p:nvCxnSpPr>
        <p:spPr>
          <a:xfrm flipH="1" flipV="1">
            <a:off x="639908" y="3362139"/>
            <a:ext cx="282509" cy="46348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8" name="Picture 37">
            <a:extLst>
              <a:ext uri="{FF2B5EF4-FFF2-40B4-BE49-F238E27FC236}">
                <a16:creationId xmlns:a16="http://schemas.microsoft.com/office/drawing/2014/main" id="{9048369D-9699-624E-A2D2-0CED840240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4250" y="4149176"/>
            <a:ext cx="1005840" cy="1005840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7C8DD638-3DF2-3741-B7BD-F13181691A48}"/>
              </a:ext>
            </a:extLst>
          </p:cNvPr>
          <p:cNvSpPr txBox="1"/>
          <p:nvPr/>
        </p:nvSpPr>
        <p:spPr>
          <a:xfrm>
            <a:off x="3069771" y="4624251"/>
            <a:ext cx="548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Each node stores locally notarized chain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7561B2C-4DB6-B64E-BC68-08428F948A72}"/>
              </a:ext>
            </a:extLst>
          </p:cNvPr>
          <p:cNvSpPr/>
          <p:nvPr/>
        </p:nvSpPr>
        <p:spPr>
          <a:xfrm>
            <a:off x="1833771" y="2818577"/>
            <a:ext cx="430902" cy="43090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741B8039-CCB0-F74C-8C73-E3C47CB19439}"/>
              </a:ext>
            </a:extLst>
          </p:cNvPr>
          <p:cNvCxnSpPr>
            <a:cxnSpLocks/>
            <a:stCxn id="21" idx="1"/>
          </p:cNvCxnSpPr>
          <p:nvPr/>
        </p:nvCxnSpPr>
        <p:spPr>
          <a:xfrm flipH="1">
            <a:off x="1330851" y="3034028"/>
            <a:ext cx="50292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A9567BB9-EBBC-874A-9A8A-22C437A13FDA}"/>
              </a:ext>
            </a:extLst>
          </p:cNvPr>
          <p:cNvSpPr/>
          <p:nvPr/>
        </p:nvSpPr>
        <p:spPr>
          <a:xfrm>
            <a:off x="1833771" y="3610173"/>
            <a:ext cx="430902" cy="43090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7CBEF66E-5C5C-2446-8715-A9F8E0DB76D3}"/>
              </a:ext>
            </a:extLst>
          </p:cNvPr>
          <p:cNvCxnSpPr>
            <a:cxnSpLocks/>
            <a:stCxn id="23" idx="1"/>
          </p:cNvCxnSpPr>
          <p:nvPr/>
        </p:nvCxnSpPr>
        <p:spPr>
          <a:xfrm flipH="1">
            <a:off x="1330851" y="3825624"/>
            <a:ext cx="50292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F4BD3E9F-5C4C-3247-B822-CF82C1F9B233}"/>
              </a:ext>
            </a:extLst>
          </p:cNvPr>
          <p:cNvSpPr/>
          <p:nvPr/>
        </p:nvSpPr>
        <p:spPr>
          <a:xfrm>
            <a:off x="2753696" y="2851206"/>
            <a:ext cx="430902" cy="43090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6635AC77-6276-8C44-AE94-F54EACF49EC7}"/>
              </a:ext>
            </a:extLst>
          </p:cNvPr>
          <p:cNvCxnSpPr>
            <a:cxnSpLocks/>
            <a:stCxn id="28" idx="1"/>
          </p:cNvCxnSpPr>
          <p:nvPr/>
        </p:nvCxnSpPr>
        <p:spPr>
          <a:xfrm flipH="1">
            <a:off x="2250776" y="3066657"/>
            <a:ext cx="50292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62F4EB90-3A9E-9B45-B2FF-4037CB0C89A3}"/>
              </a:ext>
            </a:extLst>
          </p:cNvPr>
          <p:cNvSpPr txBox="1"/>
          <p:nvPr/>
        </p:nvSpPr>
        <p:spPr>
          <a:xfrm>
            <a:off x="904272" y="2323661"/>
            <a:ext cx="3491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2n/3 sigs. -&gt; notarized</a:t>
            </a:r>
          </a:p>
        </p:txBody>
      </p:sp>
    </p:spTree>
    <p:extLst>
      <p:ext uri="{BB962C8B-B14F-4D97-AF65-F5344CB8AC3E}">
        <p14:creationId xmlns:p14="http://schemas.microsoft.com/office/powerpoint/2010/main" val="784586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52AC2-CC95-564F-9441-80F071A99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Streamlet: A simple Blockchain protocol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4109328-173A-6045-A183-8D1036A0E061}"/>
              </a:ext>
            </a:extLst>
          </p:cNvPr>
          <p:cNvSpPr/>
          <p:nvPr/>
        </p:nvSpPr>
        <p:spPr>
          <a:xfrm>
            <a:off x="-49292" y="867191"/>
            <a:ext cx="4114801" cy="14384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Assumptions:</a:t>
            </a:r>
          </a:p>
          <a:p>
            <a:pPr algn="ctr"/>
            <a:r>
              <a:rPr lang="en-US" dirty="0"/>
              <a:t>Less than 1/3 corrupt</a:t>
            </a:r>
          </a:p>
          <a:p>
            <a:pPr algn="ctr"/>
            <a:r>
              <a:rPr lang="en-US" dirty="0"/>
              <a:t>Partially synchronous network</a:t>
            </a:r>
          </a:p>
          <a:p>
            <a:pPr algn="ctr"/>
            <a:r>
              <a:rPr lang="en-US" dirty="0"/>
              <a:t>Proceed in epochs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60C349C-9C03-E84F-BB07-51C3A2D79B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4389" y="2305610"/>
            <a:ext cx="1005840" cy="100584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F5EF769-CD66-8246-A5F5-FF6E49FA56F9}"/>
              </a:ext>
            </a:extLst>
          </p:cNvPr>
          <p:cNvSpPr txBox="1"/>
          <p:nvPr/>
        </p:nvSpPr>
        <p:spPr>
          <a:xfrm>
            <a:off x="5499462" y="1474613"/>
            <a:ext cx="36053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Random rotating leader:</a:t>
            </a:r>
          </a:p>
          <a:p>
            <a:pPr algn="l"/>
            <a:r>
              <a:rPr lang="en-US" dirty="0">
                <a:latin typeface="+mn-lt"/>
              </a:rPr>
              <a:t>Leader id= H(epoch) mod n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3F7857E-CFC9-3F4A-91BE-C01F4EEBB357}"/>
              </a:ext>
            </a:extLst>
          </p:cNvPr>
          <p:cNvSpPr/>
          <p:nvPr/>
        </p:nvSpPr>
        <p:spPr>
          <a:xfrm>
            <a:off x="922417" y="2788891"/>
            <a:ext cx="430902" cy="43090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2AE33B88-49FB-404F-96DD-1D04868D438C}"/>
                  </a:ext>
                </a:extLst>
              </p:cNvPr>
              <p:cNvSpPr/>
              <p:nvPr/>
            </p:nvSpPr>
            <p:spPr>
              <a:xfrm>
                <a:off x="209006" y="3146688"/>
                <a:ext cx="430902" cy="430902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2AE33B88-49FB-404F-96DD-1D04868D43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006" y="3146688"/>
                <a:ext cx="430902" cy="43090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4E30596-437D-3D49-ADF2-9BEF96C92BAF}"/>
              </a:ext>
            </a:extLst>
          </p:cNvPr>
          <p:cNvCxnSpPr>
            <a:cxnSpLocks/>
            <a:stCxn id="13" idx="1"/>
            <a:endCxn id="14" idx="3"/>
          </p:cNvCxnSpPr>
          <p:nvPr/>
        </p:nvCxnSpPr>
        <p:spPr>
          <a:xfrm flipH="1">
            <a:off x="639908" y="3004342"/>
            <a:ext cx="282509" cy="35779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E8F1F8D8-BEF5-9D4C-845A-C76C80A11558}"/>
              </a:ext>
            </a:extLst>
          </p:cNvPr>
          <p:cNvSpPr/>
          <p:nvPr/>
        </p:nvSpPr>
        <p:spPr>
          <a:xfrm>
            <a:off x="922417" y="3610173"/>
            <a:ext cx="430902" cy="43090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97AF5CC9-4F07-424F-B0A0-A1779184AFE7}"/>
              </a:ext>
            </a:extLst>
          </p:cNvPr>
          <p:cNvCxnSpPr>
            <a:cxnSpLocks/>
            <a:stCxn id="34" idx="1"/>
            <a:endCxn id="14" idx="3"/>
          </p:cNvCxnSpPr>
          <p:nvPr/>
        </p:nvCxnSpPr>
        <p:spPr>
          <a:xfrm flipH="1" flipV="1">
            <a:off x="639908" y="3362139"/>
            <a:ext cx="282509" cy="46348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8" name="Picture 37">
            <a:extLst>
              <a:ext uri="{FF2B5EF4-FFF2-40B4-BE49-F238E27FC236}">
                <a16:creationId xmlns:a16="http://schemas.microsoft.com/office/drawing/2014/main" id="{9048369D-9699-624E-A2D2-0CED840240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4250" y="4149176"/>
            <a:ext cx="1005840" cy="1005840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7C8DD638-3DF2-3741-B7BD-F13181691A48}"/>
              </a:ext>
            </a:extLst>
          </p:cNvPr>
          <p:cNvSpPr txBox="1"/>
          <p:nvPr/>
        </p:nvSpPr>
        <p:spPr>
          <a:xfrm>
            <a:off x="3069771" y="4624251"/>
            <a:ext cx="548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Each node stores locally notarized chain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7561B2C-4DB6-B64E-BC68-08428F948A72}"/>
              </a:ext>
            </a:extLst>
          </p:cNvPr>
          <p:cNvSpPr/>
          <p:nvPr/>
        </p:nvSpPr>
        <p:spPr>
          <a:xfrm>
            <a:off x="1833771" y="2818577"/>
            <a:ext cx="430902" cy="43090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741B8039-CCB0-F74C-8C73-E3C47CB19439}"/>
              </a:ext>
            </a:extLst>
          </p:cNvPr>
          <p:cNvCxnSpPr>
            <a:cxnSpLocks/>
            <a:stCxn id="21" idx="1"/>
          </p:cNvCxnSpPr>
          <p:nvPr/>
        </p:nvCxnSpPr>
        <p:spPr>
          <a:xfrm flipH="1">
            <a:off x="1330851" y="3034028"/>
            <a:ext cx="50292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A9567BB9-EBBC-874A-9A8A-22C437A13FDA}"/>
              </a:ext>
            </a:extLst>
          </p:cNvPr>
          <p:cNvSpPr/>
          <p:nvPr/>
        </p:nvSpPr>
        <p:spPr>
          <a:xfrm>
            <a:off x="1833771" y="3610173"/>
            <a:ext cx="430902" cy="43090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7CBEF66E-5C5C-2446-8715-A9F8E0DB76D3}"/>
              </a:ext>
            </a:extLst>
          </p:cNvPr>
          <p:cNvCxnSpPr>
            <a:cxnSpLocks/>
            <a:stCxn id="23" idx="1"/>
          </p:cNvCxnSpPr>
          <p:nvPr/>
        </p:nvCxnSpPr>
        <p:spPr>
          <a:xfrm flipH="1">
            <a:off x="1330851" y="3825624"/>
            <a:ext cx="50292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F4BD3E9F-5C4C-3247-B822-CF82C1F9B233}"/>
              </a:ext>
            </a:extLst>
          </p:cNvPr>
          <p:cNvSpPr/>
          <p:nvPr/>
        </p:nvSpPr>
        <p:spPr>
          <a:xfrm>
            <a:off x="2753696" y="2851206"/>
            <a:ext cx="430902" cy="43090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6635AC77-6276-8C44-AE94-F54EACF49EC7}"/>
              </a:ext>
            </a:extLst>
          </p:cNvPr>
          <p:cNvCxnSpPr>
            <a:cxnSpLocks/>
            <a:stCxn id="28" idx="1"/>
          </p:cNvCxnSpPr>
          <p:nvPr/>
        </p:nvCxnSpPr>
        <p:spPr>
          <a:xfrm flipH="1">
            <a:off x="2250776" y="3066657"/>
            <a:ext cx="50292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56EE09C5-E8E0-E348-8D1D-A3711D37BBBB}"/>
              </a:ext>
            </a:extLst>
          </p:cNvPr>
          <p:cNvSpPr/>
          <p:nvPr/>
        </p:nvSpPr>
        <p:spPr>
          <a:xfrm>
            <a:off x="3673621" y="2860969"/>
            <a:ext cx="430902" cy="43090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D15CCBDB-0BF9-6E45-93F0-84EEDBE6A232}"/>
              </a:ext>
            </a:extLst>
          </p:cNvPr>
          <p:cNvCxnSpPr>
            <a:cxnSpLocks/>
            <a:stCxn id="32" idx="1"/>
          </p:cNvCxnSpPr>
          <p:nvPr/>
        </p:nvCxnSpPr>
        <p:spPr>
          <a:xfrm flipH="1">
            <a:off x="3170701" y="3076420"/>
            <a:ext cx="50292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7333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52AC2-CC95-564F-9441-80F071A99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Streamlet: A simple Blockchain protocol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4109328-173A-6045-A183-8D1036A0E061}"/>
              </a:ext>
            </a:extLst>
          </p:cNvPr>
          <p:cNvSpPr/>
          <p:nvPr/>
        </p:nvSpPr>
        <p:spPr>
          <a:xfrm>
            <a:off x="-49292" y="867191"/>
            <a:ext cx="4114801" cy="14384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Assumptions:</a:t>
            </a:r>
          </a:p>
          <a:p>
            <a:pPr algn="ctr"/>
            <a:r>
              <a:rPr lang="en-US" dirty="0"/>
              <a:t>Less than 1/3 corrupt</a:t>
            </a:r>
          </a:p>
          <a:p>
            <a:pPr algn="ctr"/>
            <a:r>
              <a:rPr lang="en-US" dirty="0"/>
              <a:t>Partially synchronous network</a:t>
            </a:r>
          </a:p>
          <a:p>
            <a:pPr algn="ctr"/>
            <a:r>
              <a:rPr lang="en-US" dirty="0"/>
              <a:t>Proceed in epochs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60C349C-9C03-E84F-BB07-51C3A2D79B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4389" y="2305610"/>
            <a:ext cx="1005840" cy="100584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F5EF769-CD66-8246-A5F5-FF6E49FA56F9}"/>
              </a:ext>
            </a:extLst>
          </p:cNvPr>
          <p:cNvSpPr txBox="1"/>
          <p:nvPr/>
        </p:nvSpPr>
        <p:spPr>
          <a:xfrm>
            <a:off x="5499462" y="1474613"/>
            <a:ext cx="36053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Random rotating leader:</a:t>
            </a:r>
          </a:p>
          <a:p>
            <a:pPr algn="l"/>
            <a:r>
              <a:rPr lang="en-US" dirty="0">
                <a:latin typeface="+mn-lt"/>
              </a:rPr>
              <a:t>Leader id= H(epoch) mod n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3F7857E-CFC9-3F4A-91BE-C01F4EEBB357}"/>
              </a:ext>
            </a:extLst>
          </p:cNvPr>
          <p:cNvSpPr/>
          <p:nvPr/>
        </p:nvSpPr>
        <p:spPr>
          <a:xfrm>
            <a:off x="922417" y="2788891"/>
            <a:ext cx="430902" cy="43090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2AE33B88-49FB-404F-96DD-1D04868D438C}"/>
                  </a:ext>
                </a:extLst>
              </p:cNvPr>
              <p:cNvSpPr/>
              <p:nvPr/>
            </p:nvSpPr>
            <p:spPr>
              <a:xfrm>
                <a:off x="209006" y="3146688"/>
                <a:ext cx="430902" cy="430902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2AE33B88-49FB-404F-96DD-1D04868D43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006" y="3146688"/>
                <a:ext cx="430902" cy="43090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4E30596-437D-3D49-ADF2-9BEF96C92BAF}"/>
              </a:ext>
            </a:extLst>
          </p:cNvPr>
          <p:cNvCxnSpPr>
            <a:cxnSpLocks/>
            <a:stCxn id="13" idx="1"/>
            <a:endCxn id="14" idx="3"/>
          </p:cNvCxnSpPr>
          <p:nvPr/>
        </p:nvCxnSpPr>
        <p:spPr>
          <a:xfrm flipH="1">
            <a:off x="639908" y="3004342"/>
            <a:ext cx="282509" cy="35779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E8F1F8D8-BEF5-9D4C-845A-C76C80A11558}"/>
              </a:ext>
            </a:extLst>
          </p:cNvPr>
          <p:cNvSpPr/>
          <p:nvPr/>
        </p:nvSpPr>
        <p:spPr>
          <a:xfrm>
            <a:off x="922417" y="3610173"/>
            <a:ext cx="430902" cy="43090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97AF5CC9-4F07-424F-B0A0-A1779184AFE7}"/>
              </a:ext>
            </a:extLst>
          </p:cNvPr>
          <p:cNvCxnSpPr>
            <a:cxnSpLocks/>
            <a:stCxn id="34" idx="1"/>
            <a:endCxn id="14" idx="3"/>
          </p:cNvCxnSpPr>
          <p:nvPr/>
        </p:nvCxnSpPr>
        <p:spPr>
          <a:xfrm flipH="1" flipV="1">
            <a:off x="639908" y="3362139"/>
            <a:ext cx="282509" cy="46348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8" name="Picture 37">
            <a:extLst>
              <a:ext uri="{FF2B5EF4-FFF2-40B4-BE49-F238E27FC236}">
                <a16:creationId xmlns:a16="http://schemas.microsoft.com/office/drawing/2014/main" id="{9048369D-9699-624E-A2D2-0CED840240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4250" y="4149176"/>
            <a:ext cx="1005840" cy="1005840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7C8DD638-3DF2-3741-B7BD-F13181691A48}"/>
              </a:ext>
            </a:extLst>
          </p:cNvPr>
          <p:cNvSpPr txBox="1"/>
          <p:nvPr/>
        </p:nvSpPr>
        <p:spPr>
          <a:xfrm>
            <a:off x="3069771" y="4624251"/>
            <a:ext cx="548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Each node stores locally notarized chain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7561B2C-4DB6-B64E-BC68-08428F948A72}"/>
              </a:ext>
            </a:extLst>
          </p:cNvPr>
          <p:cNvSpPr/>
          <p:nvPr/>
        </p:nvSpPr>
        <p:spPr>
          <a:xfrm>
            <a:off x="1833771" y="2818577"/>
            <a:ext cx="430902" cy="43090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741B8039-CCB0-F74C-8C73-E3C47CB19439}"/>
              </a:ext>
            </a:extLst>
          </p:cNvPr>
          <p:cNvCxnSpPr>
            <a:cxnSpLocks/>
            <a:stCxn id="21" idx="1"/>
          </p:cNvCxnSpPr>
          <p:nvPr/>
        </p:nvCxnSpPr>
        <p:spPr>
          <a:xfrm flipH="1">
            <a:off x="1330851" y="3034028"/>
            <a:ext cx="50292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A9567BB9-EBBC-874A-9A8A-22C437A13FDA}"/>
              </a:ext>
            </a:extLst>
          </p:cNvPr>
          <p:cNvSpPr/>
          <p:nvPr/>
        </p:nvSpPr>
        <p:spPr>
          <a:xfrm>
            <a:off x="1833771" y="3610173"/>
            <a:ext cx="430902" cy="43090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7CBEF66E-5C5C-2446-8715-A9F8E0DB76D3}"/>
              </a:ext>
            </a:extLst>
          </p:cNvPr>
          <p:cNvCxnSpPr>
            <a:cxnSpLocks/>
            <a:stCxn id="23" idx="1"/>
          </p:cNvCxnSpPr>
          <p:nvPr/>
        </p:nvCxnSpPr>
        <p:spPr>
          <a:xfrm flipH="1">
            <a:off x="1330851" y="3825624"/>
            <a:ext cx="50292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F4BD3E9F-5C4C-3247-B822-CF82C1F9B233}"/>
              </a:ext>
            </a:extLst>
          </p:cNvPr>
          <p:cNvSpPr/>
          <p:nvPr/>
        </p:nvSpPr>
        <p:spPr>
          <a:xfrm>
            <a:off x="2740059" y="2818577"/>
            <a:ext cx="430902" cy="43090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6635AC77-6276-8C44-AE94-F54EACF49EC7}"/>
              </a:ext>
            </a:extLst>
          </p:cNvPr>
          <p:cNvCxnSpPr>
            <a:cxnSpLocks/>
          </p:cNvCxnSpPr>
          <p:nvPr/>
        </p:nvCxnSpPr>
        <p:spPr>
          <a:xfrm flipH="1">
            <a:off x="2250776" y="3030914"/>
            <a:ext cx="50292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56EE09C5-E8E0-E348-8D1D-A3711D37BBBB}"/>
              </a:ext>
            </a:extLst>
          </p:cNvPr>
          <p:cNvSpPr/>
          <p:nvPr/>
        </p:nvSpPr>
        <p:spPr>
          <a:xfrm>
            <a:off x="3673621" y="2788891"/>
            <a:ext cx="430902" cy="43090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D15CCBDB-0BF9-6E45-93F0-84EEDBE6A232}"/>
              </a:ext>
            </a:extLst>
          </p:cNvPr>
          <p:cNvCxnSpPr>
            <a:cxnSpLocks/>
          </p:cNvCxnSpPr>
          <p:nvPr/>
        </p:nvCxnSpPr>
        <p:spPr>
          <a:xfrm flipH="1">
            <a:off x="3170701" y="3030914"/>
            <a:ext cx="50292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75F57EE3-157E-6648-A3E7-B3D5DB3A5E7E}"/>
              </a:ext>
            </a:extLst>
          </p:cNvPr>
          <p:cNvSpPr/>
          <p:nvPr/>
        </p:nvSpPr>
        <p:spPr>
          <a:xfrm>
            <a:off x="2767593" y="3580609"/>
            <a:ext cx="430902" cy="43090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X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87B3C19C-0670-374E-A95B-FF565B145B93}"/>
              </a:ext>
            </a:extLst>
          </p:cNvPr>
          <p:cNvCxnSpPr>
            <a:cxnSpLocks/>
          </p:cNvCxnSpPr>
          <p:nvPr/>
        </p:nvCxnSpPr>
        <p:spPr>
          <a:xfrm flipH="1">
            <a:off x="2264673" y="3822632"/>
            <a:ext cx="50292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1B7C113-C0D6-3146-8A5E-D7C48E828450}"/>
              </a:ext>
            </a:extLst>
          </p:cNvPr>
          <p:cNvCxnSpPr/>
          <p:nvPr/>
        </p:nvCxnSpPr>
        <p:spPr>
          <a:xfrm>
            <a:off x="2556769" y="3485404"/>
            <a:ext cx="755741" cy="674456"/>
          </a:xfrm>
          <a:prstGeom prst="line">
            <a:avLst/>
          </a:prstGeom>
          <a:ln w="762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539D601D-F7C4-964E-95AA-265BD3282823}"/>
              </a:ext>
            </a:extLst>
          </p:cNvPr>
          <p:cNvCxnSpPr>
            <a:cxnSpLocks/>
          </p:cNvCxnSpPr>
          <p:nvPr/>
        </p:nvCxnSpPr>
        <p:spPr>
          <a:xfrm flipH="1">
            <a:off x="2649294" y="3461816"/>
            <a:ext cx="621219" cy="687360"/>
          </a:xfrm>
          <a:prstGeom prst="line">
            <a:avLst/>
          </a:prstGeom>
          <a:ln w="762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97D24BF1-E52A-C942-BD29-B6A99A5DCFEF}"/>
              </a:ext>
            </a:extLst>
          </p:cNvPr>
          <p:cNvSpPr txBox="1"/>
          <p:nvPr/>
        </p:nvSpPr>
        <p:spPr>
          <a:xfrm>
            <a:off x="3853540" y="3410248"/>
            <a:ext cx="25887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No other block on level 6 can be notarized</a:t>
            </a:r>
          </a:p>
        </p:txBody>
      </p:sp>
    </p:spTree>
    <p:extLst>
      <p:ext uri="{BB962C8B-B14F-4D97-AF65-F5344CB8AC3E}">
        <p14:creationId xmlns:p14="http://schemas.microsoft.com/office/powerpoint/2010/main" val="2954972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52AC2-CC95-564F-9441-80F071A99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Streamlet: Consistency Analysis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3F7857E-CFC9-3F4A-91BE-C01F4EEBB357}"/>
              </a:ext>
            </a:extLst>
          </p:cNvPr>
          <p:cNvSpPr/>
          <p:nvPr/>
        </p:nvSpPr>
        <p:spPr>
          <a:xfrm>
            <a:off x="922417" y="3620262"/>
            <a:ext cx="430902" cy="43090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2AE33B88-49FB-404F-96DD-1D04868D438C}"/>
                  </a:ext>
                </a:extLst>
              </p:cNvPr>
              <p:cNvSpPr/>
              <p:nvPr/>
            </p:nvSpPr>
            <p:spPr>
              <a:xfrm>
                <a:off x="209006" y="3978059"/>
                <a:ext cx="430902" cy="430902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2AE33B88-49FB-404F-96DD-1D04868D43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006" y="3978059"/>
                <a:ext cx="430902" cy="43090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4E30596-437D-3D49-ADF2-9BEF96C92BAF}"/>
              </a:ext>
            </a:extLst>
          </p:cNvPr>
          <p:cNvCxnSpPr>
            <a:cxnSpLocks/>
            <a:stCxn id="13" idx="1"/>
            <a:endCxn id="14" idx="3"/>
          </p:cNvCxnSpPr>
          <p:nvPr/>
        </p:nvCxnSpPr>
        <p:spPr>
          <a:xfrm flipH="1">
            <a:off x="639908" y="3835713"/>
            <a:ext cx="282509" cy="35779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E8F1F8D8-BEF5-9D4C-845A-C76C80A11558}"/>
              </a:ext>
            </a:extLst>
          </p:cNvPr>
          <p:cNvSpPr/>
          <p:nvPr/>
        </p:nvSpPr>
        <p:spPr>
          <a:xfrm>
            <a:off x="922417" y="4441544"/>
            <a:ext cx="430902" cy="43090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97AF5CC9-4F07-424F-B0A0-A1779184AFE7}"/>
              </a:ext>
            </a:extLst>
          </p:cNvPr>
          <p:cNvCxnSpPr>
            <a:cxnSpLocks/>
            <a:stCxn id="34" idx="1"/>
            <a:endCxn id="14" idx="3"/>
          </p:cNvCxnSpPr>
          <p:nvPr/>
        </p:nvCxnSpPr>
        <p:spPr>
          <a:xfrm flipH="1" flipV="1">
            <a:off x="639908" y="4193510"/>
            <a:ext cx="282509" cy="46348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D7561B2C-4DB6-B64E-BC68-08428F948A72}"/>
              </a:ext>
            </a:extLst>
          </p:cNvPr>
          <p:cNvSpPr/>
          <p:nvPr/>
        </p:nvSpPr>
        <p:spPr>
          <a:xfrm>
            <a:off x="1833771" y="3649948"/>
            <a:ext cx="430902" cy="43090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741B8039-CCB0-F74C-8C73-E3C47CB19439}"/>
              </a:ext>
            </a:extLst>
          </p:cNvPr>
          <p:cNvCxnSpPr>
            <a:cxnSpLocks/>
            <a:stCxn id="21" idx="1"/>
          </p:cNvCxnSpPr>
          <p:nvPr/>
        </p:nvCxnSpPr>
        <p:spPr>
          <a:xfrm flipH="1">
            <a:off x="1330851" y="3865399"/>
            <a:ext cx="50292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A9567BB9-EBBC-874A-9A8A-22C437A13FDA}"/>
              </a:ext>
            </a:extLst>
          </p:cNvPr>
          <p:cNvSpPr/>
          <p:nvPr/>
        </p:nvSpPr>
        <p:spPr>
          <a:xfrm>
            <a:off x="1833771" y="4441544"/>
            <a:ext cx="430902" cy="43090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7CBEF66E-5C5C-2446-8715-A9F8E0DB76D3}"/>
              </a:ext>
            </a:extLst>
          </p:cNvPr>
          <p:cNvCxnSpPr>
            <a:cxnSpLocks/>
            <a:stCxn id="23" idx="1"/>
          </p:cNvCxnSpPr>
          <p:nvPr/>
        </p:nvCxnSpPr>
        <p:spPr>
          <a:xfrm flipH="1">
            <a:off x="1330851" y="4656995"/>
            <a:ext cx="50292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F4BD3E9F-5C4C-3247-B822-CF82C1F9B233}"/>
              </a:ext>
            </a:extLst>
          </p:cNvPr>
          <p:cNvSpPr/>
          <p:nvPr/>
        </p:nvSpPr>
        <p:spPr>
          <a:xfrm>
            <a:off x="2740059" y="3649948"/>
            <a:ext cx="430902" cy="43090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6635AC77-6276-8C44-AE94-F54EACF49EC7}"/>
              </a:ext>
            </a:extLst>
          </p:cNvPr>
          <p:cNvCxnSpPr>
            <a:cxnSpLocks/>
          </p:cNvCxnSpPr>
          <p:nvPr/>
        </p:nvCxnSpPr>
        <p:spPr>
          <a:xfrm flipH="1">
            <a:off x="2250776" y="3862285"/>
            <a:ext cx="50292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56EE09C5-E8E0-E348-8D1D-A3711D37BBBB}"/>
              </a:ext>
            </a:extLst>
          </p:cNvPr>
          <p:cNvSpPr/>
          <p:nvPr/>
        </p:nvSpPr>
        <p:spPr>
          <a:xfrm>
            <a:off x="3673621" y="3620262"/>
            <a:ext cx="430902" cy="43090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D15CCBDB-0BF9-6E45-93F0-84EEDBE6A232}"/>
              </a:ext>
            </a:extLst>
          </p:cNvPr>
          <p:cNvCxnSpPr>
            <a:cxnSpLocks/>
          </p:cNvCxnSpPr>
          <p:nvPr/>
        </p:nvCxnSpPr>
        <p:spPr>
          <a:xfrm flipH="1">
            <a:off x="3170701" y="3862285"/>
            <a:ext cx="50292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75F57EE3-157E-6648-A3E7-B3D5DB3A5E7E}"/>
              </a:ext>
            </a:extLst>
          </p:cNvPr>
          <p:cNvSpPr/>
          <p:nvPr/>
        </p:nvSpPr>
        <p:spPr>
          <a:xfrm>
            <a:off x="2767593" y="4411980"/>
            <a:ext cx="430902" cy="43090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X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87B3C19C-0670-374E-A95B-FF565B145B93}"/>
              </a:ext>
            </a:extLst>
          </p:cNvPr>
          <p:cNvCxnSpPr>
            <a:cxnSpLocks/>
          </p:cNvCxnSpPr>
          <p:nvPr/>
        </p:nvCxnSpPr>
        <p:spPr>
          <a:xfrm flipH="1">
            <a:off x="2264673" y="4654003"/>
            <a:ext cx="50292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97D24BF1-E52A-C942-BD29-B6A99A5DCFEF}"/>
              </a:ext>
            </a:extLst>
          </p:cNvPr>
          <p:cNvSpPr txBox="1"/>
          <p:nvPr/>
        </p:nvSpPr>
        <p:spPr>
          <a:xfrm>
            <a:off x="4104523" y="3889665"/>
            <a:ext cx="25887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No other block on level 6 can be notarized.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504B24-37B4-5946-9A68-725946AC093E}"/>
              </a:ext>
            </a:extLst>
          </p:cNvPr>
          <p:cNvSpPr txBox="1"/>
          <p:nvPr/>
        </p:nvSpPr>
        <p:spPr>
          <a:xfrm>
            <a:off x="639907" y="1005840"/>
            <a:ext cx="866084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buFont typeface="+mj-lt"/>
              <a:buAutoNum type="arabicPeriod"/>
            </a:pPr>
            <a:r>
              <a:rPr lang="en-US" dirty="0">
                <a:latin typeface="+mn-lt"/>
              </a:rPr>
              <a:t>No two blocks with same epoch can be notarized (2/3 majority)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dirty="0">
                <a:latin typeface="+mn-lt"/>
              </a:rPr>
              <a:t>If X&lt;5 then more than 1/3 honest nodes voted on 3. These nodes would never notarize 5 (because 5 doesn’t extend 3). Without these 1/3+1 nodes 5 can’t get notarized (Contradiction)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dirty="0">
                <a:latin typeface="+mn-lt"/>
              </a:rPr>
              <a:t>If X&gt;7 more than 1/3 honest nodes have notarized 6. They won’t notarize X because it doesn’t extend 6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61C58DF-57BD-2A48-96E2-155562441A24}"/>
              </a:ext>
            </a:extLst>
          </p:cNvPr>
          <p:cNvSpPr/>
          <p:nvPr/>
        </p:nvSpPr>
        <p:spPr>
          <a:xfrm>
            <a:off x="6555230" y="3962360"/>
            <a:ext cx="2588770" cy="120032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Consistency holds irrespective of network</a:t>
            </a:r>
          </a:p>
        </p:txBody>
      </p:sp>
    </p:spTree>
    <p:extLst>
      <p:ext uri="{BB962C8B-B14F-4D97-AF65-F5344CB8AC3E}">
        <p14:creationId xmlns:p14="http://schemas.microsoft.com/office/powerpoint/2010/main" val="3337391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206CDF-BA18-1E41-B01B-8DD22D5D5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Double Spending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B2DF99-ADB0-FB4B-81F1-30A5A7BCE3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Alice can create two transactions spending the same UTXO! </a:t>
            </a:r>
          </a:p>
          <a:p>
            <a:r>
              <a:rPr lang="en-US" dirty="0"/>
              <a:t>One sends money to Bob, the other sends the UTXO to herself.</a:t>
            </a:r>
          </a:p>
          <a:p>
            <a:r>
              <a:rPr lang="en-US" dirty="0"/>
              <a:t>Only the ‘first’ transaction should go through</a:t>
            </a:r>
          </a:p>
          <a:p>
            <a:r>
              <a:rPr lang="en-US" dirty="0"/>
              <a:t>-&gt; There needs to be a global </a:t>
            </a:r>
            <a:r>
              <a:rPr lang="en-US" i="1" dirty="0"/>
              <a:t>consensus</a:t>
            </a:r>
            <a:r>
              <a:rPr lang="en-US" dirty="0"/>
              <a:t> on the ordering of transactions.</a:t>
            </a:r>
          </a:p>
          <a:p>
            <a:r>
              <a:rPr lang="en-US" dirty="0"/>
              <a:t>Concretely, there needs to be an agreement which block extends the blockchain (Fork Choice Problem)</a:t>
            </a:r>
          </a:p>
        </p:txBody>
      </p:sp>
    </p:spTree>
    <p:extLst>
      <p:ext uri="{BB962C8B-B14F-4D97-AF65-F5344CB8AC3E}">
        <p14:creationId xmlns:p14="http://schemas.microsoft.com/office/powerpoint/2010/main" val="353940159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8172AE5B-21CD-D548-AD72-3757124A6A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599" y="3371850"/>
            <a:ext cx="7220607" cy="1314450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Next lecture:   Nakamoto Consensus, Incentives, Large Scale Consensus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066383B-610F-F040-85AB-9E762F54A50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END  OF  LECTURE</a:t>
            </a:r>
          </a:p>
        </p:txBody>
      </p:sp>
    </p:spTree>
    <p:extLst>
      <p:ext uri="{BB962C8B-B14F-4D97-AF65-F5344CB8AC3E}">
        <p14:creationId xmlns:p14="http://schemas.microsoft.com/office/powerpoint/2010/main" val="32547780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5B4D6-15DD-8047-8252-0EC05993B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Block choice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99EF596-0265-E74F-97A5-EA4D7F9BEF3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722436" y="3682314"/>
            <a:ext cx="1201270" cy="12140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BB33F10-DDCB-A24B-9576-72FA1A0F2B9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722436" y="1964725"/>
            <a:ext cx="1201270" cy="12140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4D8E85B-C216-DF46-A332-EEFED9A4887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728465" y="1964725"/>
            <a:ext cx="1201270" cy="12140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64B0969-F71E-2747-95E9-E5D28AA4F58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728465" y="3682314"/>
            <a:ext cx="1201270" cy="121405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A12C343-D7AB-724D-BC29-66D1F673130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316833" y="1133411"/>
            <a:ext cx="1018504" cy="1029339"/>
          </a:xfrm>
          <a:prstGeom prst="rect">
            <a:avLst/>
          </a:prstGeom>
        </p:spPr>
      </p:pic>
      <p:sp>
        <p:nvSpPr>
          <p:cNvPr id="19" name="Rounded Rectangular Callout 18">
            <a:extLst>
              <a:ext uri="{FF2B5EF4-FFF2-40B4-BE49-F238E27FC236}">
                <a16:creationId xmlns:a16="http://schemas.microsoft.com/office/drawing/2014/main" id="{1C9E3B89-D736-DE49-A94C-52BE06D07F34}"/>
              </a:ext>
            </a:extLst>
          </p:cNvPr>
          <p:cNvSpPr/>
          <p:nvPr/>
        </p:nvSpPr>
        <p:spPr>
          <a:xfrm>
            <a:off x="5881814" y="778907"/>
            <a:ext cx="1680519" cy="472648"/>
          </a:xfrm>
          <a:prstGeom prst="wedgeRoundRectCallout">
            <a:avLst>
              <a:gd name="adj1" fmla="val -94530"/>
              <a:gd name="adj2" fmla="val 52043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New Block</a:t>
            </a:r>
          </a:p>
        </p:txBody>
      </p:sp>
      <p:sp>
        <p:nvSpPr>
          <p:cNvPr id="20" name="Rounded Rectangular Callout 19">
            <a:extLst>
              <a:ext uri="{FF2B5EF4-FFF2-40B4-BE49-F238E27FC236}">
                <a16:creationId xmlns:a16="http://schemas.microsoft.com/office/drawing/2014/main" id="{56DC7837-D77E-3047-BBD7-58C549D220AF}"/>
              </a:ext>
            </a:extLst>
          </p:cNvPr>
          <p:cNvSpPr/>
          <p:nvPr/>
        </p:nvSpPr>
        <p:spPr>
          <a:xfrm>
            <a:off x="7329100" y="1461186"/>
            <a:ext cx="1680519" cy="472648"/>
          </a:xfrm>
          <a:prstGeom prst="wedgeRoundRectCallout">
            <a:avLst>
              <a:gd name="adj1" fmla="val -40854"/>
              <a:gd name="adj2" fmla="val 93873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Accept</a:t>
            </a:r>
          </a:p>
        </p:txBody>
      </p:sp>
      <p:sp>
        <p:nvSpPr>
          <p:cNvPr id="21" name="Rounded Rectangular Callout 20">
            <a:extLst>
              <a:ext uri="{FF2B5EF4-FFF2-40B4-BE49-F238E27FC236}">
                <a16:creationId xmlns:a16="http://schemas.microsoft.com/office/drawing/2014/main" id="{E47E9C27-F2CD-6C41-9E93-7DF84E5FFA78}"/>
              </a:ext>
            </a:extLst>
          </p:cNvPr>
          <p:cNvSpPr/>
          <p:nvPr/>
        </p:nvSpPr>
        <p:spPr>
          <a:xfrm>
            <a:off x="2383781" y="1526275"/>
            <a:ext cx="1680519" cy="472648"/>
          </a:xfrm>
          <a:prstGeom prst="wedgeRoundRectCallout">
            <a:avLst>
              <a:gd name="adj1" fmla="val -40854"/>
              <a:gd name="adj2" fmla="val 93873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Reject?</a:t>
            </a:r>
          </a:p>
        </p:txBody>
      </p:sp>
      <p:sp>
        <p:nvSpPr>
          <p:cNvPr id="22" name="Rounded Rectangular Callout 21">
            <a:extLst>
              <a:ext uri="{FF2B5EF4-FFF2-40B4-BE49-F238E27FC236}">
                <a16:creationId xmlns:a16="http://schemas.microsoft.com/office/drawing/2014/main" id="{95D7BAFA-0C8A-F741-A709-51B4F46868ED}"/>
              </a:ext>
            </a:extLst>
          </p:cNvPr>
          <p:cNvSpPr/>
          <p:nvPr/>
        </p:nvSpPr>
        <p:spPr>
          <a:xfrm>
            <a:off x="2427794" y="3194220"/>
            <a:ext cx="1680519" cy="472648"/>
          </a:xfrm>
          <a:prstGeom prst="wedgeRoundRectCallout">
            <a:avLst>
              <a:gd name="adj1" fmla="val -40854"/>
              <a:gd name="adj2" fmla="val 93873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Reject</a:t>
            </a:r>
          </a:p>
        </p:txBody>
      </p:sp>
      <p:sp>
        <p:nvSpPr>
          <p:cNvPr id="23" name="Rounded Rectangular Callout 22">
            <a:extLst>
              <a:ext uri="{FF2B5EF4-FFF2-40B4-BE49-F238E27FC236}">
                <a16:creationId xmlns:a16="http://schemas.microsoft.com/office/drawing/2014/main" id="{7CF089DB-C37F-4249-9A4F-048A8A0B1E67}"/>
              </a:ext>
            </a:extLst>
          </p:cNvPr>
          <p:cNvSpPr/>
          <p:nvPr/>
        </p:nvSpPr>
        <p:spPr>
          <a:xfrm>
            <a:off x="7329100" y="3184783"/>
            <a:ext cx="1680519" cy="472648"/>
          </a:xfrm>
          <a:prstGeom prst="wedgeRoundRectCallout">
            <a:avLst>
              <a:gd name="adj1" fmla="val -40854"/>
              <a:gd name="adj2" fmla="val 93873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404</a:t>
            </a:r>
          </a:p>
        </p:txBody>
      </p:sp>
      <p:pic>
        <p:nvPicPr>
          <p:cNvPr id="15" name="Graphic 14" descr="Crown">
            <a:extLst>
              <a:ext uri="{FF2B5EF4-FFF2-40B4-BE49-F238E27FC236}">
                <a16:creationId xmlns:a16="http://schemas.microsoft.com/office/drawing/2014/main" id="{6E9B081F-822B-BB45-8DC5-C94D554367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72000" y="793762"/>
            <a:ext cx="562608" cy="562608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BD0448DE-69E6-A044-9C34-D0B4AEC92ED5}"/>
              </a:ext>
            </a:extLst>
          </p:cNvPr>
          <p:cNvSpPr/>
          <p:nvPr/>
        </p:nvSpPr>
        <p:spPr>
          <a:xfrm>
            <a:off x="4734702" y="2696448"/>
            <a:ext cx="1201270" cy="734096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Block A</a:t>
            </a:r>
          </a:p>
        </p:txBody>
      </p:sp>
    </p:spTree>
    <p:extLst>
      <p:ext uri="{BB962C8B-B14F-4D97-AF65-F5344CB8AC3E}">
        <p14:creationId xmlns:p14="http://schemas.microsoft.com/office/powerpoint/2010/main" val="1359111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5B4D6-15DD-8047-8252-0EC05993B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Byzantine Generals Problem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2FA0449-F50E-3E45-8A74-3642C8BAA58F}"/>
              </a:ext>
            </a:extLst>
          </p:cNvPr>
          <p:cNvGrpSpPr/>
          <p:nvPr/>
        </p:nvGrpSpPr>
        <p:grpSpPr>
          <a:xfrm>
            <a:off x="5052218" y="1529297"/>
            <a:ext cx="4005133" cy="3178775"/>
            <a:chOff x="1716046" y="778907"/>
            <a:chExt cx="7293573" cy="4117457"/>
          </a:xfrm>
          <a:effectLst/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399EF596-0265-E74F-97A5-EA4D7F9BEF3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16046" y="3682314"/>
              <a:ext cx="1214050" cy="121405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8BB33F10-DDCB-A24B-9576-72FA1A0F2B9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16046" y="1964725"/>
              <a:ext cx="1214050" cy="1214050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4D8E85B-C216-DF46-A332-EEFED9A4887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722075" y="1964725"/>
              <a:ext cx="1214050" cy="121405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64B0969-F71E-2747-95E9-E5D28AA4F58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722075" y="3682314"/>
              <a:ext cx="1214050" cy="1214050"/>
            </a:xfrm>
            <a:prstGeom prst="rect">
              <a:avLst/>
            </a:prstGeom>
          </p:spPr>
        </p:pic>
        <p:pic>
          <p:nvPicPr>
            <p:cNvPr id="16" name="Picture 15" descr="A person wearing a costume&#10;&#10;Description automatically generated">
              <a:extLst>
                <a:ext uri="{FF2B5EF4-FFF2-40B4-BE49-F238E27FC236}">
                  <a16:creationId xmlns:a16="http://schemas.microsoft.com/office/drawing/2014/main" id="{9A12C343-D7AB-724D-BC29-66D1F673130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16833" y="898952"/>
              <a:ext cx="1018504" cy="1498257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7436930D-7EFF-3D43-B7C5-75E9C55D9E4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17985" y="2746291"/>
              <a:ext cx="2616200" cy="2044700"/>
            </a:xfrm>
            <a:prstGeom prst="rect">
              <a:avLst/>
            </a:prstGeom>
          </p:spPr>
        </p:pic>
        <p:sp>
          <p:nvSpPr>
            <p:cNvPr id="19" name="Rounded Rectangular Callout 18">
              <a:extLst>
                <a:ext uri="{FF2B5EF4-FFF2-40B4-BE49-F238E27FC236}">
                  <a16:creationId xmlns:a16="http://schemas.microsoft.com/office/drawing/2014/main" id="{1C9E3B89-D736-DE49-A94C-52BE06D07F34}"/>
                </a:ext>
              </a:extLst>
            </p:cNvPr>
            <p:cNvSpPr/>
            <p:nvPr/>
          </p:nvSpPr>
          <p:spPr>
            <a:xfrm>
              <a:off x="5881814" y="778907"/>
              <a:ext cx="1680519" cy="472648"/>
            </a:xfrm>
            <a:prstGeom prst="wedgeRoundRectCallout">
              <a:avLst>
                <a:gd name="adj1" fmla="val -94530"/>
                <a:gd name="adj2" fmla="val 52043"/>
                <a:gd name="adj3" fmla="val 16667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Attack</a:t>
              </a:r>
            </a:p>
          </p:txBody>
        </p:sp>
        <p:sp>
          <p:nvSpPr>
            <p:cNvPr id="20" name="Rounded Rectangular Callout 19">
              <a:extLst>
                <a:ext uri="{FF2B5EF4-FFF2-40B4-BE49-F238E27FC236}">
                  <a16:creationId xmlns:a16="http://schemas.microsoft.com/office/drawing/2014/main" id="{56DC7837-D77E-3047-BBD7-58C549D220AF}"/>
                </a:ext>
              </a:extLst>
            </p:cNvPr>
            <p:cNvSpPr/>
            <p:nvPr/>
          </p:nvSpPr>
          <p:spPr>
            <a:xfrm>
              <a:off x="7329100" y="1461186"/>
              <a:ext cx="1680519" cy="472648"/>
            </a:xfrm>
            <a:prstGeom prst="wedgeRoundRectCallout">
              <a:avLst>
                <a:gd name="adj1" fmla="val -40854"/>
                <a:gd name="adj2" fmla="val 93873"/>
                <a:gd name="adj3" fmla="val 16667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Attack</a:t>
              </a:r>
            </a:p>
          </p:txBody>
        </p:sp>
        <p:sp>
          <p:nvSpPr>
            <p:cNvPr id="21" name="Rounded Rectangular Callout 20">
              <a:extLst>
                <a:ext uri="{FF2B5EF4-FFF2-40B4-BE49-F238E27FC236}">
                  <a16:creationId xmlns:a16="http://schemas.microsoft.com/office/drawing/2014/main" id="{E47E9C27-F2CD-6C41-9E93-7DF84E5FFA78}"/>
                </a:ext>
              </a:extLst>
            </p:cNvPr>
            <p:cNvSpPr/>
            <p:nvPr/>
          </p:nvSpPr>
          <p:spPr>
            <a:xfrm>
              <a:off x="2383781" y="1526275"/>
              <a:ext cx="1680519" cy="472648"/>
            </a:xfrm>
            <a:prstGeom prst="wedgeRoundRectCallout">
              <a:avLst>
                <a:gd name="adj1" fmla="val -40854"/>
                <a:gd name="adj2" fmla="val 93873"/>
                <a:gd name="adj3" fmla="val 16667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Retreat?</a:t>
              </a:r>
            </a:p>
          </p:txBody>
        </p:sp>
        <p:sp>
          <p:nvSpPr>
            <p:cNvPr id="22" name="Rounded Rectangular Callout 21">
              <a:extLst>
                <a:ext uri="{FF2B5EF4-FFF2-40B4-BE49-F238E27FC236}">
                  <a16:creationId xmlns:a16="http://schemas.microsoft.com/office/drawing/2014/main" id="{95D7BAFA-0C8A-F741-A709-51B4F46868ED}"/>
                </a:ext>
              </a:extLst>
            </p:cNvPr>
            <p:cNvSpPr/>
            <p:nvPr/>
          </p:nvSpPr>
          <p:spPr>
            <a:xfrm>
              <a:off x="2427794" y="3194220"/>
              <a:ext cx="1680519" cy="472648"/>
            </a:xfrm>
            <a:prstGeom prst="wedgeRoundRectCallout">
              <a:avLst>
                <a:gd name="adj1" fmla="val -40854"/>
                <a:gd name="adj2" fmla="val 93873"/>
                <a:gd name="adj3" fmla="val 16667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Retreat</a:t>
              </a:r>
            </a:p>
          </p:txBody>
        </p:sp>
        <p:sp>
          <p:nvSpPr>
            <p:cNvPr id="23" name="Rounded Rectangular Callout 22">
              <a:extLst>
                <a:ext uri="{FF2B5EF4-FFF2-40B4-BE49-F238E27FC236}">
                  <a16:creationId xmlns:a16="http://schemas.microsoft.com/office/drawing/2014/main" id="{7CF089DB-C37F-4249-9A4F-048A8A0B1E67}"/>
                </a:ext>
              </a:extLst>
            </p:cNvPr>
            <p:cNvSpPr/>
            <p:nvPr/>
          </p:nvSpPr>
          <p:spPr>
            <a:xfrm>
              <a:off x="7329100" y="3184783"/>
              <a:ext cx="1680519" cy="472648"/>
            </a:xfrm>
            <a:prstGeom prst="wedgeRoundRectCallout">
              <a:avLst>
                <a:gd name="adj1" fmla="val -40854"/>
                <a:gd name="adj2" fmla="val 93873"/>
                <a:gd name="adj3" fmla="val 16667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404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F7F67024-9383-DF47-A317-A9C9EC004013}"/>
              </a:ext>
            </a:extLst>
          </p:cNvPr>
          <p:cNvGrpSpPr/>
          <p:nvPr/>
        </p:nvGrpSpPr>
        <p:grpSpPr>
          <a:xfrm>
            <a:off x="28379" y="1529297"/>
            <a:ext cx="4091784" cy="3217769"/>
            <a:chOff x="1722436" y="778907"/>
            <a:chExt cx="7287183" cy="4117457"/>
          </a:xfrm>
          <a:effectLst/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130D54F-D7AA-4C4D-A546-FDFE20E0DFC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1722436" y="3682314"/>
              <a:ext cx="1201270" cy="1214050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A85E9D79-6BA9-BD4D-9B2F-FE993B1B95D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1722436" y="1964725"/>
              <a:ext cx="1201270" cy="1214050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C69E3F57-CF64-CC46-A9E2-9130B106F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6728465" y="1964725"/>
              <a:ext cx="1201270" cy="1214050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713A6B7E-50EA-1D42-996C-E784966924C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6728465" y="3682314"/>
              <a:ext cx="1201270" cy="1214050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B6AB67FB-6AC2-ED4B-B454-6B28176248E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4316833" y="1133411"/>
              <a:ext cx="1018504" cy="1029339"/>
            </a:xfrm>
            <a:prstGeom prst="rect">
              <a:avLst/>
            </a:prstGeom>
          </p:spPr>
        </p:pic>
        <p:sp>
          <p:nvSpPr>
            <p:cNvPr id="27" name="Rounded Rectangular Callout 26">
              <a:extLst>
                <a:ext uri="{FF2B5EF4-FFF2-40B4-BE49-F238E27FC236}">
                  <a16:creationId xmlns:a16="http://schemas.microsoft.com/office/drawing/2014/main" id="{02AEAE92-94C5-AF4F-A51A-DE7F42DECB7F}"/>
                </a:ext>
              </a:extLst>
            </p:cNvPr>
            <p:cNvSpPr/>
            <p:nvPr/>
          </p:nvSpPr>
          <p:spPr>
            <a:xfrm>
              <a:off x="5881814" y="778907"/>
              <a:ext cx="1680519" cy="472648"/>
            </a:xfrm>
            <a:prstGeom prst="wedgeRoundRectCallout">
              <a:avLst>
                <a:gd name="adj1" fmla="val -94530"/>
                <a:gd name="adj2" fmla="val 52043"/>
                <a:gd name="adj3" fmla="val 16667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New Block</a:t>
              </a:r>
            </a:p>
          </p:txBody>
        </p:sp>
        <p:sp>
          <p:nvSpPr>
            <p:cNvPr id="28" name="Rounded Rectangular Callout 27">
              <a:extLst>
                <a:ext uri="{FF2B5EF4-FFF2-40B4-BE49-F238E27FC236}">
                  <a16:creationId xmlns:a16="http://schemas.microsoft.com/office/drawing/2014/main" id="{960E34FC-FE20-4A40-8B9E-98D3CB8D7243}"/>
                </a:ext>
              </a:extLst>
            </p:cNvPr>
            <p:cNvSpPr/>
            <p:nvPr/>
          </p:nvSpPr>
          <p:spPr>
            <a:xfrm>
              <a:off x="7329100" y="1461186"/>
              <a:ext cx="1680519" cy="472648"/>
            </a:xfrm>
            <a:prstGeom prst="wedgeRoundRectCallout">
              <a:avLst>
                <a:gd name="adj1" fmla="val -40854"/>
                <a:gd name="adj2" fmla="val 93873"/>
                <a:gd name="adj3" fmla="val 16667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Accept</a:t>
              </a:r>
            </a:p>
          </p:txBody>
        </p:sp>
        <p:sp>
          <p:nvSpPr>
            <p:cNvPr id="29" name="Rounded Rectangular Callout 28">
              <a:extLst>
                <a:ext uri="{FF2B5EF4-FFF2-40B4-BE49-F238E27FC236}">
                  <a16:creationId xmlns:a16="http://schemas.microsoft.com/office/drawing/2014/main" id="{5FF99F75-CB11-5745-A661-B72C60AB7975}"/>
                </a:ext>
              </a:extLst>
            </p:cNvPr>
            <p:cNvSpPr/>
            <p:nvPr/>
          </p:nvSpPr>
          <p:spPr>
            <a:xfrm>
              <a:off x="2383781" y="1526275"/>
              <a:ext cx="1680519" cy="472648"/>
            </a:xfrm>
            <a:prstGeom prst="wedgeRoundRectCallout">
              <a:avLst>
                <a:gd name="adj1" fmla="val -40854"/>
                <a:gd name="adj2" fmla="val 93873"/>
                <a:gd name="adj3" fmla="val 16667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Reject?</a:t>
              </a:r>
            </a:p>
          </p:txBody>
        </p:sp>
        <p:sp>
          <p:nvSpPr>
            <p:cNvPr id="30" name="Rounded Rectangular Callout 29">
              <a:extLst>
                <a:ext uri="{FF2B5EF4-FFF2-40B4-BE49-F238E27FC236}">
                  <a16:creationId xmlns:a16="http://schemas.microsoft.com/office/drawing/2014/main" id="{3BB01D60-DAB9-7E41-8A00-7FDE8C242F28}"/>
                </a:ext>
              </a:extLst>
            </p:cNvPr>
            <p:cNvSpPr/>
            <p:nvPr/>
          </p:nvSpPr>
          <p:spPr>
            <a:xfrm>
              <a:off x="2427794" y="3194220"/>
              <a:ext cx="1680519" cy="472648"/>
            </a:xfrm>
            <a:prstGeom prst="wedgeRoundRectCallout">
              <a:avLst>
                <a:gd name="adj1" fmla="val -40854"/>
                <a:gd name="adj2" fmla="val 93873"/>
                <a:gd name="adj3" fmla="val 16667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Reject</a:t>
              </a:r>
            </a:p>
          </p:txBody>
        </p:sp>
        <p:sp>
          <p:nvSpPr>
            <p:cNvPr id="31" name="Rounded Rectangular Callout 30">
              <a:extLst>
                <a:ext uri="{FF2B5EF4-FFF2-40B4-BE49-F238E27FC236}">
                  <a16:creationId xmlns:a16="http://schemas.microsoft.com/office/drawing/2014/main" id="{EE358313-DC0D-6B4C-9341-49298A06A48F}"/>
                </a:ext>
              </a:extLst>
            </p:cNvPr>
            <p:cNvSpPr/>
            <p:nvPr/>
          </p:nvSpPr>
          <p:spPr>
            <a:xfrm>
              <a:off x="7329100" y="3184783"/>
              <a:ext cx="1680519" cy="472648"/>
            </a:xfrm>
            <a:prstGeom prst="wedgeRoundRectCallout">
              <a:avLst>
                <a:gd name="adj1" fmla="val -40854"/>
                <a:gd name="adj2" fmla="val 93873"/>
                <a:gd name="adj3" fmla="val 16667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404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7FAFEB48-AADF-E444-9151-1DB0577E6B59}"/>
                </a:ext>
              </a:extLst>
            </p:cNvPr>
            <p:cNvSpPr/>
            <p:nvPr/>
          </p:nvSpPr>
          <p:spPr>
            <a:xfrm>
              <a:off x="4734702" y="2696448"/>
              <a:ext cx="1201270" cy="734096"/>
            </a:xfrm>
            <a:prstGeom prst="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Block A</a:t>
              </a:r>
            </a:p>
          </p:txBody>
        </p:sp>
      </p:grpSp>
      <p:sp>
        <p:nvSpPr>
          <p:cNvPr id="5" name="Left-Right Arrow 4">
            <a:extLst>
              <a:ext uri="{FF2B5EF4-FFF2-40B4-BE49-F238E27FC236}">
                <a16:creationId xmlns:a16="http://schemas.microsoft.com/office/drawing/2014/main" id="{5C159FCB-DE5F-604E-BD41-E1E2D2E8F1EC}"/>
              </a:ext>
            </a:extLst>
          </p:cNvPr>
          <p:cNvSpPr/>
          <p:nvPr/>
        </p:nvSpPr>
        <p:spPr>
          <a:xfrm>
            <a:off x="4028544" y="2848110"/>
            <a:ext cx="1004281" cy="480561"/>
          </a:xfrm>
          <a:prstGeom prst="left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D9FB240-1E34-FF4D-B3FA-B0C5F290662E}"/>
              </a:ext>
            </a:extLst>
          </p:cNvPr>
          <p:cNvSpPr txBox="1"/>
          <p:nvPr/>
        </p:nvSpPr>
        <p:spPr>
          <a:xfrm>
            <a:off x="2623356" y="870875"/>
            <a:ext cx="4688039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Block choice is equivalent to BGP</a:t>
            </a:r>
          </a:p>
        </p:txBody>
      </p:sp>
    </p:spTree>
    <p:extLst>
      <p:ext uri="{BB962C8B-B14F-4D97-AF65-F5344CB8AC3E}">
        <p14:creationId xmlns:p14="http://schemas.microsoft.com/office/powerpoint/2010/main" val="9910904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5B4D6-15DD-8047-8252-0EC05993B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Byzantine Generals Problem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99EF596-0265-E74F-97A5-EA4D7F9BEF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3739" y="3682314"/>
            <a:ext cx="1214050" cy="12140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BB33F10-DDCB-A24B-9576-72FA1A0F2B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6714" y="1964725"/>
            <a:ext cx="1214050" cy="12140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4D8E85B-C216-DF46-A332-EEFED9A488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7048" y="1978626"/>
            <a:ext cx="1214050" cy="12140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64B0969-F71E-2747-95E9-E5D28AA4F5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0023" y="3682314"/>
            <a:ext cx="1214050" cy="1214050"/>
          </a:xfrm>
          <a:prstGeom prst="rect">
            <a:avLst/>
          </a:prstGeom>
        </p:spPr>
      </p:pic>
      <p:pic>
        <p:nvPicPr>
          <p:cNvPr id="16" name="Picture 15" descr="A person wearing a costume&#10;&#10;Description automatically generated">
            <a:extLst>
              <a:ext uri="{FF2B5EF4-FFF2-40B4-BE49-F238E27FC236}">
                <a16:creationId xmlns:a16="http://schemas.microsoft.com/office/drawing/2014/main" id="{9A12C343-D7AB-724D-BC29-66D1F67313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4654" y="898952"/>
            <a:ext cx="1018504" cy="1498257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C60A799-BD51-994B-A8C5-B7A16213D1CF}"/>
              </a:ext>
            </a:extLst>
          </p:cNvPr>
          <p:cNvCxnSpPr/>
          <p:nvPr/>
        </p:nvCxnSpPr>
        <p:spPr>
          <a:xfrm flipH="1">
            <a:off x="4732638" y="1648080"/>
            <a:ext cx="1161535" cy="83562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CF3B3274-BBF2-EF42-B5E1-B99378B97911}"/>
              </a:ext>
            </a:extLst>
          </p:cNvPr>
          <p:cNvCxnSpPr>
            <a:cxnSpLocks/>
          </p:cNvCxnSpPr>
          <p:nvPr/>
        </p:nvCxnSpPr>
        <p:spPr>
          <a:xfrm flipH="1">
            <a:off x="5052372" y="1946622"/>
            <a:ext cx="914939" cy="190173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271F5783-F257-5E48-A34F-E909DC6C16DC}"/>
              </a:ext>
            </a:extLst>
          </p:cNvPr>
          <p:cNvCxnSpPr>
            <a:cxnSpLocks/>
          </p:cNvCxnSpPr>
          <p:nvPr/>
        </p:nvCxnSpPr>
        <p:spPr>
          <a:xfrm>
            <a:off x="6546455" y="2065894"/>
            <a:ext cx="780102" cy="190173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79440A4D-7141-4C4F-8486-9FE71316DBC3}"/>
              </a:ext>
            </a:extLst>
          </p:cNvPr>
          <p:cNvCxnSpPr>
            <a:cxnSpLocks/>
          </p:cNvCxnSpPr>
          <p:nvPr/>
        </p:nvCxnSpPr>
        <p:spPr>
          <a:xfrm flipH="1">
            <a:off x="7760125" y="2886847"/>
            <a:ext cx="284124" cy="96151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87E75F85-1EC7-F745-86EF-D32BF3983D73}"/>
              </a:ext>
            </a:extLst>
          </p:cNvPr>
          <p:cNvCxnSpPr>
            <a:cxnSpLocks/>
          </p:cNvCxnSpPr>
          <p:nvPr/>
        </p:nvCxnSpPr>
        <p:spPr>
          <a:xfrm flipH="1" flipV="1">
            <a:off x="6635578" y="1841157"/>
            <a:ext cx="1186247" cy="77693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C99980AE-9387-EC4D-823E-2F48CDA66A21}"/>
              </a:ext>
            </a:extLst>
          </p:cNvPr>
          <p:cNvCxnSpPr>
            <a:cxnSpLocks/>
            <a:stCxn id="13" idx="1"/>
          </p:cNvCxnSpPr>
          <p:nvPr/>
        </p:nvCxnSpPr>
        <p:spPr>
          <a:xfrm flipH="1">
            <a:off x="4885040" y="2585651"/>
            <a:ext cx="2702008" cy="5045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8773F189-C8AB-F645-B263-3298BAC8495E}"/>
              </a:ext>
            </a:extLst>
          </p:cNvPr>
          <p:cNvCxnSpPr>
            <a:cxnSpLocks/>
          </p:cNvCxnSpPr>
          <p:nvPr/>
        </p:nvCxnSpPr>
        <p:spPr>
          <a:xfrm flipH="1" flipV="1">
            <a:off x="4885040" y="2782250"/>
            <a:ext cx="2441518" cy="128570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8456BCE8-2308-1C49-8AA9-05E9F3763612}"/>
              </a:ext>
            </a:extLst>
          </p:cNvPr>
          <p:cNvCxnSpPr>
            <a:cxnSpLocks/>
            <a:stCxn id="11" idx="0"/>
          </p:cNvCxnSpPr>
          <p:nvPr/>
        </p:nvCxnSpPr>
        <p:spPr>
          <a:xfrm flipH="1" flipV="1">
            <a:off x="4660788" y="2973346"/>
            <a:ext cx="179976" cy="70896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C3E5A841-4B34-C74A-8E73-6021C1B28D2A}"/>
              </a:ext>
            </a:extLst>
          </p:cNvPr>
          <p:cNvCxnSpPr>
            <a:cxnSpLocks/>
            <a:stCxn id="11" idx="3"/>
            <a:endCxn id="14" idx="1"/>
          </p:cNvCxnSpPr>
          <p:nvPr/>
        </p:nvCxnSpPr>
        <p:spPr>
          <a:xfrm>
            <a:off x="5447789" y="4289339"/>
            <a:ext cx="1532234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00558665-5658-C84B-977D-3D155F594184}"/>
              </a:ext>
            </a:extLst>
          </p:cNvPr>
          <p:cNvCxnSpPr>
            <a:cxnSpLocks/>
          </p:cNvCxnSpPr>
          <p:nvPr/>
        </p:nvCxnSpPr>
        <p:spPr>
          <a:xfrm flipV="1">
            <a:off x="5361060" y="2782251"/>
            <a:ext cx="2460765" cy="133152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Cloud Callout 46">
            <a:extLst>
              <a:ext uri="{FF2B5EF4-FFF2-40B4-BE49-F238E27FC236}">
                <a16:creationId xmlns:a16="http://schemas.microsoft.com/office/drawing/2014/main" id="{A84088B2-E794-5543-9BC2-0B6F208DAFF6}"/>
              </a:ext>
            </a:extLst>
          </p:cNvPr>
          <p:cNvSpPr/>
          <p:nvPr/>
        </p:nvSpPr>
        <p:spPr>
          <a:xfrm>
            <a:off x="6827731" y="849959"/>
            <a:ext cx="1864788" cy="596216"/>
          </a:xfrm>
          <a:prstGeom prst="cloudCallout">
            <a:avLst>
              <a:gd name="adj1" fmla="val -65893"/>
              <a:gd name="adj2" fmla="val 861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Attack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F81C908-83CC-154C-82B1-EE3EAF5ACC16}"/>
              </a:ext>
            </a:extLst>
          </p:cNvPr>
          <p:cNvSpPr txBox="1"/>
          <p:nvPr/>
        </p:nvSpPr>
        <p:spPr>
          <a:xfrm>
            <a:off x="359599" y="748016"/>
            <a:ext cx="323900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i="1" dirty="0">
                <a:latin typeface="+mn-lt"/>
              </a:rPr>
              <a:t>Leader </a:t>
            </a:r>
            <a:r>
              <a:rPr lang="en-US" dirty="0">
                <a:latin typeface="+mn-lt"/>
              </a:rPr>
              <a:t>gets an input bit 0/1</a:t>
            </a:r>
          </a:p>
          <a:p>
            <a:pPr algn="l"/>
            <a:r>
              <a:rPr lang="en-US" dirty="0">
                <a:latin typeface="+mn-lt"/>
              </a:rPr>
              <a:t> </a:t>
            </a:r>
          </a:p>
          <a:p>
            <a:pPr algn="l"/>
            <a:r>
              <a:rPr lang="en-US" dirty="0">
                <a:latin typeface="+mn-lt"/>
              </a:rPr>
              <a:t>Every round each </a:t>
            </a:r>
            <a:r>
              <a:rPr lang="en-US" i="1" dirty="0">
                <a:latin typeface="+mn-lt"/>
              </a:rPr>
              <a:t>node</a:t>
            </a:r>
            <a:r>
              <a:rPr lang="en-US" dirty="0">
                <a:latin typeface="+mn-lt"/>
              </a:rPr>
              <a:t> sends messages to every other general. Messages are received in the next round</a:t>
            </a:r>
          </a:p>
          <a:p>
            <a:pPr algn="l"/>
            <a:endParaRPr lang="en-US" dirty="0">
              <a:latin typeface="+mn-lt"/>
            </a:endParaRPr>
          </a:p>
          <a:p>
            <a:pPr algn="l"/>
            <a:r>
              <a:rPr lang="en-US" dirty="0">
                <a:latin typeface="+mn-lt"/>
              </a:rPr>
              <a:t>At the end of the protocol honest nodes output a bit or abort</a:t>
            </a:r>
          </a:p>
        </p:txBody>
      </p:sp>
      <p:sp>
        <p:nvSpPr>
          <p:cNvPr id="49" name="Rectangular Callout 48">
            <a:extLst>
              <a:ext uri="{FF2B5EF4-FFF2-40B4-BE49-F238E27FC236}">
                <a16:creationId xmlns:a16="http://schemas.microsoft.com/office/drawing/2014/main" id="{E239A965-9AF5-B245-8B43-4DABE4996C9D}"/>
              </a:ext>
            </a:extLst>
          </p:cNvPr>
          <p:cNvSpPr/>
          <p:nvPr/>
        </p:nvSpPr>
        <p:spPr>
          <a:xfrm>
            <a:off x="4510214" y="1223319"/>
            <a:ext cx="1104907" cy="547845"/>
          </a:xfrm>
          <a:prstGeom prst="wedgeRectCallout">
            <a:avLst>
              <a:gd name="adj1" fmla="val -56620"/>
              <a:gd name="adj2" fmla="val 136932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Attack</a:t>
            </a:r>
          </a:p>
        </p:txBody>
      </p:sp>
    </p:spTree>
    <p:extLst>
      <p:ext uri="{BB962C8B-B14F-4D97-AF65-F5344CB8AC3E}">
        <p14:creationId xmlns:p14="http://schemas.microsoft.com/office/powerpoint/2010/main" val="4225922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5B4D6-15DD-8047-8252-0EC05993B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Byzantine Generals Problem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99EF596-0265-E74F-97A5-EA4D7F9BEF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3739" y="3682314"/>
            <a:ext cx="1214050" cy="12140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BB33F10-DDCB-A24B-9576-72FA1A0F2B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6714" y="1964725"/>
            <a:ext cx="1214050" cy="12140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4D8E85B-C216-DF46-A332-EEFED9A488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7048" y="1978626"/>
            <a:ext cx="1214050" cy="12140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64B0969-F71E-2747-95E9-E5D28AA4F5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0023" y="3682314"/>
            <a:ext cx="1214050" cy="1214050"/>
          </a:xfrm>
          <a:prstGeom prst="rect">
            <a:avLst/>
          </a:prstGeom>
        </p:spPr>
      </p:pic>
      <p:pic>
        <p:nvPicPr>
          <p:cNvPr id="16" name="Picture 15" descr="A person wearing a costume&#10;&#10;Description automatically generated">
            <a:extLst>
              <a:ext uri="{FF2B5EF4-FFF2-40B4-BE49-F238E27FC236}">
                <a16:creationId xmlns:a16="http://schemas.microsoft.com/office/drawing/2014/main" id="{9A12C343-D7AB-724D-BC29-66D1F67313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4654" y="898952"/>
            <a:ext cx="1018504" cy="1498257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C60A799-BD51-994B-A8C5-B7A16213D1CF}"/>
              </a:ext>
            </a:extLst>
          </p:cNvPr>
          <p:cNvCxnSpPr/>
          <p:nvPr/>
        </p:nvCxnSpPr>
        <p:spPr>
          <a:xfrm flipH="1">
            <a:off x="4732638" y="1648080"/>
            <a:ext cx="1161535" cy="83562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CF3B3274-BBF2-EF42-B5E1-B99378B97911}"/>
              </a:ext>
            </a:extLst>
          </p:cNvPr>
          <p:cNvCxnSpPr>
            <a:cxnSpLocks/>
          </p:cNvCxnSpPr>
          <p:nvPr/>
        </p:nvCxnSpPr>
        <p:spPr>
          <a:xfrm flipH="1">
            <a:off x="5052372" y="1946622"/>
            <a:ext cx="914939" cy="190173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271F5783-F257-5E48-A34F-E909DC6C16DC}"/>
              </a:ext>
            </a:extLst>
          </p:cNvPr>
          <p:cNvCxnSpPr>
            <a:cxnSpLocks/>
          </p:cNvCxnSpPr>
          <p:nvPr/>
        </p:nvCxnSpPr>
        <p:spPr>
          <a:xfrm>
            <a:off x="6546455" y="2065894"/>
            <a:ext cx="780102" cy="190173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79440A4D-7141-4C4F-8486-9FE71316DBC3}"/>
              </a:ext>
            </a:extLst>
          </p:cNvPr>
          <p:cNvCxnSpPr>
            <a:cxnSpLocks/>
          </p:cNvCxnSpPr>
          <p:nvPr/>
        </p:nvCxnSpPr>
        <p:spPr>
          <a:xfrm flipH="1">
            <a:off x="7760125" y="2886847"/>
            <a:ext cx="284124" cy="96151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87E75F85-1EC7-F745-86EF-D32BF3983D73}"/>
              </a:ext>
            </a:extLst>
          </p:cNvPr>
          <p:cNvCxnSpPr>
            <a:cxnSpLocks/>
          </p:cNvCxnSpPr>
          <p:nvPr/>
        </p:nvCxnSpPr>
        <p:spPr>
          <a:xfrm flipH="1" flipV="1">
            <a:off x="6635578" y="1841157"/>
            <a:ext cx="1186247" cy="77693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C99980AE-9387-EC4D-823E-2F48CDA66A21}"/>
              </a:ext>
            </a:extLst>
          </p:cNvPr>
          <p:cNvCxnSpPr>
            <a:cxnSpLocks/>
            <a:stCxn id="13" idx="1"/>
          </p:cNvCxnSpPr>
          <p:nvPr/>
        </p:nvCxnSpPr>
        <p:spPr>
          <a:xfrm flipH="1">
            <a:off x="4885040" y="2585651"/>
            <a:ext cx="2702008" cy="5045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8773F189-C8AB-F645-B263-3298BAC8495E}"/>
              </a:ext>
            </a:extLst>
          </p:cNvPr>
          <p:cNvCxnSpPr>
            <a:cxnSpLocks/>
          </p:cNvCxnSpPr>
          <p:nvPr/>
        </p:nvCxnSpPr>
        <p:spPr>
          <a:xfrm flipH="1" flipV="1">
            <a:off x="4885040" y="2782250"/>
            <a:ext cx="2441518" cy="128570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8456BCE8-2308-1C49-8AA9-05E9F3763612}"/>
              </a:ext>
            </a:extLst>
          </p:cNvPr>
          <p:cNvCxnSpPr>
            <a:cxnSpLocks/>
            <a:stCxn id="11" idx="0"/>
          </p:cNvCxnSpPr>
          <p:nvPr/>
        </p:nvCxnSpPr>
        <p:spPr>
          <a:xfrm flipH="1" flipV="1">
            <a:off x="4660788" y="2973346"/>
            <a:ext cx="179976" cy="70896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C3E5A841-4B34-C74A-8E73-6021C1B28D2A}"/>
              </a:ext>
            </a:extLst>
          </p:cNvPr>
          <p:cNvCxnSpPr>
            <a:cxnSpLocks/>
            <a:stCxn id="11" idx="3"/>
            <a:endCxn id="14" idx="1"/>
          </p:cNvCxnSpPr>
          <p:nvPr/>
        </p:nvCxnSpPr>
        <p:spPr>
          <a:xfrm>
            <a:off x="5447789" y="4289339"/>
            <a:ext cx="1532234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00558665-5658-C84B-977D-3D155F594184}"/>
              </a:ext>
            </a:extLst>
          </p:cNvPr>
          <p:cNvCxnSpPr>
            <a:cxnSpLocks/>
          </p:cNvCxnSpPr>
          <p:nvPr/>
        </p:nvCxnSpPr>
        <p:spPr>
          <a:xfrm flipV="1">
            <a:off x="5361060" y="2782251"/>
            <a:ext cx="2460765" cy="133152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CF81C908-83CC-154C-82B1-EE3EAF5ACC16}"/>
              </a:ext>
            </a:extLst>
          </p:cNvPr>
          <p:cNvSpPr txBox="1"/>
          <p:nvPr/>
        </p:nvSpPr>
        <p:spPr>
          <a:xfrm>
            <a:off x="475740" y="1997420"/>
            <a:ext cx="27802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Honest generals follow the protocol.</a:t>
            </a:r>
          </a:p>
          <a:p>
            <a:pPr algn="l"/>
            <a:r>
              <a:rPr lang="en-US" dirty="0">
                <a:latin typeface="+mn-lt"/>
              </a:rPr>
              <a:t>Malicious generals behave arbitrarily</a:t>
            </a:r>
          </a:p>
        </p:txBody>
      </p:sp>
      <p:pic>
        <p:nvPicPr>
          <p:cNvPr id="20" name="Shape 1084">
            <a:extLst>
              <a:ext uri="{FF2B5EF4-FFF2-40B4-BE49-F238E27FC236}">
                <a16:creationId xmlns:a16="http://schemas.microsoft.com/office/drawing/2014/main" id="{A26BAE05-8CB5-3E4D-9E02-3A3579DA7C1D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4">
            <a:alphaModFix/>
          </a:blip>
          <a:srcRect r="75883"/>
          <a:stretch/>
        </p:blipFill>
        <p:spPr>
          <a:xfrm>
            <a:off x="3958264" y="1620763"/>
            <a:ext cx="211261" cy="1005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Shape 1084">
            <a:extLst>
              <a:ext uri="{FF2B5EF4-FFF2-40B4-BE49-F238E27FC236}">
                <a16:creationId xmlns:a16="http://schemas.microsoft.com/office/drawing/2014/main" id="{587F839D-2FA8-9343-AAAA-3BD75E81E828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4">
            <a:alphaModFix/>
          </a:blip>
          <a:srcRect r="75883"/>
          <a:stretch/>
        </p:blipFill>
        <p:spPr>
          <a:xfrm flipH="1">
            <a:off x="4277381" y="1620763"/>
            <a:ext cx="207504" cy="1005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Shape 1084">
            <a:extLst>
              <a:ext uri="{FF2B5EF4-FFF2-40B4-BE49-F238E27FC236}">
                <a16:creationId xmlns:a16="http://schemas.microsoft.com/office/drawing/2014/main" id="{4C92D1FE-D2A0-AD4E-B12A-3D9244446323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4">
            <a:alphaModFix/>
          </a:blip>
          <a:srcRect r="75883"/>
          <a:stretch/>
        </p:blipFill>
        <p:spPr>
          <a:xfrm>
            <a:off x="5988391" y="453030"/>
            <a:ext cx="211261" cy="1005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Shape 1084">
            <a:extLst>
              <a:ext uri="{FF2B5EF4-FFF2-40B4-BE49-F238E27FC236}">
                <a16:creationId xmlns:a16="http://schemas.microsoft.com/office/drawing/2014/main" id="{2AEAABA9-A917-444B-BD68-9835001A844D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4">
            <a:alphaModFix/>
          </a:blip>
          <a:srcRect r="75883"/>
          <a:stretch/>
        </p:blipFill>
        <p:spPr>
          <a:xfrm flipH="1">
            <a:off x="6307508" y="453030"/>
            <a:ext cx="207504" cy="10058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84CE957-02D5-8147-82B7-471311D14C35}"/>
              </a:ext>
            </a:extLst>
          </p:cNvPr>
          <p:cNvSpPr/>
          <p:nvPr/>
        </p:nvSpPr>
        <p:spPr>
          <a:xfrm>
            <a:off x="475739" y="4067950"/>
            <a:ext cx="3238477" cy="62761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Assuming signatures</a:t>
            </a:r>
          </a:p>
        </p:txBody>
      </p:sp>
    </p:spTree>
    <p:extLst>
      <p:ext uri="{BB962C8B-B14F-4D97-AF65-F5344CB8AC3E}">
        <p14:creationId xmlns:p14="http://schemas.microsoft.com/office/powerpoint/2010/main" val="3622102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5B4D6-15DD-8047-8252-0EC05993B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Byzantine Fault Tolerant Protocol (BFT)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99EF596-0265-E74F-97A5-EA4D7F9BEF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3739" y="3682314"/>
            <a:ext cx="1214050" cy="12140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BB33F10-DDCB-A24B-9576-72FA1A0F2B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6714" y="1964725"/>
            <a:ext cx="1214050" cy="12140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4D8E85B-C216-DF46-A332-EEFED9A488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7048" y="1978626"/>
            <a:ext cx="1214050" cy="12140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64B0969-F71E-2747-95E9-E5D28AA4F5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0023" y="3682314"/>
            <a:ext cx="1214050" cy="1214050"/>
          </a:xfrm>
          <a:prstGeom prst="rect">
            <a:avLst/>
          </a:prstGeom>
        </p:spPr>
      </p:pic>
      <p:pic>
        <p:nvPicPr>
          <p:cNvPr id="16" name="Picture 15" descr="A person wearing a costume&#10;&#10;Description automatically generated">
            <a:extLst>
              <a:ext uri="{FF2B5EF4-FFF2-40B4-BE49-F238E27FC236}">
                <a16:creationId xmlns:a16="http://schemas.microsoft.com/office/drawing/2014/main" id="{9A12C343-D7AB-724D-BC29-66D1F67313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4654" y="898952"/>
            <a:ext cx="1018504" cy="1498257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C60A799-BD51-994B-A8C5-B7A16213D1CF}"/>
              </a:ext>
            </a:extLst>
          </p:cNvPr>
          <p:cNvCxnSpPr/>
          <p:nvPr/>
        </p:nvCxnSpPr>
        <p:spPr>
          <a:xfrm flipH="1">
            <a:off x="4732638" y="1648080"/>
            <a:ext cx="1161535" cy="83562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CF3B3274-BBF2-EF42-B5E1-B99378B97911}"/>
              </a:ext>
            </a:extLst>
          </p:cNvPr>
          <p:cNvCxnSpPr>
            <a:cxnSpLocks/>
          </p:cNvCxnSpPr>
          <p:nvPr/>
        </p:nvCxnSpPr>
        <p:spPr>
          <a:xfrm flipH="1">
            <a:off x="5052372" y="1946622"/>
            <a:ext cx="914939" cy="190173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271F5783-F257-5E48-A34F-E909DC6C16DC}"/>
              </a:ext>
            </a:extLst>
          </p:cNvPr>
          <p:cNvCxnSpPr>
            <a:cxnSpLocks/>
          </p:cNvCxnSpPr>
          <p:nvPr/>
        </p:nvCxnSpPr>
        <p:spPr>
          <a:xfrm>
            <a:off x="6546455" y="2065894"/>
            <a:ext cx="780102" cy="190173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79440A4D-7141-4C4F-8486-9FE71316DBC3}"/>
              </a:ext>
            </a:extLst>
          </p:cNvPr>
          <p:cNvCxnSpPr>
            <a:cxnSpLocks/>
          </p:cNvCxnSpPr>
          <p:nvPr/>
        </p:nvCxnSpPr>
        <p:spPr>
          <a:xfrm flipH="1">
            <a:off x="7760125" y="2886847"/>
            <a:ext cx="284124" cy="96151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87E75F85-1EC7-F745-86EF-D32BF3983D73}"/>
              </a:ext>
            </a:extLst>
          </p:cNvPr>
          <p:cNvCxnSpPr>
            <a:cxnSpLocks/>
          </p:cNvCxnSpPr>
          <p:nvPr/>
        </p:nvCxnSpPr>
        <p:spPr>
          <a:xfrm flipH="1" flipV="1">
            <a:off x="6635578" y="1841157"/>
            <a:ext cx="1186247" cy="77693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C99980AE-9387-EC4D-823E-2F48CDA66A21}"/>
              </a:ext>
            </a:extLst>
          </p:cNvPr>
          <p:cNvCxnSpPr>
            <a:cxnSpLocks/>
            <a:stCxn id="13" idx="1"/>
          </p:cNvCxnSpPr>
          <p:nvPr/>
        </p:nvCxnSpPr>
        <p:spPr>
          <a:xfrm flipH="1">
            <a:off x="4885040" y="2585651"/>
            <a:ext cx="2702008" cy="5045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8773F189-C8AB-F645-B263-3298BAC8495E}"/>
              </a:ext>
            </a:extLst>
          </p:cNvPr>
          <p:cNvCxnSpPr>
            <a:cxnSpLocks/>
          </p:cNvCxnSpPr>
          <p:nvPr/>
        </p:nvCxnSpPr>
        <p:spPr>
          <a:xfrm flipH="1" flipV="1">
            <a:off x="4885040" y="2782250"/>
            <a:ext cx="2441518" cy="128570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8456BCE8-2308-1C49-8AA9-05E9F3763612}"/>
              </a:ext>
            </a:extLst>
          </p:cNvPr>
          <p:cNvCxnSpPr>
            <a:cxnSpLocks/>
            <a:stCxn id="11" idx="0"/>
          </p:cNvCxnSpPr>
          <p:nvPr/>
        </p:nvCxnSpPr>
        <p:spPr>
          <a:xfrm flipH="1" flipV="1">
            <a:off x="4660788" y="2973346"/>
            <a:ext cx="179976" cy="70896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C3E5A841-4B34-C74A-8E73-6021C1B28D2A}"/>
              </a:ext>
            </a:extLst>
          </p:cNvPr>
          <p:cNvCxnSpPr>
            <a:cxnSpLocks/>
            <a:stCxn id="11" idx="3"/>
            <a:endCxn id="14" idx="1"/>
          </p:cNvCxnSpPr>
          <p:nvPr/>
        </p:nvCxnSpPr>
        <p:spPr>
          <a:xfrm>
            <a:off x="5447789" y="4289339"/>
            <a:ext cx="1532234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00558665-5658-C84B-977D-3D155F594184}"/>
              </a:ext>
            </a:extLst>
          </p:cNvPr>
          <p:cNvCxnSpPr>
            <a:cxnSpLocks/>
          </p:cNvCxnSpPr>
          <p:nvPr/>
        </p:nvCxnSpPr>
        <p:spPr>
          <a:xfrm flipV="1">
            <a:off x="5361060" y="2782251"/>
            <a:ext cx="2460765" cy="133152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EE3A3E6D-8070-6B40-9414-81849B3F3A25}"/>
              </a:ext>
            </a:extLst>
          </p:cNvPr>
          <p:cNvSpPr/>
          <p:nvPr/>
        </p:nvSpPr>
        <p:spPr>
          <a:xfrm>
            <a:off x="99356" y="1096398"/>
            <a:ext cx="357163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+mn-lt"/>
              </a:rPr>
              <a:t>Consistency</a:t>
            </a:r>
          </a:p>
          <a:p>
            <a:r>
              <a:rPr lang="en-US" dirty="0">
                <a:latin typeface="+mn-lt"/>
              </a:rPr>
              <a:t>If two honest nodes output b and b’</a:t>
            </a:r>
            <a:r>
              <a:rPr lang="en-US" sz="1400" dirty="0">
                <a:latin typeface="+mn-lt"/>
              </a:rPr>
              <a:t>′ </a:t>
            </a:r>
            <a:r>
              <a:rPr lang="en-US" dirty="0">
                <a:latin typeface="+mn-lt"/>
              </a:rPr>
              <a:t>respectively, then </a:t>
            </a:r>
            <a:r>
              <a:rPr lang="en-US" sz="1400" dirty="0">
                <a:latin typeface="+mn-lt"/>
              </a:rPr>
              <a:t>′ </a:t>
            </a:r>
            <a:endParaRPr lang="en-US" dirty="0">
              <a:latin typeface="+mn-lt"/>
            </a:endParaRPr>
          </a:p>
          <a:p>
            <a:r>
              <a:rPr lang="en-US" dirty="0">
                <a:latin typeface="+mn-lt"/>
              </a:rPr>
              <a:t>b=b’.</a:t>
            </a:r>
            <a:br>
              <a:rPr lang="en-US" dirty="0">
                <a:latin typeface="+mn-lt"/>
              </a:rPr>
            </a:br>
            <a:endParaRPr lang="en-US" dirty="0">
              <a:latin typeface="+mn-lt"/>
            </a:endParaRPr>
          </a:p>
          <a:p>
            <a:r>
              <a:rPr lang="en-US" b="1" dirty="0">
                <a:latin typeface="+mn-lt"/>
              </a:rPr>
              <a:t>Validity</a:t>
            </a:r>
          </a:p>
          <a:p>
            <a:r>
              <a:rPr lang="en-US" dirty="0">
                <a:latin typeface="+mn-lt"/>
              </a:rPr>
              <a:t>If the leader is honest and receives input b then all honest nodes output b</a:t>
            </a:r>
            <a:br>
              <a:rPr lang="en-US" dirty="0"/>
            </a:br>
            <a:endParaRPr lang="en-US" dirty="0"/>
          </a:p>
          <a:p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245843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dirty="0" smtClean="0"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98220</TotalTime>
  <Words>1803</Words>
  <Application>Microsoft Macintosh PowerPoint</Application>
  <PresentationFormat>On-screen Show (16:9)</PresentationFormat>
  <Paragraphs>393</Paragraphs>
  <Slides>40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6" baseType="lpstr">
      <vt:lpstr>Arial</vt:lpstr>
      <vt:lpstr>Bradley Hand</vt:lpstr>
      <vt:lpstr>Calibri</vt:lpstr>
      <vt:lpstr>Cambria Math</vt:lpstr>
      <vt:lpstr>Wingdings</vt:lpstr>
      <vt:lpstr>Office Theme</vt:lpstr>
      <vt:lpstr>Classical Consensus</vt:lpstr>
      <vt:lpstr>Blockchain Layers</vt:lpstr>
      <vt:lpstr>Blockchain Forks</vt:lpstr>
      <vt:lpstr>Double Spending</vt:lpstr>
      <vt:lpstr>Block choice</vt:lpstr>
      <vt:lpstr>Byzantine Generals Problem</vt:lpstr>
      <vt:lpstr>Byzantine Generals Problem</vt:lpstr>
      <vt:lpstr>Byzantine Generals Problem</vt:lpstr>
      <vt:lpstr>Byzantine Fault Tolerant Protocol (BFT)</vt:lpstr>
      <vt:lpstr>Voting Protocol</vt:lpstr>
      <vt:lpstr>Dolev Strong Protocol</vt:lpstr>
      <vt:lpstr>Dolev Strong Example</vt:lpstr>
      <vt:lpstr>Dolev Strong Example</vt:lpstr>
      <vt:lpstr>Dolev Strong Example</vt:lpstr>
      <vt:lpstr>Dolev Strong Example</vt:lpstr>
      <vt:lpstr>Dolev Strong Example</vt:lpstr>
      <vt:lpstr>More than f corruptions</vt:lpstr>
      <vt:lpstr>More than f corruptions</vt:lpstr>
      <vt:lpstr>Dolev Strong Analysis</vt:lpstr>
      <vt:lpstr>From Byzantine Consensus to Blockchains</vt:lpstr>
      <vt:lpstr>Sybil Resistance</vt:lpstr>
      <vt:lpstr>Permissioned Consensus</vt:lpstr>
      <vt:lpstr>Proof of Stake</vt:lpstr>
      <vt:lpstr>Permissionless Proof of Work</vt:lpstr>
      <vt:lpstr>Network Model</vt:lpstr>
      <vt:lpstr>Network Model</vt:lpstr>
      <vt:lpstr>Blockchain Consensus</vt:lpstr>
      <vt:lpstr>Blockchain Consensus</vt:lpstr>
      <vt:lpstr>Blockchain from Byzantine Consensus</vt:lpstr>
      <vt:lpstr>Blockchain from Byzantine Consensus</vt:lpstr>
      <vt:lpstr>Blockchain from Byzantine Consensus</vt:lpstr>
      <vt:lpstr>Streamlet: A simple Blockchain protocol</vt:lpstr>
      <vt:lpstr>Streamlet [Chan,Shi20]</vt:lpstr>
      <vt:lpstr>Streamlet: A simple Blockchain protocol</vt:lpstr>
      <vt:lpstr>Streamlet: A simple Blockchain protocol</vt:lpstr>
      <vt:lpstr>Streamlet: A simple Blockchain protocol</vt:lpstr>
      <vt:lpstr>Streamlet: A simple Blockchain protocol</vt:lpstr>
      <vt:lpstr>Streamlet: A simple Blockchain protocol</vt:lpstr>
      <vt:lpstr>Streamlet: Consistency Analysis</vt:lpstr>
      <vt:lpstr>END  OF  LECTURE</vt:lpstr>
    </vt:vector>
  </TitlesOfParts>
  <Company>Stanford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Monica Lam</dc:creator>
  <cp:lastModifiedBy>Benedikt Buenz</cp:lastModifiedBy>
  <cp:revision>1349</cp:revision>
  <cp:lastPrinted>2015-09-20T23:02:57Z</cp:lastPrinted>
  <dcterms:created xsi:type="dcterms:W3CDTF">2010-10-17T19:58:05Z</dcterms:created>
  <dcterms:modified xsi:type="dcterms:W3CDTF">2021-10-06T18:43:39Z</dcterms:modified>
</cp:coreProperties>
</file>