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352" r:id="rId2"/>
    <p:sldId id="1643" r:id="rId3"/>
    <p:sldId id="1646" r:id="rId4"/>
    <p:sldId id="1647" r:id="rId5"/>
    <p:sldId id="1650" r:id="rId6"/>
    <p:sldId id="1651" r:id="rId7"/>
    <p:sldId id="1652" r:id="rId8"/>
    <p:sldId id="1694" r:id="rId9"/>
    <p:sldId id="1695" r:id="rId10"/>
    <p:sldId id="1667" r:id="rId11"/>
    <p:sldId id="1663" r:id="rId12"/>
    <p:sldId id="1664" r:id="rId13"/>
    <p:sldId id="1665" r:id="rId14"/>
    <p:sldId id="1672" r:id="rId15"/>
    <p:sldId id="1668" r:id="rId16"/>
    <p:sldId id="1671" r:id="rId17"/>
    <p:sldId id="1673" r:id="rId18"/>
    <p:sldId id="1674" r:id="rId19"/>
    <p:sldId id="1675" r:id="rId20"/>
    <p:sldId id="1669" r:id="rId21"/>
    <p:sldId id="1676" r:id="rId22"/>
    <p:sldId id="1677" r:id="rId23"/>
    <p:sldId id="1678" r:id="rId24"/>
    <p:sldId id="1679" r:id="rId25"/>
    <p:sldId id="1681" r:id="rId26"/>
    <p:sldId id="1685" r:id="rId27"/>
    <p:sldId id="1686" r:id="rId28"/>
    <p:sldId id="1687" r:id="rId29"/>
    <p:sldId id="1693" r:id="rId30"/>
    <p:sldId id="1688" r:id="rId31"/>
    <p:sldId id="1689" r:id="rId32"/>
    <p:sldId id="1690" r:id="rId33"/>
    <p:sldId id="1682" r:id="rId34"/>
    <p:sldId id="1670" r:id="rId35"/>
    <p:sldId id="1691" r:id="rId36"/>
    <p:sldId id="1692" r:id="rId37"/>
    <p:sldId id="1633" r:id="rId3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0720" autoAdjust="0"/>
  </p:normalViewPr>
  <p:slideViewPr>
    <p:cSldViewPr snapToGrid="0">
      <p:cViewPr varScale="1">
        <p:scale>
          <a:sx n="120" d="100"/>
          <a:sy n="120" d="100"/>
        </p:scale>
        <p:origin x="200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Every block header contains the hash of the previous block header.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Bitcoin do I 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Threshold signatures in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pre-initialized wallet purchased on eBay.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trezor</a:t>
            </a:r>
            <a:r>
              <a:rPr lang="en-US" dirty="0"/>
              <a:t>/python-mnemonic/blob/master/mnemonic/wordlist/</a:t>
            </a:r>
            <a:r>
              <a:rPr lang="en-US" dirty="0" err="1"/>
              <a:t>english.txt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8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pre-initialized wallet purchased on eBay.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2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wallet:  hierarchical deterministic wallet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4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base58:   62 – 4 = 58.    </a:t>
            </a:r>
            <a:r>
              <a:rPr lang="en-US" dirty="0" err="1"/>
              <a:t>Javascript</a:t>
            </a:r>
            <a:r>
              <a:rPr lang="en-US" dirty="0"/>
              <a:t> that generated secret key can easily steal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Vault is used when need to reconstruct K0 and move funds out of cold storage.   Otherwise, K0 is split into shares all over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a canceled check:  no such thing as canceling a Tx.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8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-8</a:t>
            </a:r>
            <a:r>
              <a:rPr lang="en-US" baseline="0" dirty="0"/>
              <a:t> BTC = 1 Satoshi  ~ 0.01 cent</a:t>
            </a:r>
          </a:p>
          <a:p>
            <a:r>
              <a:rPr lang="en-US" baseline="0" dirty="0" err="1"/>
              <a:t>TxID</a:t>
            </a:r>
            <a:r>
              <a:rPr lang="en-US" baseline="0" dirty="0"/>
              <a:t> are unique – two Tx cannot have the same </a:t>
            </a:r>
            <a:r>
              <a:rPr lang="en-US" baseline="0" dirty="0" err="1"/>
              <a:t>TxID</a:t>
            </a:r>
            <a:r>
              <a:rPr lang="en-US" baseline="0" dirty="0"/>
              <a:t>, because inputs are unique.   The only exception is the </a:t>
            </a:r>
            <a:r>
              <a:rPr lang="en-US" baseline="0" dirty="0" err="1"/>
              <a:t>coinbase</a:t>
            </a:r>
            <a:r>
              <a:rPr lang="en-US" baseline="0" dirty="0"/>
              <a:t> Tx, which has no inputs, so that two </a:t>
            </a:r>
            <a:r>
              <a:rPr lang="en-US" baseline="0" dirty="0" err="1"/>
              <a:t>coinbase</a:t>
            </a:r>
            <a:r>
              <a:rPr lang="en-US" baseline="0" dirty="0"/>
              <a:t> Tx can have the same </a:t>
            </a:r>
            <a:r>
              <a:rPr lang="en-US" baseline="0" dirty="0" err="1"/>
              <a:t>TxID</a:t>
            </a:r>
            <a:r>
              <a:rPr lang="en-US" baseline="0" dirty="0"/>
              <a:t>.   To solve that, every </a:t>
            </a:r>
            <a:r>
              <a:rPr lang="en-US" baseline="0" dirty="0" err="1"/>
              <a:t>coinbase</a:t>
            </a:r>
            <a:r>
              <a:rPr lang="en-US" baseline="0" dirty="0"/>
              <a:t> Tx includes the block height in its </a:t>
            </a:r>
            <a:r>
              <a:rPr lang="en-US" baseline="0" dirty="0" err="1"/>
              <a:t>ScriptPk</a:t>
            </a:r>
            <a:r>
              <a:rPr lang="en-US" baseline="0" dirty="0"/>
              <a:t>  (BIP 34).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Spent UTXOs can be forgotten.   They are no longer needed for block validation.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&lt;sig&gt; ensures that miners cannot change the Tx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redeem script becomes public when spending Tx.     Several tricks make it possible to keep redeem script secret, unless there is a dispute   (Taproot)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Alice’s authentication:  out of band (cell phone, </a:t>
            </a:r>
            <a:r>
              <a:rPr lang="en-US" dirty="0" err="1"/>
              <a:t>pwd</a:t>
            </a:r>
            <a:r>
              <a:rPr lang="en-US" dirty="0"/>
              <a:t>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8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redeem:  2-of-3 is satisfied.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9/27/21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Bitcoin Scripts and Wallets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690576" y="4413293"/>
            <a:ext cx="6326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Note:  HW#1 is posted on the course web site.   Due Oct. 4.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980863"/>
            <a:ext cx="8686800" cy="149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Later, when Bob wants to spend his UTXO:	   create a </a:t>
            </a:r>
            <a:r>
              <a:rPr lang="en-US" sz="2400" dirty="0" err="1"/>
              <a:t>Tx</a:t>
            </a:r>
            <a:r>
              <a:rPr lang="en-US" sz="2400" baseline="-25000" dirty="0" err="1"/>
              <a:t>spend</a:t>
            </a: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E9086-829A-EF47-81F7-5AA3732E01B5}"/>
              </a:ext>
            </a:extLst>
          </p:cNvPr>
          <p:cNvGrpSpPr/>
          <p:nvPr/>
        </p:nvGrpSpPr>
        <p:grpSpPr>
          <a:xfrm>
            <a:off x="3189670" y="2806463"/>
            <a:ext cx="2010575" cy="531889"/>
            <a:chOff x="2707666" y="2854092"/>
            <a:chExt cx="2010575" cy="5318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F44BA-4A81-834F-BA31-96EF7D4A6709}"/>
                </a:ext>
              </a:extLst>
            </p:cNvPr>
            <p:cNvSpPr/>
            <p:nvPr/>
          </p:nvSpPr>
          <p:spPr>
            <a:xfrm>
              <a:off x="2707666" y="2854092"/>
              <a:ext cx="2010575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E87D670-0691-BA45-A6FF-830D13DFE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73516" y="2877018"/>
              <a:ext cx="1844725" cy="50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/>
                <a:t>&lt;sig&gt;  &lt;</a:t>
              </a:r>
              <a:r>
                <a:rPr lang="en-US" sz="2400" dirty="0" err="1"/>
                <a:t>pk</a:t>
              </a:r>
              <a:r>
                <a:rPr lang="en-US" sz="2400" baseline="-25000" dirty="0" err="1"/>
                <a:t>B</a:t>
              </a:r>
              <a:r>
                <a:rPr lang="en-US" sz="2400" dirty="0"/>
                <a:t>&gt;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F6BB0-FCC9-2B46-9048-005A762EB193}"/>
              </a:ext>
            </a:extLst>
          </p:cNvPr>
          <p:cNvSpPr txBox="1">
            <a:spLocks/>
          </p:cNvSpPr>
          <p:nvPr/>
        </p:nvSpPr>
        <p:spPr bwMode="auto">
          <a:xfrm>
            <a:off x="274883" y="3770562"/>
            <a:ext cx="8521264" cy="50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&lt;sig&gt; = Sign(</a:t>
            </a:r>
            <a:r>
              <a:rPr lang="en-US" sz="2000" dirty="0" err="1"/>
              <a:t>sk</a:t>
            </a:r>
            <a:r>
              <a:rPr lang="en-US" sz="2000" baseline="-25000" dirty="0" err="1"/>
              <a:t>B</a:t>
            </a:r>
            <a:r>
              <a:rPr lang="en-US" sz="2000" dirty="0"/>
              <a:t>, Tx)   where  Tx</a:t>
            </a:r>
            <a:r>
              <a:rPr lang="en-US" sz="2000" baseline="-25000" dirty="0"/>
              <a:t> </a:t>
            </a:r>
            <a:r>
              <a:rPr lang="en-US" sz="2000" dirty="0"/>
              <a:t>= (</a:t>
            </a:r>
            <a:r>
              <a:rPr lang="en-US" sz="2000" dirty="0" err="1"/>
              <a:t>Tx</a:t>
            </a:r>
            <a:r>
              <a:rPr lang="en-US" sz="2000" baseline="-25000" dirty="0" err="1"/>
              <a:t>spend</a:t>
            </a:r>
            <a:r>
              <a:rPr lang="en-US" sz="2000" dirty="0"/>
              <a:t> excluding all </a:t>
            </a:r>
            <a:r>
              <a:rPr lang="en-US" sz="2000" dirty="0" err="1"/>
              <a:t>ScriptSigs</a:t>
            </a:r>
            <a:r>
              <a:rPr lang="en-US" sz="2000" dirty="0"/>
              <a:t>)       </a:t>
            </a:r>
            <a:r>
              <a:rPr lang="en-US" sz="1600" dirty="0"/>
              <a:t>(SIGHASH_ALL)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90F87-9677-4B4A-9E8E-8392196E6E05}"/>
              </a:ext>
            </a:extLst>
          </p:cNvPr>
          <p:cNvSpPr/>
          <p:nvPr/>
        </p:nvSpPr>
        <p:spPr>
          <a:xfrm>
            <a:off x="1772433" y="1824221"/>
            <a:ext cx="84716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TxID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8A7E6B-7568-F746-839C-E6DF0A04D318}"/>
              </a:ext>
            </a:extLst>
          </p:cNvPr>
          <p:cNvSpPr/>
          <p:nvPr/>
        </p:nvSpPr>
        <p:spPr>
          <a:xfrm>
            <a:off x="4894470" y="1829651"/>
            <a:ext cx="1375833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F54E9-991F-1F49-93F8-193556492861}"/>
              </a:ext>
            </a:extLst>
          </p:cNvPr>
          <p:cNvSpPr/>
          <p:nvPr/>
        </p:nvSpPr>
        <p:spPr>
          <a:xfrm>
            <a:off x="6295125" y="1826497"/>
            <a:ext cx="1405492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27231-6B5D-4648-94DF-EB7CA19ED544}"/>
              </a:ext>
            </a:extLst>
          </p:cNvPr>
          <p:cNvCxnSpPr/>
          <p:nvPr/>
        </p:nvCxnSpPr>
        <p:spPr>
          <a:xfrm>
            <a:off x="6277044" y="15155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A1AEE-5E9B-DB4B-AD54-020C3E0B564D}"/>
              </a:ext>
            </a:extLst>
          </p:cNvPr>
          <p:cNvCxnSpPr/>
          <p:nvPr/>
        </p:nvCxnSpPr>
        <p:spPr>
          <a:xfrm>
            <a:off x="4856434" y="1555002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7C99F-A47F-4444-9A4B-A1BF6A056A05}"/>
              </a:ext>
            </a:extLst>
          </p:cNvPr>
          <p:cNvSpPr/>
          <p:nvPr/>
        </p:nvSpPr>
        <p:spPr>
          <a:xfrm>
            <a:off x="2631213" y="1826497"/>
            <a:ext cx="62264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A4AF4-A8AD-EE42-9013-680854D59A57}"/>
              </a:ext>
            </a:extLst>
          </p:cNvPr>
          <p:cNvSpPr/>
          <p:nvPr/>
        </p:nvSpPr>
        <p:spPr>
          <a:xfrm>
            <a:off x="3254352" y="1826497"/>
            <a:ext cx="157483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ScriptSig</a:t>
            </a:r>
            <a:r>
              <a:rPr lang="en-US" b="1" baseline="-25000" dirty="0" err="1"/>
              <a:t>B</a:t>
            </a:r>
            <a:endParaRPr lang="en-US" b="1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6DC8D5-B45E-D84F-B920-0088B4FB4C09}"/>
              </a:ext>
            </a:extLst>
          </p:cNvPr>
          <p:cNvCxnSpPr/>
          <p:nvPr/>
        </p:nvCxnSpPr>
        <p:spPr>
          <a:xfrm>
            <a:off x="7734538" y="1589841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C8CF7-9DD2-5648-A56F-0B223CA07248}"/>
              </a:ext>
            </a:extLst>
          </p:cNvPr>
          <p:cNvSpPr/>
          <p:nvPr/>
        </p:nvSpPr>
        <p:spPr>
          <a:xfrm>
            <a:off x="7768350" y="1823074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18512-A4E8-3B48-80E2-9F2E714D3368}"/>
              </a:ext>
            </a:extLst>
          </p:cNvPr>
          <p:cNvSpPr/>
          <p:nvPr/>
        </p:nvSpPr>
        <p:spPr>
          <a:xfrm>
            <a:off x="1846341" y="1893586"/>
            <a:ext cx="1357458" cy="356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18226-0D78-D54A-AF14-4010BE72BA38}"/>
              </a:ext>
            </a:extLst>
          </p:cNvPr>
          <p:cNvSpPr txBox="1"/>
          <p:nvPr/>
        </p:nvSpPr>
        <p:spPr>
          <a:xfrm>
            <a:off x="1964798" y="2324918"/>
            <a:ext cx="110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points to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9BE84E-7E3A-8245-96F9-F5365DD7DCF8}"/>
              </a:ext>
            </a:extLst>
          </p:cNvPr>
          <p:cNvSpPr/>
          <p:nvPr/>
        </p:nvSpPr>
        <p:spPr>
          <a:xfrm>
            <a:off x="1780064" y="1833652"/>
            <a:ext cx="3032506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96CF7-A87A-464C-B83E-813E008D3674}"/>
              </a:ext>
            </a:extLst>
          </p:cNvPr>
          <p:cNvSpPr txBox="1"/>
          <p:nvPr/>
        </p:nvSpPr>
        <p:spPr>
          <a:xfrm>
            <a:off x="472043" y="1818423"/>
            <a:ext cx="103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</a:t>
            </a:r>
            <a:r>
              <a:rPr lang="en-US" baseline="-25000" dirty="0" err="1">
                <a:latin typeface="+mn-lt"/>
              </a:rPr>
              <a:t>spend</a:t>
            </a:r>
            <a:r>
              <a:rPr lang="en-US" dirty="0">
                <a:latin typeface="+mn-lt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AD220-E9C2-3447-B61D-69816646CE6D}"/>
              </a:ext>
            </a:extLst>
          </p:cNvPr>
          <p:cNvGrpSpPr/>
          <p:nvPr/>
        </p:nvGrpSpPr>
        <p:grpSpPr>
          <a:xfrm>
            <a:off x="982473" y="4488851"/>
            <a:ext cx="7263527" cy="464428"/>
            <a:chOff x="982473" y="4488851"/>
            <a:chExt cx="7263527" cy="4644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5A4140-B707-0B4A-86A5-3777093FC238}"/>
                </a:ext>
              </a:extLst>
            </p:cNvPr>
            <p:cNvSpPr/>
            <p:nvPr/>
          </p:nvSpPr>
          <p:spPr>
            <a:xfrm>
              <a:off x="3667991" y="4488851"/>
              <a:ext cx="2732809" cy="4644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E56C23-8ADB-D040-A7A0-725ECE6E853A}"/>
                </a:ext>
              </a:extLst>
            </p:cNvPr>
            <p:cNvSpPr txBox="1"/>
            <p:nvPr/>
          </p:nvSpPr>
          <p:spPr>
            <a:xfrm>
              <a:off x="982473" y="4488851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Miners validate that   </a:t>
              </a:r>
              <a:r>
                <a:rPr lang="en-US" dirty="0" err="1">
                  <a:latin typeface="+mn-lt"/>
                </a:rPr>
                <a:t>ScriptSig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| </a:t>
              </a:r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  returns true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5B15FE-716E-3C40-BDC0-C64D45F53256}"/>
              </a:ext>
            </a:extLst>
          </p:cNvPr>
          <p:cNvSpPr txBox="1"/>
          <p:nvPr/>
        </p:nvSpPr>
        <p:spPr>
          <a:xfrm>
            <a:off x="5281890" y="2865820"/>
            <a:ext cx="317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(authorizes spending UTXO</a:t>
            </a:r>
            <a:r>
              <a:rPr lang="en-US" sz="2000" baseline="-25000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AC7F65-BEBD-C744-B8BC-276E283D380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065816" y="2337037"/>
            <a:ext cx="129142" cy="46942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A5CDB9-6E90-E84E-8EE9-BE43D3958BC6}"/>
              </a:ext>
            </a:extLst>
          </p:cNvPr>
          <p:cNvSpPr/>
          <p:nvPr/>
        </p:nvSpPr>
        <p:spPr>
          <a:xfrm>
            <a:off x="2942894" y="3929084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BAFCC-A4F0-AC46-8313-621982C8AB16}"/>
              </a:ext>
            </a:extLst>
          </p:cNvPr>
          <p:cNvSpPr/>
          <p:nvPr/>
        </p:nvSpPr>
        <p:spPr>
          <a:xfrm>
            <a:off x="2916620" y="3209122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9E93-8290-A84E-B53C-B712A05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593282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Transaction types: (2) P2SH:  </a:t>
            </a:r>
            <a:r>
              <a:rPr lang="en-US" sz="2700" dirty="0"/>
              <a:t>pay to script 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2F0-1A8E-7C41-BC93-F2BDC67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2855"/>
            <a:ext cx="8509829" cy="3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Payer specifies a redeem script (instead of just </a:t>
            </a:r>
            <a:r>
              <a:rPr lang="en-US" sz="2400" dirty="0" err="1"/>
              <a:t>pkhash</a:t>
            </a:r>
            <a:r>
              <a:rPr lang="en-US" sz="2400" dirty="0"/>
              <a:t>) </a:t>
            </a:r>
          </a:p>
          <a:p>
            <a:pPr marL="0" indent="0">
              <a:spcBef>
                <a:spcPts val="1824"/>
              </a:spcBef>
              <a:buNone/>
              <a:tabLst>
                <a:tab pos="1017588" algn="l"/>
              </a:tabLst>
            </a:pPr>
            <a:r>
              <a:rPr lang="en-US" sz="2400" dirty="0"/>
              <a:t>Usage:	(1) Bob publishes   hash(redeem script)    </a:t>
            </a:r>
            <a:r>
              <a:rPr lang="en-US" sz="2400" dirty="0">
                <a:sym typeface="Wingdings" pitchFamily="2" charset="2"/>
              </a:rPr>
              <a:t>⟵ </a:t>
            </a:r>
            <a:r>
              <a:rPr lang="en-US" sz="2400" dirty="0" err="1">
                <a:sym typeface="Wingdings" pitchFamily="2" charset="2"/>
              </a:rPr>
              <a:t>Bitcoint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addr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(2) Alice sends funds to that address in funding Tx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(3) Bob can spend UTXO if he can satisfy the script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ScriptPK</a:t>
            </a:r>
            <a:r>
              <a:rPr lang="en-US" sz="2400" dirty="0">
                <a:sym typeface="Wingdings" pitchFamily="2" charset="2"/>
              </a:rPr>
              <a:t> in UTXO:     HASH160   &lt;H(redeem script)&gt;  EQUAL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ScriptSig</a:t>
            </a:r>
            <a:r>
              <a:rPr lang="en-US" sz="2400" dirty="0">
                <a:sym typeface="Wingdings" pitchFamily="2" charset="2"/>
              </a:rPr>
              <a:t> to spend:   &lt;sig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&gt; &lt;sig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&gt; … &lt;sig</a:t>
            </a:r>
            <a:r>
              <a:rPr lang="en-US" sz="2400" baseline="-25000" dirty="0">
                <a:sym typeface="Wingdings" pitchFamily="2" charset="2"/>
              </a:rPr>
              <a:t>n</a:t>
            </a:r>
            <a:r>
              <a:rPr lang="en-US" sz="2400" dirty="0">
                <a:sym typeface="Wingdings" pitchFamily="2" charset="2"/>
              </a:rPr>
              <a:t>&gt; &lt;redeem script&gt;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36F7-BEB8-4E45-BA90-18041E85D936}"/>
              </a:ext>
            </a:extLst>
          </p:cNvPr>
          <p:cNvSpPr txBox="1"/>
          <p:nvPr/>
        </p:nvSpPr>
        <p:spPr>
          <a:xfrm>
            <a:off x="6832256" y="743254"/>
            <a:ext cx="231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(pre </a:t>
            </a:r>
            <a:r>
              <a:rPr lang="en-US" sz="2000" dirty="0" err="1">
                <a:latin typeface="+mn-lt"/>
              </a:rPr>
              <a:t>SegWit</a:t>
            </a:r>
            <a:r>
              <a:rPr lang="en-US" sz="2000" dirty="0">
                <a:latin typeface="+mn-lt"/>
              </a:rPr>
              <a:t> in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6A11-95C5-FF43-9C71-796B8986EEFE}"/>
              </a:ext>
            </a:extLst>
          </p:cNvPr>
          <p:cNvSpPr txBox="1"/>
          <p:nvPr/>
        </p:nvSpPr>
        <p:spPr>
          <a:xfrm>
            <a:off x="363217" y="4662512"/>
            <a:ext cx="850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payer can specify complex conditions for when UTXO can be spent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48C6A-4F70-7642-835F-D7E6021FB535}"/>
              </a:ext>
            </a:extLst>
          </p:cNvPr>
          <p:cNvSpPr/>
          <p:nvPr/>
        </p:nvSpPr>
        <p:spPr>
          <a:xfrm>
            <a:off x="363217" y="1729800"/>
            <a:ext cx="8603811" cy="13430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DDDD-8ED0-7E49-AFB2-60A2D4E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D70B-4D9A-D147-99CD-5C09E76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7" y="1253316"/>
            <a:ext cx="879972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 verifies:</a:t>
            </a:r>
          </a:p>
          <a:p>
            <a:pPr marL="457200" indent="-457200">
              <a:spcBef>
                <a:spcPts val="1776"/>
              </a:spcBef>
              <a:buAutoNum type="arabicParenBoth"/>
              <a:tabLst>
                <a:tab pos="4341813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ScriptSig</a:t>
            </a:r>
            <a:r>
              <a:rPr lang="en-US" sz="2400" dirty="0"/>
              <a:t>&gt;  </a:t>
            </a:r>
            <a:r>
              <a:rPr lang="en-US" sz="2400" dirty="0" err="1"/>
              <a:t>ScriptPK</a:t>
            </a:r>
            <a:r>
              <a:rPr lang="en-US" sz="2400" dirty="0"/>
              <a:t>  = true	</a:t>
            </a:r>
            <a:r>
              <a:rPr lang="en-US" sz="2400" dirty="0">
                <a:sym typeface="Wingdings" pitchFamily="2" charset="2"/>
              </a:rPr>
              <a:t>⟵ spending Tx gave correct script</a:t>
            </a:r>
          </a:p>
          <a:p>
            <a:pPr marL="0" indent="0">
              <a:spcBef>
                <a:spcPts val="1776"/>
              </a:spcBef>
              <a:buNone/>
              <a:tabLst>
                <a:tab pos="4341813" algn="l"/>
              </a:tabLst>
            </a:pPr>
            <a:r>
              <a:rPr lang="en-US" sz="2400" dirty="0"/>
              <a:t>(2)    </a:t>
            </a:r>
            <a:r>
              <a:rPr lang="en-US" sz="2400" dirty="0" err="1"/>
              <a:t>ScriptSig</a:t>
            </a:r>
            <a:r>
              <a:rPr lang="en-US" sz="2400" dirty="0"/>
              <a:t> = true	</a:t>
            </a:r>
            <a:r>
              <a:rPr lang="en-US" sz="2400" dirty="0">
                <a:sym typeface="Wingdings" pitchFamily="2" charset="2"/>
              </a:rPr>
              <a:t> ⟵ script is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53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041738-A0C5-AF48-B2FF-917ED951C3A7}"/>
              </a:ext>
            </a:extLst>
          </p:cNvPr>
          <p:cNvSpPr/>
          <p:nvPr/>
        </p:nvSpPr>
        <p:spPr>
          <a:xfrm>
            <a:off x="4209392" y="4199078"/>
            <a:ext cx="466659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8FFF1-89B8-914D-8B6F-ED9F8FE7CE8C}"/>
              </a:ext>
            </a:extLst>
          </p:cNvPr>
          <p:cNvSpPr/>
          <p:nvPr/>
        </p:nvSpPr>
        <p:spPr>
          <a:xfrm>
            <a:off x="835569" y="2515432"/>
            <a:ext cx="6353507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FF0-9900-3A41-809E-9C698B6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P2SH:    </a:t>
            </a:r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B929-4F8B-E34A-BF9A-6063208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spending a UTXO requires  t-out-of-n 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Redeem script for  2-out-of-3:      (chosen by payer)</a:t>
            </a:r>
          </a:p>
          <a:p>
            <a:pPr marL="0" indent="0">
              <a:buNone/>
            </a:pPr>
            <a:r>
              <a:rPr lang="en-US" sz="2400" dirty="0"/>
              <a:t>	&lt;2&gt;  &lt;PK</a:t>
            </a:r>
            <a:r>
              <a:rPr lang="en-US" sz="2400" baseline="-25000" dirty="0"/>
              <a:t>1</a:t>
            </a:r>
            <a:r>
              <a:rPr lang="en-US" sz="2400" dirty="0"/>
              <a:t>&gt;  &lt;PK</a:t>
            </a:r>
            <a:r>
              <a:rPr lang="en-US" sz="2400" baseline="-25000" dirty="0"/>
              <a:t>2</a:t>
            </a:r>
            <a:r>
              <a:rPr lang="en-US" sz="2400" dirty="0"/>
              <a:t>&gt;  &lt;PK</a:t>
            </a:r>
            <a:r>
              <a:rPr lang="en-US" sz="2400" baseline="-25000" dirty="0"/>
              <a:t>3</a:t>
            </a:r>
            <a:r>
              <a:rPr lang="en-US" sz="2400" dirty="0"/>
              <a:t>&gt;  &lt;3&gt;  CHECKMULTISIG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22A6D1B-6605-2748-A686-2A5760BE489B}"/>
              </a:ext>
            </a:extLst>
          </p:cNvPr>
          <p:cNvSpPr/>
          <p:nvPr/>
        </p:nvSpPr>
        <p:spPr>
          <a:xfrm>
            <a:off x="2548966" y="3058504"/>
            <a:ext cx="610276" cy="409654"/>
          </a:xfrm>
          <a:custGeom>
            <a:avLst/>
            <a:gdLst>
              <a:gd name="connsiteX0" fmla="*/ 5046 w 682964"/>
              <a:gd name="connsiteY0" fmla="*/ 0 h 409654"/>
              <a:gd name="connsiteX1" fmla="*/ 99639 w 682964"/>
              <a:gd name="connsiteY1" fmla="*/ 362606 h 409654"/>
              <a:gd name="connsiteX2" fmla="*/ 682964 w 682964"/>
              <a:gd name="connsiteY2" fmla="*/ 394138 h 40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964" h="409654">
                <a:moveTo>
                  <a:pt x="5046" y="0"/>
                </a:moveTo>
                <a:cubicBezTo>
                  <a:pt x="-4151" y="148458"/>
                  <a:pt x="-13347" y="296916"/>
                  <a:pt x="99639" y="362606"/>
                </a:cubicBezTo>
                <a:cubicBezTo>
                  <a:pt x="212625" y="428296"/>
                  <a:pt x="447794" y="411217"/>
                  <a:pt x="682964" y="394138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7AB0-01D2-2B49-AF7A-0439F6FE1717}"/>
              </a:ext>
            </a:extLst>
          </p:cNvPr>
          <p:cNvSpPr txBox="1"/>
          <p:nvPr/>
        </p:nvSpPr>
        <p:spPr>
          <a:xfrm>
            <a:off x="3159242" y="3248082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hash gives P2SH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0C0A2-659D-FE4C-851A-EB436DAF1CFD}"/>
              </a:ext>
            </a:extLst>
          </p:cNvPr>
          <p:cNvSpPr txBox="1"/>
          <p:nvPr/>
        </p:nvSpPr>
        <p:spPr>
          <a:xfrm>
            <a:off x="291455" y="4214844"/>
            <a:ext cx="858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ScriptSig</a:t>
            </a:r>
            <a:r>
              <a:rPr lang="en-US" dirty="0">
                <a:latin typeface="+mn-lt"/>
              </a:rPr>
              <a:t> to spend:  (by payee)     &lt;0&gt; &lt;sig1&gt; &lt;sig3&gt; &lt;redeem script&gt;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D9400-9290-F144-B2D3-F7BDB37E2DE6}"/>
              </a:ext>
            </a:extLst>
          </p:cNvPr>
          <p:cNvSpPr txBox="1"/>
          <p:nvPr/>
        </p:nvSpPr>
        <p:spPr>
          <a:xfrm>
            <a:off x="182007" y="3294248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D9D741-02FC-5F4F-BF4B-2AC946EE2CB1}"/>
              </a:ext>
            </a:extLst>
          </p:cNvPr>
          <p:cNvCxnSpPr/>
          <p:nvPr/>
        </p:nvCxnSpPr>
        <p:spPr>
          <a:xfrm flipV="1">
            <a:off x="835340" y="2894306"/>
            <a:ext cx="281078" cy="451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4A45DD-0745-F647-A3E0-7AF95F0EE9EA}"/>
              </a:ext>
            </a:extLst>
          </p:cNvPr>
          <p:cNvGrpSpPr/>
          <p:nvPr/>
        </p:nvGrpSpPr>
        <p:grpSpPr>
          <a:xfrm>
            <a:off x="7495953" y="2515432"/>
            <a:ext cx="492166" cy="1677899"/>
            <a:chOff x="7495953" y="2515432"/>
            <a:chExt cx="492166" cy="1677899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F74ED44-503E-F545-964A-79711489D7C6}"/>
                </a:ext>
              </a:extLst>
            </p:cNvPr>
            <p:cNvSpPr/>
            <p:nvPr/>
          </p:nvSpPr>
          <p:spPr>
            <a:xfrm>
              <a:off x="7495953" y="2515432"/>
              <a:ext cx="191387" cy="49894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F3BAB9-00A8-B640-A4B6-A64DC3FC3D7E}"/>
                </a:ext>
              </a:extLst>
            </p:cNvPr>
            <p:cNvSpPr/>
            <p:nvPr/>
          </p:nvSpPr>
          <p:spPr>
            <a:xfrm>
              <a:off x="7687338" y="2764465"/>
              <a:ext cx="300781" cy="1428866"/>
            </a:xfrm>
            <a:custGeom>
              <a:avLst/>
              <a:gdLst>
                <a:gd name="connsiteX0" fmla="*/ 0 w 300781"/>
                <a:gd name="connsiteY0" fmla="*/ 0 h 1360968"/>
                <a:gd name="connsiteX1" fmla="*/ 265814 w 300781"/>
                <a:gd name="connsiteY1" fmla="*/ 148856 h 1360968"/>
                <a:gd name="connsiteX2" fmla="*/ 297712 w 300781"/>
                <a:gd name="connsiteY2" fmla="*/ 574158 h 1360968"/>
                <a:gd name="connsiteX3" fmla="*/ 297712 w 300781"/>
                <a:gd name="connsiteY3" fmla="*/ 1360968 h 136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781" h="1360968">
                  <a:moveTo>
                    <a:pt x="0" y="0"/>
                  </a:moveTo>
                  <a:cubicBezTo>
                    <a:pt x="108097" y="26581"/>
                    <a:pt x="216195" y="53163"/>
                    <a:pt x="265814" y="148856"/>
                  </a:cubicBezTo>
                  <a:cubicBezTo>
                    <a:pt x="315433" y="244549"/>
                    <a:pt x="292396" y="372139"/>
                    <a:pt x="297712" y="574158"/>
                  </a:cubicBezTo>
                  <a:cubicBezTo>
                    <a:pt x="303028" y="776177"/>
                    <a:pt x="300370" y="1068572"/>
                    <a:pt x="297712" y="1360968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29796F9-CB81-604B-9EA2-423E1D51E0F9}"/>
              </a:ext>
            </a:extLst>
          </p:cNvPr>
          <p:cNvSpPr txBox="1"/>
          <p:nvPr/>
        </p:nvSpPr>
        <p:spPr>
          <a:xfrm>
            <a:off x="6998688" y="468912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(in the clear)</a:t>
            </a:r>
          </a:p>
        </p:txBody>
      </p:sp>
    </p:spTree>
    <p:extLst>
      <p:ext uri="{BB962C8B-B14F-4D97-AF65-F5344CB8AC3E}">
        <p14:creationId xmlns:p14="http://schemas.microsoft.com/office/powerpoint/2010/main" val="15043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D2CB-E4F3-9342-B9F1-A1CA8740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Abstractly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CFAB5-6A01-A54D-BED9-1FE05B25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373" y="1094623"/>
            <a:ext cx="6688906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Multisig</a:t>
            </a:r>
            <a:r>
              <a:rPr lang="en-US" sz="2400" dirty="0"/>
              <a:t> address:    </a:t>
            </a:r>
            <a:r>
              <a:rPr lang="en-US" sz="2400" i="1" dirty="0" err="1"/>
              <a:t>addr</a:t>
            </a:r>
            <a:r>
              <a:rPr lang="en-US" sz="2400" dirty="0"/>
              <a:t> = H(PK</a:t>
            </a:r>
            <a:r>
              <a:rPr lang="en-US" sz="2400" baseline="-25000" dirty="0"/>
              <a:t>1</a:t>
            </a:r>
            <a:r>
              <a:rPr lang="en-US" sz="2400" dirty="0"/>
              <a:t>, PK</a:t>
            </a:r>
            <a:r>
              <a:rPr lang="en-US" sz="2400" baseline="-25000" dirty="0"/>
              <a:t>2</a:t>
            </a:r>
            <a:r>
              <a:rPr lang="en-US" sz="2400" dirty="0"/>
              <a:t>, PK</a:t>
            </a:r>
            <a:r>
              <a:rPr lang="en-US" sz="2400" baseline="-25000" dirty="0"/>
              <a:t>3</a:t>
            </a:r>
            <a:r>
              <a:rPr lang="en-US" sz="2400" dirty="0"/>
              <a:t>, 2-of-3)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000BFA-285A-304A-8CE9-D5F64A5383E4}"/>
              </a:ext>
            </a:extLst>
          </p:cNvPr>
          <p:cNvGrpSpPr/>
          <p:nvPr/>
        </p:nvGrpSpPr>
        <p:grpSpPr>
          <a:xfrm>
            <a:off x="3061128" y="2075804"/>
            <a:ext cx="2071425" cy="495946"/>
            <a:chOff x="2634712" y="3808412"/>
            <a:chExt cx="2071425" cy="4959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62DA0B-5455-1E4A-89F2-2179F32352B2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51FB0-1D1C-AA48-9B28-07F5B2E01992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err="1"/>
                <a:t>addr</a:t>
              </a:r>
              <a:endParaRPr lang="en-US" i="1" baseline="-25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DF4A7-5B3D-E547-BEBA-662D0C2A2B28}"/>
              </a:ext>
            </a:extLst>
          </p:cNvPr>
          <p:cNvGrpSpPr/>
          <p:nvPr/>
        </p:nvGrpSpPr>
        <p:grpSpPr>
          <a:xfrm>
            <a:off x="5132552" y="2075804"/>
            <a:ext cx="2103518" cy="495946"/>
            <a:chOff x="2634712" y="3808412"/>
            <a:chExt cx="2103518" cy="4959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5CB05E-555A-1249-ACF2-EBF15956F38C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B0F77C-E4A4-4E44-B8A0-29398A9780CB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793BDFE-9F8A-EA46-BAB4-9D3D0ECEA8C7}"/>
              </a:ext>
            </a:extLst>
          </p:cNvPr>
          <p:cNvSpPr/>
          <p:nvPr/>
        </p:nvSpPr>
        <p:spPr>
          <a:xfrm>
            <a:off x="1901969" y="2075804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738964-DB04-8E4D-9860-72C7AC2F9CB3}"/>
              </a:ext>
            </a:extLst>
          </p:cNvPr>
          <p:cNvCxnSpPr>
            <a:cxnSpLocks/>
          </p:cNvCxnSpPr>
          <p:nvPr/>
        </p:nvCxnSpPr>
        <p:spPr>
          <a:xfrm flipH="1">
            <a:off x="3027317" y="1962821"/>
            <a:ext cx="6028" cy="8249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0EA5B3-0419-274F-9821-FE86EB678B4D}"/>
              </a:ext>
            </a:extLst>
          </p:cNvPr>
          <p:cNvCxnSpPr>
            <a:cxnSpLocks/>
          </p:cNvCxnSpPr>
          <p:nvPr/>
        </p:nvCxnSpPr>
        <p:spPr>
          <a:xfrm>
            <a:off x="5114471" y="1962821"/>
            <a:ext cx="0" cy="824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0EF3E3-33F2-5F40-86E6-D5F8899256D9}"/>
              </a:ext>
            </a:extLst>
          </p:cNvPr>
          <p:cNvSpPr txBox="1"/>
          <p:nvPr/>
        </p:nvSpPr>
        <p:spPr>
          <a:xfrm>
            <a:off x="3271373" y="2574461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90A1C1-AE4D-494D-8239-3A29F213D8B2}"/>
              </a:ext>
            </a:extLst>
          </p:cNvPr>
          <p:cNvCxnSpPr>
            <a:cxnSpLocks/>
          </p:cNvCxnSpPr>
          <p:nvPr/>
        </p:nvCxnSpPr>
        <p:spPr>
          <a:xfrm>
            <a:off x="7236070" y="1962821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5C3B49D-C14B-904E-AAE1-9F134AC229E7}"/>
              </a:ext>
            </a:extLst>
          </p:cNvPr>
          <p:cNvSpPr/>
          <p:nvPr/>
        </p:nvSpPr>
        <p:spPr>
          <a:xfrm>
            <a:off x="7269882" y="2079607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4A582-4486-084C-A86C-C1C2DE7BC8C5}"/>
              </a:ext>
            </a:extLst>
          </p:cNvPr>
          <p:cNvSpPr txBox="1"/>
          <p:nvPr/>
        </p:nvSpPr>
        <p:spPr>
          <a:xfrm>
            <a:off x="5343189" y="2585093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EEFEC-8B21-0943-9119-D4A941ADDFA7}"/>
              </a:ext>
            </a:extLst>
          </p:cNvPr>
          <p:cNvSpPr txBox="1"/>
          <p:nvPr/>
        </p:nvSpPr>
        <p:spPr>
          <a:xfrm>
            <a:off x="1987091" y="2556899"/>
            <a:ext cx="79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 </a:t>
            </a:r>
            <a:r>
              <a:rPr lang="en-US" sz="2000" dirty="0">
                <a:latin typeface="+mn-lt"/>
              </a:rPr>
              <a:t>BTC</a:t>
            </a:r>
            <a:endParaRPr lang="en-US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7FE0A9-7FB6-5B42-AC24-804176C7E20F}"/>
              </a:ext>
            </a:extLst>
          </p:cNvPr>
          <p:cNvSpPr/>
          <p:nvPr/>
        </p:nvSpPr>
        <p:spPr>
          <a:xfrm>
            <a:off x="3063329" y="2074462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8E3F0-2DFA-114F-9523-255D97F622EC}"/>
              </a:ext>
            </a:extLst>
          </p:cNvPr>
          <p:cNvGrpSpPr/>
          <p:nvPr/>
        </p:nvGrpSpPr>
        <p:grpSpPr>
          <a:xfrm>
            <a:off x="154856" y="2093380"/>
            <a:ext cx="1420517" cy="757533"/>
            <a:chOff x="37894" y="1827560"/>
            <a:chExt cx="1420517" cy="7575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7A1F9-B680-C446-9D57-D03B0805FCB4}"/>
                </a:ext>
              </a:extLst>
            </p:cNvPr>
            <p:cNvSpPr txBox="1"/>
            <p:nvPr/>
          </p:nvSpPr>
          <p:spPr>
            <a:xfrm>
              <a:off x="230616" y="1827560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Tx1: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0D17BA-B770-4F44-A1EE-4195ED55BB92}"/>
                </a:ext>
              </a:extLst>
            </p:cNvPr>
            <p:cNvSpPr txBox="1"/>
            <p:nvPr/>
          </p:nvSpPr>
          <p:spPr>
            <a:xfrm>
              <a:off x="37894" y="2184983"/>
              <a:ext cx="1420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(funding Tx)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D9A21B-2D31-2F49-BE6F-22B8472FF902}"/>
              </a:ext>
            </a:extLst>
          </p:cNvPr>
          <p:cNvCxnSpPr>
            <a:cxnSpLocks/>
          </p:cNvCxnSpPr>
          <p:nvPr/>
        </p:nvCxnSpPr>
        <p:spPr>
          <a:xfrm>
            <a:off x="4304210" y="1493746"/>
            <a:ext cx="29983" cy="703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BE53C6-3908-7341-83C1-04E274D2D83D}"/>
              </a:ext>
            </a:extLst>
          </p:cNvPr>
          <p:cNvGrpSpPr/>
          <p:nvPr/>
        </p:nvGrpSpPr>
        <p:grpSpPr>
          <a:xfrm>
            <a:off x="154856" y="2962613"/>
            <a:ext cx="8341822" cy="1575329"/>
            <a:chOff x="154856" y="2962613"/>
            <a:chExt cx="8341822" cy="157532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DF8CD40-4ADE-5E44-A0F9-BDC2AA541852}"/>
                </a:ext>
              </a:extLst>
            </p:cNvPr>
            <p:cNvSpPr/>
            <p:nvPr/>
          </p:nvSpPr>
          <p:spPr>
            <a:xfrm>
              <a:off x="6719777" y="3762833"/>
              <a:ext cx="13456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</a:t>
              </a:r>
              <a:endParaRPr lang="en-US" baseline="-250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416984-764B-EB48-91A4-7BC131F949B4}"/>
                </a:ext>
              </a:extLst>
            </p:cNvPr>
            <p:cNvSpPr/>
            <p:nvPr/>
          </p:nvSpPr>
          <p:spPr>
            <a:xfrm>
              <a:off x="1901968" y="3762833"/>
              <a:ext cx="476294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input:  UTXO,  sig</a:t>
              </a:r>
              <a:r>
                <a:rPr lang="en-US" sz="2000" baseline="-25000" dirty="0"/>
                <a:t>1</a:t>
              </a:r>
              <a:r>
                <a:rPr lang="en-US" sz="2000" dirty="0"/>
                <a:t>, sig</a:t>
              </a:r>
              <a:r>
                <a:rPr lang="en-US" sz="2000" baseline="-25000" dirty="0"/>
                <a:t>3</a:t>
              </a:r>
              <a:r>
                <a:rPr lang="en-US" sz="2000" dirty="0"/>
                <a:t>, PK</a:t>
              </a:r>
              <a:r>
                <a:rPr lang="en-US" sz="2000" baseline="-25000" dirty="0"/>
                <a:t>1</a:t>
              </a:r>
              <a:r>
                <a:rPr lang="en-US" sz="2000" dirty="0"/>
                <a:t>, PK</a:t>
              </a:r>
              <a:r>
                <a:rPr lang="en-US" sz="2000" baseline="-25000" dirty="0"/>
                <a:t>2</a:t>
              </a:r>
              <a:r>
                <a:rPr lang="en-US" sz="2000" dirty="0"/>
                <a:t>, PK</a:t>
              </a:r>
              <a:r>
                <a:rPr lang="en-US" sz="2000" baseline="-25000" dirty="0"/>
                <a:t>3</a:t>
              </a:r>
              <a:r>
                <a:rPr lang="en-US" sz="2000" dirty="0"/>
                <a:t>, 2-of-3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5F3D6B-5085-CA43-881A-3B8079857648}"/>
                </a:ext>
              </a:extLst>
            </p:cNvPr>
            <p:cNvCxnSpPr>
              <a:cxnSpLocks/>
            </p:cNvCxnSpPr>
            <p:nvPr/>
          </p:nvCxnSpPr>
          <p:spPr>
            <a:xfrm>
              <a:off x="6698725" y="3649850"/>
              <a:ext cx="0" cy="8249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D863BA-3E0C-E048-B627-2243DC5EB50B}"/>
                </a:ext>
              </a:extLst>
            </p:cNvPr>
            <p:cNvCxnSpPr>
              <a:cxnSpLocks/>
            </p:cNvCxnSpPr>
            <p:nvPr/>
          </p:nvCxnSpPr>
          <p:spPr>
            <a:xfrm>
              <a:off x="8065411" y="3649850"/>
              <a:ext cx="0" cy="622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5579C1-C3B0-FA48-AAA4-59C64C955C83}"/>
                </a:ext>
              </a:extLst>
            </p:cNvPr>
            <p:cNvSpPr/>
            <p:nvPr/>
          </p:nvSpPr>
          <p:spPr>
            <a:xfrm>
              <a:off x="8099223" y="3766636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68D3CE-8EB3-DE4D-8CD3-48FC55631748}"/>
                </a:ext>
              </a:extLst>
            </p:cNvPr>
            <p:cNvSpPr/>
            <p:nvPr/>
          </p:nvSpPr>
          <p:spPr>
            <a:xfrm>
              <a:off x="1884367" y="3783016"/>
              <a:ext cx="4777970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6AF4F35-5513-D843-BFAB-972AD7DE1F96}"/>
                </a:ext>
              </a:extLst>
            </p:cNvPr>
            <p:cNvGrpSpPr/>
            <p:nvPr/>
          </p:nvGrpSpPr>
          <p:grpSpPr>
            <a:xfrm>
              <a:off x="154856" y="3780409"/>
              <a:ext cx="1571199" cy="757533"/>
              <a:chOff x="37894" y="1827560"/>
              <a:chExt cx="1571199" cy="75753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A56AD8-E33D-A349-89EE-5CF7141FBA3D}"/>
                  </a:ext>
                </a:extLst>
              </p:cNvPr>
              <p:cNvSpPr txBox="1"/>
              <p:nvPr/>
            </p:nvSpPr>
            <p:spPr>
              <a:xfrm>
                <a:off x="230616" y="1827560"/>
                <a:ext cx="78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Tx2: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50BB5-80B3-6742-9D55-06A0A999CB68}"/>
                  </a:ext>
                </a:extLst>
              </p:cNvPr>
              <p:cNvSpPr txBox="1"/>
              <p:nvPr/>
            </p:nvSpPr>
            <p:spPr>
              <a:xfrm>
                <a:off x="37894" y="2184983"/>
                <a:ext cx="15711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(spending Tx)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889D9-BAFE-7D48-AE94-A5F50A724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6148" y="3638063"/>
              <a:ext cx="6028" cy="824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40DB0B8-D92C-2447-8A28-27A6E2B6F8CB}"/>
                </a:ext>
              </a:extLst>
            </p:cNvPr>
            <p:cNvSpPr/>
            <p:nvPr/>
          </p:nvSpPr>
          <p:spPr>
            <a:xfrm>
              <a:off x="3005183" y="2962613"/>
              <a:ext cx="865068" cy="918273"/>
            </a:xfrm>
            <a:custGeom>
              <a:avLst/>
              <a:gdLst>
                <a:gd name="connsiteX0" fmla="*/ 67626 w 865068"/>
                <a:gd name="connsiteY0" fmla="*/ 850605 h 850605"/>
                <a:gd name="connsiteX1" fmla="*/ 56994 w 865068"/>
                <a:gd name="connsiteY1" fmla="*/ 552893 h 850605"/>
                <a:gd name="connsiteX2" fmla="*/ 684315 w 865068"/>
                <a:gd name="connsiteY2" fmla="*/ 382772 h 850605"/>
                <a:gd name="connsiteX3" fmla="*/ 865068 w 865068"/>
                <a:gd name="connsiteY3" fmla="*/ 0 h 85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068" h="850605">
                  <a:moveTo>
                    <a:pt x="67626" y="850605"/>
                  </a:moveTo>
                  <a:cubicBezTo>
                    <a:pt x="10919" y="740735"/>
                    <a:pt x="-45788" y="630865"/>
                    <a:pt x="56994" y="552893"/>
                  </a:cubicBezTo>
                  <a:cubicBezTo>
                    <a:pt x="159776" y="474921"/>
                    <a:pt x="549636" y="474921"/>
                    <a:pt x="684315" y="382772"/>
                  </a:cubicBezTo>
                  <a:cubicBezTo>
                    <a:pt x="818994" y="290623"/>
                    <a:pt x="842031" y="145311"/>
                    <a:pt x="865068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0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ADB70E0-ECFE-B04E-ADED-2E92143FE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37F5B-13F3-9841-856D-B2CFD9AC5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Bitcoin scripts</a:t>
            </a:r>
          </a:p>
        </p:txBody>
      </p:sp>
    </p:spTree>
    <p:extLst>
      <p:ext uri="{BB962C8B-B14F-4D97-AF65-F5344CB8AC3E}">
        <p14:creationId xmlns:p14="http://schemas.microsoft.com/office/powerpoint/2010/main" val="77742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0DC2-CED6-4848-9108-B4552020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Protecting assets with a co-signatory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91127-4643-1A4F-81F9-A990D6CB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3190"/>
            <a:ext cx="8229600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stores her funds in UTXOs for   </a:t>
            </a:r>
            <a:r>
              <a:rPr lang="en-US" sz="2400" i="1" dirty="0" err="1"/>
              <a:t>addr</a:t>
            </a:r>
            <a:r>
              <a:rPr lang="en-US" sz="2400" dirty="0"/>
              <a:t> = </a:t>
            </a:r>
            <a:r>
              <a:rPr lang="en-US" sz="2400" b="1" dirty="0"/>
              <a:t>2-of-2(PK</a:t>
            </a:r>
            <a:r>
              <a:rPr lang="en-US" sz="2400" b="1" baseline="-25000" dirty="0"/>
              <a:t>A</a:t>
            </a:r>
            <a:r>
              <a:rPr lang="en-US" sz="2400" b="1" dirty="0"/>
              <a:t>, PK</a:t>
            </a:r>
            <a:r>
              <a:rPr lang="en-US" sz="2400" b="1" baseline="-25000" dirty="0"/>
              <a:t>S</a:t>
            </a:r>
            <a:r>
              <a:rPr lang="en-US" sz="24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B3DAB-DADB-F245-85A4-032F6DB16EC8}"/>
              </a:ext>
            </a:extLst>
          </p:cNvPr>
          <p:cNvSpPr txBox="1"/>
          <p:nvPr/>
        </p:nvSpPr>
        <p:spPr>
          <a:xfrm>
            <a:off x="3802660" y="2307116"/>
            <a:ext cx="787395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96B5-A163-D341-9EDE-508BCC0F9CFB}"/>
              </a:ext>
            </a:extLst>
          </p:cNvPr>
          <p:cNvSpPr txBox="1"/>
          <p:nvPr/>
        </p:nvSpPr>
        <p:spPr>
          <a:xfrm>
            <a:off x="3885214" y="184545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71791-E7CB-8247-89D8-9498610A373F}"/>
              </a:ext>
            </a:extLst>
          </p:cNvPr>
          <p:cNvSpPr txBox="1"/>
          <p:nvPr/>
        </p:nvSpPr>
        <p:spPr>
          <a:xfrm>
            <a:off x="7782781" y="2307116"/>
            <a:ext cx="1099962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latin typeface="+mn-lt"/>
              </a:rPr>
              <a:t>custody</a:t>
            </a:r>
          </a:p>
          <a:p>
            <a:pPr algn="ctr"/>
            <a:r>
              <a:rPr lang="en-US" dirty="0">
                <a:latin typeface="+mn-lt"/>
              </a:rPr>
              <a:t>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5A595-DFD8-AD45-8A1B-4F107BA1CDA2}"/>
              </a:ext>
            </a:extLst>
          </p:cNvPr>
          <p:cNvSpPr txBox="1"/>
          <p:nvPr/>
        </p:nvSpPr>
        <p:spPr>
          <a:xfrm>
            <a:off x="8026124" y="1817449"/>
            <a:ext cx="59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43949-8FA2-674B-9756-A4B5DC818D35}"/>
              </a:ext>
            </a:extLst>
          </p:cNvPr>
          <p:cNvSpPr/>
          <p:nvPr/>
        </p:nvSpPr>
        <p:spPr>
          <a:xfrm>
            <a:off x="4912240" y="958825"/>
            <a:ext cx="2999794" cy="6273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FA6184-1FF4-CA46-8BB8-BA0FE3D57C76}"/>
              </a:ext>
            </a:extLst>
          </p:cNvPr>
          <p:cNvGrpSpPr/>
          <p:nvPr/>
        </p:nvGrpSpPr>
        <p:grpSpPr>
          <a:xfrm>
            <a:off x="4590055" y="1859214"/>
            <a:ext cx="3192726" cy="531205"/>
            <a:chOff x="3838939" y="2169465"/>
            <a:chExt cx="3192726" cy="53120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73778D9-B518-D648-A976-0FBFD06BA9DB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D29E8F-B93B-4A41-B121-D56099518AE1}"/>
                </a:ext>
              </a:extLst>
            </p:cNvPr>
            <p:cNvSpPr txBox="1"/>
            <p:nvPr/>
          </p:nvSpPr>
          <p:spPr>
            <a:xfrm>
              <a:off x="4531962" y="2169465"/>
              <a:ext cx="1660326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spending Tx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2737E0-EE9C-AB4C-9AA2-33F73B7AFCC0}"/>
              </a:ext>
            </a:extLst>
          </p:cNvPr>
          <p:cNvGrpSpPr/>
          <p:nvPr/>
        </p:nvGrpSpPr>
        <p:grpSpPr>
          <a:xfrm>
            <a:off x="4590055" y="2544857"/>
            <a:ext cx="3192726" cy="461665"/>
            <a:chOff x="3838939" y="2316426"/>
            <a:chExt cx="3192726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2380355-3753-F043-951A-7099060639BA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C235E-8B06-184A-B143-E27A9821992E}"/>
                </a:ext>
              </a:extLst>
            </p:cNvPr>
            <p:cNvSpPr txBox="1"/>
            <p:nvPr/>
          </p:nvSpPr>
          <p:spPr>
            <a:xfrm>
              <a:off x="4531962" y="2316426"/>
              <a:ext cx="15712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is this Alice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F4F5AE-4CCE-4148-B657-8A1246251753}"/>
              </a:ext>
            </a:extLst>
          </p:cNvPr>
          <p:cNvGrpSpPr/>
          <p:nvPr/>
        </p:nvGrpSpPr>
        <p:grpSpPr>
          <a:xfrm flipH="1">
            <a:off x="4590055" y="3038775"/>
            <a:ext cx="3192726" cy="461665"/>
            <a:chOff x="3838939" y="2643000"/>
            <a:chExt cx="3192726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0ADEF8-FD48-2444-A3CE-A958D077876B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D4FABA-FDE0-D24D-B8B2-4E8E2AE64D7C}"/>
                </a:ext>
              </a:extLst>
            </p:cNvPr>
            <p:cNvSpPr txBox="1"/>
            <p:nvPr/>
          </p:nvSpPr>
          <p:spPr>
            <a:xfrm>
              <a:off x="4654280" y="2643000"/>
              <a:ext cx="16122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yep, it’s me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F52FC7-A542-8346-BA6A-9AACDBC958F7}"/>
              </a:ext>
            </a:extLst>
          </p:cNvPr>
          <p:cNvGrpSpPr/>
          <p:nvPr/>
        </p:nvGrpSpPr>
        <p:grpSpPr>
          <a:xfrm>
            <a:off x="4590055" y="3737958"/>
            <a:ext cx="3192726" cy="461665"/>
            <a:chOff x="3838939" y="2626671"/>
            <a:chExt cx="3192726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1E472F-DEC9-FC4E-A6C8-E9241362CEB6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217CA3-6800-1149-AF4E-D16545C589F5}"/>
                </a:ext>
              </a:extLst>
            </p:cNvPr>
            <p:cNvSpPr txBox="1"/>
            <p:nvPr/>
          </p:nvSpPr>
          <p:spPr>
            <a:xfrm>
              <a:off x="4515634" y="2626671"/>
              <a:ext cx="16539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S</a:t>
              </a:r>
              <a:r>
                <a:rPr lang="en-US" dirty="0">
                  <a:latin typeface="+mn-lt"/>
                </a:rPr>
                <a:t>&gt; on Tx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699FFC-80F7-4A44-AA9F-7ED018CF1CF5}"/>
              </a:ext>
            </a:extLst>
          </p:cNvPr>
          <p:cNvGrpSpPr/>
          <p:nvPr/>
        </p:nvGrpSpPr>
        <p:grpSpPr>
          <a:xfrm>
            <a:off x="261257" y="3565555"/>
            <a:ext cx="3574971" cy="512004"/>
            <a:chOff x="3562630" y="2188666"/>
            <a:chExt cx="3574971" cy="51200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F24A2D9-FAEB-A245-9A4C-9A1858A14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2630" y="2700670"/>
              <a:ext cx="357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5B90DE-FB28-E04C-8CD3-E054EF3E3B6F}"/>
                </a:ext>
              </a:extLst>
            </p:cNvPr>
            <p:cNvSpPr txBox="1"/>
            <p:nvPr/>
          </p:nvSpPr>
          <p:spPr>
            <a:xfrm>
              <a:off x="3727798" y="2188666"/>
              <a:ext cx="3373680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post Tx with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S</a:t>
              </a:r>
              <a:r>
                <a:rPr lang="en-US" dirty="0">
                  <a:latin typeface="+mn-lt"/>
                </a:rPr>
                <a:t>&gt;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F8228F2-D36A-2F4C-8EC7-A50318FAA8DF}"/>
              </a:ext>
            </a:extLst>
          </p:cNvPr>
          <p:cNvSpPr txBox="1"/>
          <p:nvPr/>
        </p:nvSpPr>
        <p:spPr>
          <a:xfrm>
            <a:off x="426425" y="4561371"/>
            <a:ext cx="618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theft of Alice’s SK</a:t>
            </a:r>
            <a:r>
              <a:rPr lang="en-US" baseline="-25000" dirty="0">
                <a:latin typeface="+mn-lt"/>
              </a:rPr>
              <a:t>A</a:t>
            </a:r>
            <a:r>
              <a:rPr lang="en-US" dirty="0">
                <a:latin typeface="+mn-lt"/>
              </a:rPr>
              <a:t> does not compromise BTC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15BFC7-FB31-6840-B9B4-5169696EA9BD}"/>
              </a:ext>
            </a:extLst>
          </p:cNvPr>
          <p:cNvSpPr/>
          <p:nvPr/>
        </p:nvSpPr>
        <p:spPr>
          <a:xfrm>
            <a:off x="2614299" y="1796902"/>
            <a:ext cx="3921604" cy="499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5B068-F469-C444-93D3-7FAB51F5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Escrow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D13D-F019-D54B-B836-9803A9A3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8889"/>
            <a:ext cx="8229600" cy="151039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wants to buy a backpack for 0.1₿ from merchant Bob </a:t>
            </a:r>
          </a:p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Alice only pays after backpack arrives, but can’t not pay</a:t>
            </a:r>
          </a:p>
          <a:p>
            <a:pPr marL="0" indent="0" algn="ctr">
              <a:buNone/>
            </a:pPr>
            <a:r>
              <a:rPr lang="en-US" sz="2400" i="1" dirty="0" err="1"/>
              <a:t>addr</a:t>
            </a:r>
            <a:r>
              <a:rPr lang="en-US" sz="2400" dirty="0"/>
              <a:t> = </a:t>
            </a:r>
            <a:r>
              <a:rPr lang="en-US" sz="2400" b="1" dirty="0"/>
              <a:t>2-of-3(PK</a:t>
            </a:r>
            <a:r>
              <a:rPr lang="en-US" sz="2400" b="1" baseline="-25000" dirty="0"/>
              <a:t>A</a:t>
            </a:r>
            <a:r>
              <a:rPr lang="en-US" sz="2400" b="1" dirty="0"/>
              <a:t>, PK</a:t>
            </a:r>
            <a:r>
              <a:rPr lang="en-US" sz="2400" b="1" baseline="-25000" dirty="0"/>
              <a:t>B</a:t>
            </a:r>
            <a:r>
              <a:rPr lang="en-US" sz="2400" b="1" dirty="0"/>
              <a:t>, PK</a:t>
            </a:r>
            <a:r>
              <a:rPr lang="en-US" sz="2400" b="1" baseline="-25000" dirty="0"/>
              <a:t>J</a:t>
            </a:r>
            <a:r>
              <a:rPr lang="en-US" sz="24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B7D3E-28F3-0E49-955F-2BEEE2138E25}"/>
              </a:ext>
            </a:extLst>
          </p:cNvPr>
          <p:cNvSpPr txBox="1"/>
          <p:nvPr/>
        </p:nvSpPr>
        <p:spPr>
          <a:xfrm>
            <a:off x="1826903" y="2816485"/>
            <a:ext cx="787395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074E0-B363-5F4E-B505-CABAAEBD7148}"/>
              </a:ext>
            </a:extLst>
          </p:cNvPr>
          <p:cNvSpPr txBox="1"/>
          <p:nvPr/>
        </p:nvSpPr>
        <p:spPr>
          <a:xfrm>
            <a:off x="1909457" y="3531904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88FCD-1B13-C34B-8647-A400B26D9F59}"/>
              </a:ext>
            </a:extLst>
          </p:cNvPr>
          <p:cNvSpPr txBox="1"/>
          <p:nvPr/>
        </p:nvSpPr>
        <p:spPr>
          <a:xfrm>
            <a:off x="5807024" y="2816485"/>
            <a:ext cx="880369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latin typeface="+mn-lt"/>
              </a:rPr>
              <a:t>Bob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9FE4B-9E50-C846-93F9-6C13288A2534}"/>
              </a:ext>
            </a:extLst>
          </p:cNvPr>
          <p:cNvSpPr txBox="1"/>
          <p:nvPr/>
        </p:nvSpPr>
        <p:spPr>
          <a:xfrm>
            <a:off x="5920028" y="3531904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846BC7-3478-4F4B-A8C9-72B48D7C1258}"/>
              </a:ext>
            </a:extLst>
          </p:cNvPr>
          <p:cNvGrpSpPr/>
          <p:nvPr/>
        </p:nvGrpSpPr>
        <p:grpSpPr>
          <a:xfrm>
            <a:off x="2614298" y="2531873"/>
            <a:ext cx="3192726" cy="400110"/>
            <a:chOff x="3838939" y="2332755"/>
            <a:chExt cx="3192726" cy="40011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B6F8B20-3C0C-8E49-A477-59C1A0975306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1346E8-720B-204B-9510-83D0C65E54EF}"/>
                </a:ext>
              </a:extLst>
            </p:cNvPr>
            <p:cNvSpPr txBox="1"/>
            <p:nvPr/>
          </p:nvSpPr>
          <p:spPr>
            <a:xfrm>
              <a:off x="4172733" y="2332755"/>
              <a:ext cx="2620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want backpack for 0.1₿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93133D-5057-9047-A2DB-FCAE5FE4FC08}"/>
              </a:ext>
            </a:extLst>
          </p:cNvPr>
          <p:cNvGrpSpPr/>
          <p:nvPr/>
        </p:nvGrpSpPr>
        <p:grpSpPr>
          <a:xfrm>
            <a:off x="8119381" y="2805408"/>
            <a:ext cx="880369" cy="1892505"/>
            <a:chOff x="8119381" y="2805408"/>
            <a:chExt cx="880369" cy="18925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B91BA2-5476-2A4A-82E9-408BD993F66E}"/>
                </a:ext>
              </a:extLst>
            </p:cNvPr>
            <p:cNvSpPr txBox="1"/>
            <p:nvPr/>
          </p:nvSpPr>
          <p:spPr>
            <a:xfrm>
              <a:off x="8119381" y="2805408"/>
              <a:ext cx="880369" cy="18925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noAutofit/>
            </a:bodyPr>
            <a:lstStyle/>
            <a:p>
              <a:pPr algn="l"/>
              <a:r>
                <a:rPr lang="en-US" dirty="0">
                  <a:latin typeface="+mn-lt"/>
                </a:rPr>
                <a:t>Judge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9E3678-FE1D-C146-ACD2-E689D319FEAB}"/>
                </a:ext>
              </a:extLst>
            </p:cNvPr>
            <p:cNvSpPr txBox="1"/>
            <p:nvPr/>
          </p:nvSpPr>
          <p:spPr>
            <a:xfrm>
              <a:off x="8274871" y="35319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PK</a:t>
              </a:r>
              <a:r>
                <a:rPr lang="en-US" baseline="-25000" dirty="0">
                  <a:latin typeface="+mn-lt"/>
                </a:rPr>
                <a:t>J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F22336-9007-2E47-916A-36909734B6E5}"/>
              </a:ext>
            </a:extLst>
          </p:cNvPr>
          <p:cNvGrpSpPr/>
          <p:nvPr/>
        </p:nvGrpSpPr>
        <p:grpSpPr>
          <a:xfrm>
            <a:off x="0" y="2508849"/>
            <a:ext cx="1826903" cy="2092881"/>
            <a:chOff x="3838939" y="1931774"/>
            <a:chExt cx="1826903" cy="20928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A9D647F-9C35-664F-95C9-6576F82F4B58}"/>
                </a:ext>
              </a:extLst>
            </p:cNvPr>
            <p:cNvCxnSpPr>
              <a:cxnSpLocks/>
            </p:cNvCxnSpPr>
            <p:nvPr/>
          </p:nvCxnSpPr>
          <p:spPr>
            <a:xfrm>
              <a:off x="3838939" y="2700670"/>
              <a:ext cx="182690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9899-47F7-9045-B376-43411B99CADE}"/>
                </a:ext>
              </a:extLst>
            </p:cNvPr>
            <p:cNvSpPr txBox="1"/>
            <p:nvPr/>
          </p:nvSpPr>
          <p:spPr>
            <a:xfrm>
              <a:off x="4125063" y="1931774"/>
              <a:ext cx="1288558" cy="20928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post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payment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of 0.11</a:t>
              </a:r>
              <a:r>
                <a:rPr lang="en-US" dirty="0"/>
                <a:t>₿</a:t>
              </a:r>
              <a:br>
                <a:rPr lang="en-US" dirty="0"/>
              </a:br>
              <a:r>
                <a:rPr lang="en-US" dirty="0"/>
                <a:t>to </a:t>
              </a:r>
              <a:r>
                <a:rPr lang="en-US" i="1" dirty="0" err="1"/>
                <a:t>addr</a:t>
              </a:r>
              <a:endParaRPr lang="en-US" i="1" dirty="0"/>
            </a:p>
            <a:p>
              <a:pPr algn="ctr">
                <a:spcBef>
                  <a:spcPts val="1200"/>
                </a:spcBef>
              </a:pPr>
              <a:r>
                <a:rPr lang="en-US" dirty="0">
                  <a:latin typeface="+mn-lt"/>
                </a:rPr>
                <a:t>(UTXO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)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56AD5E-701A-6F46-87D9-1E57F71F569B}"/>
              </a:ext>
            </a:extLst>
          </p:cNvPr>
          <p:cNvGrpSpPr/>
          <p:nvPr/>
        </p:nvGrpSpPr>
        <p:grpSpPr>
          <a:xfrm flipH="1">
            <a:off x="2389906" y="3949368"/>
            <a:ext cx="3641510" cy="1200329"/>
            <a:chOff x="3602149" y="2316426"/>
            <a:chExt cx="3641510" cy="120032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65243A0-2FD1-DD48-890C-7E0732C38CC8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3522FE-809F-F146-9216-F6039597C8F3}"/>
                </a:ext>
              </a:extLst>
            </p:cNvPr>
            <p:cNvSpPr txBox="1"/>
            <p:nvPr/>
          </p:nvSpPr>
          <p:spPr>
            <a:xfrm>
              <a:off x="3602149" y="2316426"/>
              <a:ext cx="364151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backpack arrives</a:t>
              </a:r>
            </a:p>
            <a:p>
              <a:pPr algn="ctr"/>
              <a:r>
                <a:rPr lang="en-US" dirty="0">
                  <a:latin typeface="+mn-lt"/>
                </a:rPr>
                <a:t>send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on Tx: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UTXO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⇾ (PK</a:t>
              </a:r>
              <a:r>
                <a:rPr lang="en-US" baseline="-25000" dirty="0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:0.1, PK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:0.01)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A82C74-AF90-8844-B3E7-3CD424CE18D8}"/>
              </a:ext>
            </a:extLst>
          </p:cNvPr>
          <p:cNvGrpSpPr/>
          <p:nvPr/>
        </p:nvGrpSpPr>
        <p:grpSpPr>
          <a:xfrm flipH="1">
            <a:off x="6617547" y="3993569"/>
            <a:ext cx="2150898" cy="1200329"/>
            <a:chOff x="4329209" y="2316426"/>
            <a:chExt cx="2150898" cy="120032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4F2B78F-3807-044E-BB99-873B41C0C922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09" y="2700670"/>
              <a:ext cx="2150898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6F80EE-D5D8-BB47-BF61-7894A50AD17F}"/>
                </a:ext>
              </a:extLst>
            </p:cNvPr>
            <p:cNvSpPr txBox="1"/>
            <p:nvPr/>
          </p:nvSpPr>
          <p:spPr>
            <a:xfrm>
              <a:off x="4480595" y="2316426"/>
              <a:ext cx="188461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redeem using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&gt; </a:t>
              </a:r>
            </a:p>
            <a:p>
              <a:pPr algn="ctr"/>
              <a:r>
                <a:rPr lang="en-US" dirty="0">
                  <a:latin typeface="+mn-lt"/>
                </a:rPr>
                <a:t>on Tx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948B9B-6EEE-5443-8ACA-21F08607CBE8}"/>
              </a:ext>
            </a:extLst>
          </p:cNvPr>
          <p:cNvGrpSpPr/>
          <p:nvPr/>
        </p:nvGrpSpPr>
        <p:grpSpPr>
          <a:xfrm>
            <a:off x="2614298" y="3054226"/>
            <a:ext cx="3192726" cy="955007"/>
            <a:chOff x="2614298" y="3054226"/>
            <a:chExt cx="3192726" cy="9550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A1E169-0823-A44C-9037-8EBFECD08A15}"/>
                </a:ext>
              </a:extLst>
            </p:cNvPr>
            <p:cNvGrpSpPr/>
            <p:nvPr/>
          </p:nvGrpSpPr>
          <p:grpSpPr>
            <a:xfrm>
              <a:off x="2614298" y="3054226"/>
              <a:ext cx="3192726" cy="830997"/>
              <a:chOff x="3838939" y="2316426"/>
              <a:chExt cx="3192726" cy="830997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2F4F62C-0CEA-CB49-A1F9-0A18C63D60FE}"/>
                  </a:ext>
                </a:extLst>
              </p:cNvPr>
              <p:cNvCxnSpPr/>
              <p:nvPr/>
            </p:nvCxnSpPr>
            <p:spPr>
              <a:xfrm>
                <a:off x="3838939" y="2700670"/>
                <a:ext cx="3192726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6E3C4A-0402-E540-A6EA-146C3E3ADB8D}"/>
                  </a:ext>
                </a:extLst>
              </p:cNvPr>
              <p:cNvSpPr txBox="1"/>
              <p:nvPr/>
            </p:nvSpPr>
            <p:spPr>
              <a:xfrm>
                <a:off x="4042106" y="2316426"/>
                <a:ext cx="276159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once see Tx on chain</a:t>
                </a:r>
              </a:p>
              <a:p>
                <a:pPr algn="ctr"/>
                <a:r>
                  <a:rPr lang="en-US" dirty="0">
                    <a:latin typeface="+mn-lt"/>
                  </a:rPr>
                  <a:t>mail backpack</a:t>
                </a:r>
              </a:p>
            </p:txBody>
          </p:sp>
        </p:grpSp>
        <p:pic>
          <p:nvPicPr>
            <p:cNvPr id="1026" name="Picture 2" descr="Free Backpack Clipart, Download Free Clip Art, Free Clip Art on Clipart  Library">
              <a:extLst>
                <a:ext uri="{FF2B5EF4-FFF2-40B4-BE49-F238E27FC236}">
                  <a16:creationId xmlns:a16="http://schemas.microsoft.com/office/drawing/2014/main" id="{703511C8-6A10-AE44-87FE-872604737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820" y="3467706"/>
              <a:ext cx="448431" cy="54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0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B068-F469-C444-93D3-7FAB51F5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Escrow service:  a dispute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D13D-F019-D54B-B836-9803A9A3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38888"/>
            <a:ext cx="8431619" cy="4204611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Backpack never arrives:   (Bob at fault)</a:t>
            </a:r>
          </a:p>
          <a:p>
            <a:pPr marL="0" indent="0">
              <a:buNone/>
            </a:pPr>
            <a:r>
              <a:rPr lang="en-US" sz="2400" dirty="0"/>
              <a:t>		Alice gets her funds back with help of Judge and a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A</a:t>
            </a:r>
            <a:r>
              <a:rPr lang="en-US" sz="2400" b="1" dirty="0"/>
              <a:t>  ,   </a:t>
            </a:r>
            <a:r>
              <a:rPr lang="en-US" sz="2400" b="1" dirty="0" err="1"/>
              <a:t>sig</a:t>
            </a:r>
            <a:r>
              <a:rPr lang="en-US" b="1" baseline="-25000" dirty="0" err="1"/>
              <a:t>A</a:t>
            </a:r>
            <a:r>
              <a:rPr lang="en-US" sz="2400" b="1" dirty="0"/>
              <a:t>,  </a:t>
            </a:r>
            <a:r>
              <a:rPr lang="en-US" sz="2400" b="1" dirty="0" err="1"/>
              <a:t>sig</a:t>
            </a:r>
            <a:r>
              <a:rPr lang="en-US" b="1" baseline="-25000" dirty="0" err="1"/>
              <a:t>Judge</a:t>
            </a:r>
            <a:r>
              <a:rPr lang="en-US" sz="2400" b="1" dirty="0"/>
              <a:t>  )          </a:t>
            </a:r>
            <a:r>
              <a:rPr lang="en-US" sz="1800" dirty="0"/>
              <a:t>[2-out-of-3]</a:t>
            </a:r>
          </a:p>
          <a:p>
            <a:pPr marL="457200" indent="-457200">
              <a:spcBef>
                <a:spcPts val="1176"/>
              </a:spcBef>
              <a:buAutoNum type="arabicParenBoth" startAt="2"/>
            </a:pPr>
            <a:r>
              <a:rPr lang="en-US" sz="2400" dirty="0"/>
              <a:t>Alice never sends  </a:t>
            </a:r>
            <a:r>
              <a:rPr lang="en-US" sz="2400" dirty="0" err="1"/>
              <a:t>sig</a:t>
            </a:r>
            <a:r>
              <a:rPr lang="en-US" sz="2400" baseline="-25000" dirty="0" err="1"/>
              <a:t>A</a:t>
            </a:r>
            <a:r>
              <a:rPr lang="en-US" sz="2400" dirty="0"/>
              <a:t>:    (Alice at fault)</a:t>
            </a:r>
          </a:p>
          <a:p>
            <a:pPr marL="0" indent="0">
              <a:buNone/>
            </a:pPr>
            <a:r>
              <a:rPr lang="en-US" sz="2400" dirty="0"/>
              <a:t>		Bob gets paid with help of Judge as a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B</a:t>
            </a:r>
            <a:r>
              <a:rPr lang="en-US" sz="2400" b="1" dirty="0"/>
              <a:t>  ,   </a:t>
            </a:r>
            <a:r>
              <a:rPr lang="en-US" sz="2400" b="1" dirty="0" err="1"/>
              <a:t>sig</a:t>
            </a:r>
            <a:r>
              <a:rPr lang="en-US" sz="2400" b="1" baseline="-25000" dirty="0" err="1"/>
              <a:t>B</a:t>
            </a:r>
            <a:r>
              <a:rPr lang="en-US" sz="2400" b="1" dirty="0"/>
              <a:t>,  </a:t>
            </a:r>
            <a:r>
              <a:rPr lang="en-US" sz="2400" b="1" dirty="0" err="1"/>
              <a:t>sig</a:t>
            </a:r>
            <a:r>
              <a:rPr lang="en-US" sz="2400" b="1" baseline="-25000" dirty="0" err="1"/>
              <a:t>Judge</a:t>
            </a:r>
            <a:r>
              <a:rPr lang="en-US" sz="2400" b="1" dirty="0"/>
              <a:t>  )</a:t>
            </a:r>
            <a:r>
              <a:rPr lang="en-US" sz="2400" dirty="0"/>
              <a:t>           </a:t>
            </a:r>
            <a:r>
              <a:rPr lang="en-US" sz="1800" dirty="0"/>
              <a:t>[2-out-of-3]</a:t>
            </a:r>
            <a:endParaRPr lang="en-US" sz="1800" b="1" dirty="0"/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(3)  Both are at fault:    Judge publishes &lt;</a:t>
            </a:r>
            <a:r>
              <a:rPr lang="en-US" sz="2400" dirty="0" err="1"/>
              <a:t>sig</a:t>
            </a:r>
            <a:r>
              <a:rPr lang="en-US" sz="2400" baseline="-25000" dirty="0" err="1"/>
              <a:t>Judge</a:t>
            </a:r>
            <a:r>
              <a:rPr lang="en-US" sz="2400" dirty="0"/>
              <a:t>&gt; on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A</a:t>
            </a:r>
            <a:r>
              <a:rPr lang="en-US" sz="2400" b="1" dirty="0"/>
              <a:t>: 0.05,  PK</a:t>
            </a:r>
            <a:r>
              <a:rPr lang="en-US" sz="2400" b="1" baseline="-25000" dirty="0"/>
              <a:t>B</a:t>
            </a:r>
            <a:r>
              <a:rPr lang="en-US" sz="2400" b="1" dirty="0"/>
              <a:t>: 0.05,  PK</a:t>
            </a:r>
            <a:r>
              <a:rPr lang="en-US" sz="2400" b="1" baseline="-25000" dirty="0"/>
              <a:t>J</a:t>
            </a:r>
            <a:r>
              <a:rPr lang="en-US" sz="2400" b="1" dirty="0"/>
              <a:t>: 0.01  )</a:t>
            </a:r>
          </a:p>
          <a:p>
            <a:pPr marL="0" indent="0">
              <a:buNone/>
            </a:pPr>
            <a:r>
              <a:rPr lang="en-US" sz="2400" dirty="0"/>
              <a:t>	Now either Alice or Bob can execute this Tx.  </a:t>
            </a:r>
          </a:p>
          <a:p>
            <a:pPr marL="0" indent="0" algn="ctr">
              <a:buNone/>
            </a:pP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CADBD8-EA82-6C40-AEFA-783A231713F6}"/>
              </a:ext>
            </a:extLst>
          </p:cNvPr>
          <p:cNvCxnSpPr/>
          <p:nvPr/>
        </p:nvCxnSpPr>
        <p:spPr>
          <a:xfrm>
            <a:off x="127591" y="2339165"/>
            <a:ext cx="89419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75FC81-7BBB-D445-8E9C-753626609207}"/>
              </a:ext>
            </a:extLst>
          </p:cNvPr>
          <p:cNvCxnSpPr/>
          <p:nvPr/>
        </p:nvCxnSpPr>
        <p:spPr>
          <a:xfrm>
            <a:off x="101009" y="3703678"/>
            <a:ext cx="89419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86A7-9F20-0544-9AE8-CF0AAA7C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Chain Atomic Swap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6318-F8A4-2347-BD11-9A7F383B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0474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has 5 BTC,     Bob has 2 LTC (</a:t>
            </a:r>
            <a:r>
              <a:rPr lang="en-US" sz="2400" dirty="0" err="1"/>
              <a:t>LiteCoin</a:t>
            </a:r>
            <a:r>
              <a:rPr lang="en-US" sz="2400" dirty="0"/>
              <a:t>).     They want to swap.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Want a sequence of Tx on the Bitcoin and Litecoin chains </a:t>
            </a:r>
            <a:r>
              <a:rPr lang="en-US" sz="2400" dirty="0" err="1"/>
              <a:t>s.t.</a:t>
            </a:r>
            <a:r>
              <a:rPr lang="en-US" sz="2400" dirty="0"/>
              <a:t>:</a:t>
            </a:r>
          </a:p>
          <a:p>
            <a:r>
              <a:rPr lang="en-US" sz="2400" dirty="0"/>
              <a:t>either success:   Alice has 2 LTC and Bob has 5 BTX,</a:t>
            </a:r>
          </a:p>
          <a:p>
            <a:r>
              <a:rPr lang="en-US" sz="2400" dirty="0"/>
              <a:t>or failure:   no funds move.</a:t>
            </a:r>
          </a:p>
          <a:p>
            <a:pPr marL="0" indent="0">
              <a:buNone/>
            </a:pPr>
            <a:r>
              <a:rPr lang="en-US" sz="2400" dirty="0"/>
              <a:t>Swap cannot get stuck halfway.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design a sequence of Tx to do this.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/>
              <a:t>  solution:   programming </a:t>
            </a:r>
            <a:r>
              <a:rPr lang="en-US" sz="2400" dirty="0" err="1"/>
              <a:t>proj</a:t>
            </a:r>
            <a:r>
              <a:rPr lang="en-US" sz="2400" dirty="0"/>
              <a:t> #1 ex 4.</a:t>
            </a:r>
          </a:p>
        </p:txBody>
      </p:sp>
    </p:spTree>
    <p:extLst>
      <p:ext uri="{BB962C8B-B14F-4D97-AF65-F5344CB8AC3E}">
        <p14:creationId xmlns:p14="http://schemas.microsoft.com/office/powerpoint/2010/main" val="6436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360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Recap:  the Bitcoin blockchain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48EDF54-C282-904B-A7B4-E130E169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66389-2C8B-A844-AB2D-332F42DC9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crypto assets:  Wallets</a:t>
            </a:r>
          </a:p>
        </p:txBody>
      </p:sp>
    </p:spTree>
    <p:extLst>
      <p:ext uri="{BB962C8B-B14F-4D97-AF65-F5344CB8AC3E}">
        <p14:creationId xmlns:p14="http://schemas.microsoft.com/office/powerpoint/2010/main" val="311096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24CE-24DD-124F-9C26-32A542E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secret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B7D-8140-294C-B505-1176AA1D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Users can have many  PK/SK:    </a:t>
            </a:r>
          </a:p>
          <a:p>
            <a:r>
              <a:rPr lang="en-US" sz="2400" dirty="0"/>
              <a:t>one per Bitcoin address, Ethereum address,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Wallets:</a:t>
            </a:r>
          </a:p>
          <a:p>
            <a:r>
              <a:rPr lang="en-US" sz="2400" dirty="0"/>
              <a:t>Generates PK/SK, and stores SK,</a:t>
            </a:r>
          </a:p>
          <a:p>
            <a:r>
              <a:rPr lang="en-US" sz="2400" dirty="0"/>
              <a:t>Post and verify Tx,</a:t>
            </a:r>
          </a:p>
          <a:p>
            <a:r>
              <a:rPr lang="en-US" sz="2400" dirty="0"/>
              <a:t>Show balances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5C38A-52EE-7846-ADAD-CDF7D0D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98" y="1556932"/>
            <a:ext cx="1653151" cy="33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60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m: Ledger Nano X - The Best Crypto Hardware Wallet - Bluetooth -  Secure and Manage Your Bitcoin, Ethereum, ERC20 and Many Other Coins:  Computers &amp; Accessories">
            <a:extLst>
              <a:ext uri="{FF2B5EF4-FFF2-40B4-BE49-F238E27FC236}">
                <a16:creationId xmlns:a16="http://schemas.microsoft.com/office/drawing/2014/main" id="{F1C062A8-635D-934D-ACA8-ED1EBB5B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44" y="3102807"/>
            <a:ext cx="1938315" cy="16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99CD1-2D52-D440-8F1A-CC049F7D53E4}"/>
              </a:ext>
            </a:extLst>
          </p:cNvPr>
          <p:cNvSpPr txBox="1"/>
          <p:nvPr/>
        </p:nvSpPr>
        <p:spPr>
          <a:xfrm>
            <a:off x="4039314" y="4681835"/>
            <a:ext cx="37699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      but lose key ⇒ lose funds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B24CE-24DD-124F-9C26-32A542E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lots of secret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B7D-8140-294C-B505-1176AA1D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0" y="1053190"/>
            <a:ext cx="840921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Types of wallets:</a:t>
            </a:r>
          </a:p>
          <a:p>
            <a:r>
              <a:rPr lang="en-US" sz="2400" b="1" dirty="0"/>
              <a:t>cloud</a:t>
            </a:r>
            <a:r>
              <a:rPr lang="en-US" sz="2400" dirty="0"/>
              <a:t>  (e.g., Coinbase):  cloud holds secret keys … like a bank. 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laptop/phone</a:t>
            </a:r>
            <a:r>
              <a:rPr lang="en-US" sz="2400" dirty="0"/>
              <a:t>:  Electrum,  </a:t>
            </a:r>
            <a:r>
              <a:rPr lang="en-US" sz="2400" dirty="0" err="1"/>
              <a:t>MetaMask</a:t>
            </a:r>
            <a:r>
              <a:rPr lang="en-US" sz="2400" dirty="0"/>
              <a:t>, …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hardware</a:t>
            </a:r>
            <a:r>
              <a:rPr lang="en-US" sz="2400" dirty="0"/>
              <a:t>:  </a:t>
            </a:r>
            <a:r>
              <a:rPr lang="en-US" sz="2400" dirty="0" err="1"/>
              <a:t>Trezor</a:t>
            </a:r>
            <a:r>
              <a:rPr lang="en-US" sz="2400" dirty="0"/>
              <a:t>,  Ledger, …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paper</a:t>
            </a:r>
            <a:r>
              <a:rPr lang="en-US" sz="2400" dirty="0"/>
              <a:t>:  print all </a:t>
            </a:r>
            <a:r>
              <a:rPr lang="en-US" sz="2400" dirty="0" err="1"/>
              <a:t>sk</a:t>
            </a:r>
            <a:r>
              <a:rPr lang="en-US" sz="2400" dirty="0"/>
              <a:t> on paper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brain</a:t>
            </a:r>
            <a:r>
              <a:rPr lang="en-US" sz="2400" dirty="0"/>
              <a:t>:  memorize </a:t>
            </a:r>
            <a:r>
              <a:rPr lang="en-US" sz="2400" dirty="0" err="1"/>
              <a:t>sk</a:t>
            </a:r>
            <a:r>
              <a:rPr lang="en-US" sz="2400" dirty="0"/>
              <a:t> (bad idea)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Hybrid</a:t>
            </a:r>
            <a:r>
              <a:rPr lang="en-US" sz="2400" dirty="0"/>
              <a:t>:  non-custodial cloud wallet </a:t>
            </a:r>
            <a:r>
              <a:rPr lang="en-US" sz="1600" dirty="0"/>
              <a:t>(using threshold signatures)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A719-4759-3A4C-AA3F-C6560544F9FD}"/>
              </a:ext>
            </a:extLst>
          </p:cNvPr>
          <p:cNvSpPr txBox="1"/>
          <p:nvPr/>
        </p:nvSpPr>
        <p:spPr>
          <a:xfrm>
            <a:off x="5897268" y="2105001"/>
            <a:ext cx="1695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client stores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secret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E8523-BC03-DC47-A79B-DB37602A4825}"/>
              </a:ext>
            </a:extLst>
          </p:cNvPr>
          <p:cNvSpPr txBox="1"/>
          <p:nvPr/>
        </p:nvSpPr>
        <p:spPr>
          <a:xfrm>
            <a:off x="277586" y="4681835"/>
            <a:ext cx="425821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 your keys, not your coins  …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34DDDA-D972-A440-BB19-497F374C0062}"/>
              </a:ext>
            </a:extLst>
          </p:cNvPr>
          <p:cNvSpPr/>
          <p:nvPr/>
        </p:nvSpPr>
        <p:spPr>
          <a:xfrm>
            <a:off x="219482" y="2011447"/>
            <a:ext cx="5677786" cy="204049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AA54-2F1F-D545-830F-E90EB013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Simplified Payment Verification (SPV)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4135-CC49-3D4C-A7DD-EDBC11E5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38" y="955592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does a client wallet display Alice’s current balances?</a:t>
            </a:r>
          </a:p>
          <a:p>
            <a:r>
              <a:rPr lang="en-US" sz="2400" dirty="0"/>
              <a:t>Laptop/phone wallet needs to verify an incoming payment </a:t>
            </a:r>
          </a:p>
          <a:p>
            <a:r>
              <a:rPr lang="en-US" sz="2400" b="1" u="sng" dirty="0"/>
              <a:t>Goal</a:t>
            </a:r>
            <a:r>
              <a:rPr lang="en-US" sz="2400" dirty="0"/>
              <a:t>:  do so w/o downloading entire blockchain   (366 GB)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SPV</a:t>
            </a:r>
            <a:r>
              <a:rPr lang="en-US" sz="2400" dirty="0"/>
              <a:t>:	(1) download all block headers  (56 MB)</a:t>
            </a:r>
          </a:p>
          <a:p>
            <a:pPr marL="0" indent="0">
              <a:buNone/>
            </a:pPr>
            <a:r>
              <a:rPr lang="en-US" sz="2400" dirty="0"/>
              <a:t>			(2) Tx download:</a:t>
            </a:r>
          </a:p>
          <a:p>
            <a:pPr marL="1946275" lvl="4" indent="-285750">
              <a:tabLst>
                <a:tab pos="1651000" algn="l"/>
              </a:tabLst>
            </a:pPr>
            <a:r>
              <a:rPr lang="en-US" sz="2400" dirty="0"/>
              <a:t>wallet ⇾ server: list of my wallet </a:t>
            </a:r>
            <a:r>
              <a:rPr lang="en-US" sz="2400" dirty="0" err="1"/>
              <a:t>addrs</a:t>
            </a:r>
            <a:r>
              <a:rPr lang="en-US" sz="2400" dirty="0"/>
              <a:t> </a:t>
            </a:r>
            <a:r>
              <a:rPr lang="en-US" sz="2000" dirty="0"/>
              <a:t>(Bloom filter)</a:t>
            </a:r>
            <a:endParaRPr lang="en-US" sz="2400" dirty="0"/>
          </a:p>
          <a:p>
            <a:pPr marL="1946275" lvl="4" indent="-285750">
              <a:tabLst>
                <a:tab pos="1651000" algn="l"/>
              </a:tabLst>
            </a:pPr>
            <a:r>
              <a:rPr lang="en-US" sz="2400" dirty="0"/>
              <a:t>server ⇾ wallet:   Tx involving addresses +</a:t>
            </a:r>
            <a:br>
              <a:rPr lang="en-US" sz="2400" dirty="0"/>
            </a:br>
            <a:r>
              <a:rPr lang="en-US" sz="2400" dirty="0"/>
              <a:t>						Merkle proof to block header.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57ED1-10CC-4E42-906E-AFD528520448}"/>
              </a:ext>
            </a:extLst>
          </p:cNvPr>
          <p:cNvGrpSpPr/>
          <p:nvPr/>
        </p:nvGrpSpPr>
        <p:grpSpPr>
          <a:xfrm>
            <a:off x="0" y="2819669"/>
            <a:ext cx="2183264" cy="2320436"/>
            <a:chOff x="81471" y="2578578"/>
            <a:chExt cx="2285999" cy="24106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7B461-DCD7-B541-BA76-E7299F9E8107}"/>
                </a:ext>
              </a:extLst>
            </p:cNvPr>
            <p:cNvGrpSpPr/>
            <p:nvPr/>
          </p:nvGrpSpPr>
          <p:grpSpPr>
            <a:xfrm>
              <a:off x="81471" y="2578578"/>
              <a:ext cx="2285999" cy="2410630"/>
              <a:chOff x="5069380" y="2451594"/>
              <a:chExt cx="2285999" cy="241063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3FB70D-53D5-7944-B555-CDE1CDF962DF}"/>
                  </a:ext>
                </a:extLst>
              </p:cNvPr>
              <p:cNvSpPr/>
              <p:nvPr/>
            </p:nvSpPr>
            <p:spPr>
              <a:xfrm>
                <a:off x="5457644" y="2636476"/>
                <a:ext cx="1157044" cy="980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07E5B9-F886-1847-8F46-00B0A6766030}"/>
                  </a:ext>
                </a:extLst>
              </p:cNvPr>
              <p:cNvSpPr txBox="1"/>
              <p:nvPr/>
            </p:nvSpPr>
            <p:spPr>
              <a:xfrm>
                <a:off x="5476212" y="2451594"/>
                <a:ext cx="115198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b="1" dirty="0">
                  <a:latin typeface="+mn-lt"/>
                </a:endParaRPr>
              </a:p>
              <a:p>
                <a:pPr algn="ctr">
                  <a:tabLst>
                    <a:tab pos="1128713" algn="l"/>
                  </a:tabLst>
                </a:pPr>
                <a:r>
                  <a:rPr lang="en-US" sz="2000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10" name="Triangle 9">
                <a:extLst>
                  <a:ext uri="{FF2B5EF4-FFF2-40B4-BE49-F238E27FC236}">
                    <a16:creationId xmlns:a16="http://schemas.microsoft.com/office/drawing/2014/main" id="{363F47C3-EE0A-6B40-984C-3BC0F1506C53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BF4FB1-7CBC-F643-B5DC-D23E77423C50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B4150-BB05-2C4B-93D6-6FE0A82F6C78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99DF16-63D6-9E42-AD0E-3451FFFE1F44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451EB0-A3B4-AC4C-A742-218C2AE77337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9818E8-9A4C-F047-961C-F19E44791315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25206BC-5F14-CB43-94ED-3AA71462CC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16A1395-17C6-7A4E-BE84-9F2F64C33072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8654319-0C0C-704D-8452-EF6F3518F6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04A2753-627A-4C41-AEFA-365D204B30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62ECAA-C2BD-D646-ACDC-6F39090E6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8B81C74-6EB6-7D4E-8B79-DF6AEF081B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77AE52C-1392-4A41-895D-4EBAE2A838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B99E3E6-970B-6747-847F-B0E01FE17810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D3C402A-28C6-8F4C-9CBE-29C5160608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C748D35-023E-794B-89C1-915AA9CD7B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7F23A23-9CBE-0B47-9005-86FBE41B3A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A37F71-25C8-7A40-BACE-6E0EAEF119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16605" y="4406703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34236-1957-EC45-A6A0-545FF333A02F}"/>
                </a:ext>
              </a:extLst>
            </p:cNvPr>
            <p:cNvSpPr txBox="1"/>
            <p:nvPr/>
          </p:nvSpPr>
          <p:spPr>
            <a:xfrm>
              <a:off x="471390" y="2752763"/>
              <a:ext cx="113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block 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0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CD82-3D6A-924D-8F4A-DE800EA2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Simplified Payment Verification (SPV)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0B02-1ED6-0D44-966E-16E8707F9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69519"/>
            <a:ext cx="885825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Problems</a:t>
            </a:r>
            <a:r>
              <a:rPr lang="en-US" sz="2400" dirty="0"/>
              <a:t>:   </a:t>
            </a:r>
          </a:p>
          <a:p>
            <a:pPr marL="0" indent="0">
              <a:buNone/>
            </a:pPr>
            <a:r>
              <a:rPr lang="en-US" sz="2400" dirty="0"/>
              <a:t>(1)  </a:t>
            </a:r>
            <a:r>
              <a:rPr lang="en-US" sz="2400" b="1" dirty="0"/>
              <a:t>Security</a:t>
            </a:r>
            <a:r>
              <a:rPr lang="en-US" sz="2400" dirty="0"/>
              <a:t>:  are BH the ones on the blockchain?  Can server omit Tx?</a:t>
            </a:r>
          </a:p>
          <a:p>
            <a:pPr lvl="1">
              <a:tabLst>
                <a:tab pos="2105025" algn="l"/>
              </a:tabLst>
            </a:pPr>
            <a:r>
              <a:rPr lang="en-US" sz="2400" dirty="0"/>
              <a:t>Electrum:	download block headers from ten random servers,</a:t>
            </a:r>
            <a:br>
              <a:rPr lang="en-US" sz="2400" dirty="0"/>
            </a:br>
            <a:r>
              <a:rPr lang="en-US" sz="2400" dirty="0"/>
              <a:t>	optionally, also from a trusted full node.</a:t>
            </a:r>
          </a:p>
          <a:p>
            <a:pPr marL="0" indent="0">
              <a:buNone/>
            </a:pPr>
            <a:r>
              <a:rPr lang="en-US" sz="2400" dirty="0"/>
              <a:t>							</a:t>
            </a:r>
            <a:r>
              <a:rPr lang="en-US" sz="2000" dirty="0"/>
              <a:t>List of servers:   </a:t>
            </a:r>
            <a:r>
              <a:rPr lang="en-US" sz="2000" dirty="0" err="1"/>
              <a:t>electrum.org</a:t>
            </a:r>
            <a:r>
              <a:rPr lang="en-US" sz="2000" dirty="0"/>
              <a:t>/#community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(2) </a:t>
            </a:r>
            <a:r>
              <a:rPr lang="en-US" sz="2400" b="1" dirty="0"/>
              <a:t>Privacy</a:t>
            </a:r>
            <a:r>
              <a:rPr lang="en-US" sz="2400" dirty="0"/>
              <a:t>:   remote server can test if an </a:t>
            </a:r>
            <a:r>
              <a:rPr lang="en-US" sz="2400" i="1" dirty="0" err="1"/>
              <a:t>addr</a:t>
            </a:r>
            <a:r>
              <a:rPr lang="en-US" sz="2400" dirty="0"/>
              <a:t> belongs to wallet</a:t>
            </a:r>
          </a:p>
          <a:p>
            <a:pPr marL="0" indent="0">
              <a:spcBef>
                <a:spcPts val="4176"/>
              </a:spcBef>
              <a:buNone/>
            </a:pPr>
            <a:r>
              <a:rPr lang="en-US" sz="2400" dirty="0"/>
              <a:t>We will see better light client designs later in the course (e.g. </a:t>
            </a:r>
            <a:r>
              <a:rPr lang="en-US" sz="2400" dirty="0" err="1"/>
              <a:t>Celo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61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azon.com: Ledger Nano X - The Best Crypto Hardware Wallet - Bluetooth -  Secure and Manage Your Bitcoin, Ethereum, ERC20 and Many Other Coins:  Computers &amp; Accessories">
            <a:extLst>
              <a:ext uri="{FF2B5EF4-FFF2-40B4-BE49-F238E27FC236}">
                <a16:creationId xmlns:a16="http://schemas.microsoft.com/office/drawing/2014/main" id="{F444BBA7-1E90-3848-82C8-BBA3CDE8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62" y="3347357"/>
            <a:ext cx="205059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FDF08-5E71-FB40-83E7-E644C639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wallet:   Ledger, </a:t>
            </a:r>
            <a:r>
              <a:rPr lang="en-US" dirty="0" err="1"/>
              <a:t>Trezor</a:t>
            </a:r>
            <a:r>
              <a:rPr lang="en-US" dirty="0"/>
              <a:t>,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6BD5-22C9-3046-8BD3-DC23347BE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End user can have lots of secret keys.    How to store them ???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Hardware wallet  </a:t>
            </a:r>
            <a:r>
              <a:rPr lang="en-US" sz="2400" dirty="0"/>
              <a:t>(e.g.,  Ledger Nano X)</a:t>
            </a:r>
          </a:p>
          <a:p>
            <a:pPr marL="0" indent="0">
              <a:buNone/>
            </a:pPr>
            <a:r>
              <a:rPr lang="en-US" sz="2400" dirty="0"/>
              <a:t>-    connects to laptop or phone wallet using Bluetooth or USB</a:t>
            </a:r>
          </a:p>
          <a:p>
            <a:pPr>
              <a:buFontTx/>
              <a:buChar char="-"/>
            </a:pPr>
            <a:r>
              <a:rPr lang="en-US" sz="2400" dirty="0"/>
              <a:t>manages many secret keys</a:t>
            </a:r>
          </a:p>
          <a:p>
            <a:pPr lvl="1">
              <a:buFontTx/>
              <a:buChar char="-"/>
            </a:pPr>
            <a:r>
              <a:rPr lang="en-US" sz="2400" dirty="0"/>
              <a:t>Bolos OS: each coin type is an app on top of OS</a:t>
            </a:r>
          </a:p>
          <a:p>
            <a:pPr>
              <a:buFontTx/>
              <a:buChar char="-"/>
            </a:pPr>
            <a:r>
              <a:rPr lang="en-US" sz="2400" dirty="0"/>
              <a:t>PIN to unlock HW    </a:t>
            </a:r>
            <a:r>
              <a:rPr lang="en-US" sz="2000" dirty="0"/>
              <a:t>(up to 48 digits)</a:t>
            </a:r>
          </a:p>
          <a:p>
            <a:pPr>
              <a:buFontTx/>
              <a:buChar char="-"/>
            </a:pPr>
            <a:r>
              <a:rPr lang="en-US" sz="2400" dirty="0"/>
              <a:t>screen and buttons to verify and confirm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3BE6D-7750-404A-9A78-D2E314FF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78" y="1660148"/>
            <a:ext cx="2683651" cy="7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wallet:  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0FD76-C079-404D-B750-085CC09B9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537944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Lose hardware wallet   ⇒   loss of funds.     What to do?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Idea 1:</a:t>
                </a:r>
                <a:r>
                  <a:rPr lang="en-US" sz="2400" dirty="0"/>
                  <a:t>   generate a secret seed  k</a:t>
                </a:r>
                <a:r>
                  <a:rPr lang="en-US" sz="2400" baseline="-25000" dirty="0"/>
                  <a:t>0 </a:t>
                </a:r>
                <a:r>
                  <a:rPr lang="en-US" sz="2400" dirty="0"/>
                  <a:t>∈ {0,1}</a:t>
                </a:r>
                <a:r>
                  <a:rPr lang="en-US" sz="2400" baseline="30000" dirty="0"/>
                  <a:t>256</a:t>
                </a:r>
              </a:p>
              <a:p>
                <a:pPr marL="0" indent="0">
                  <a:buNone/>
                </a:pPr>
                <a:r>
                  <a:rPr lang="en-US" sz="2400" dirty="0"/>
                  <a:t>	for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=1,2,…:    sk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⇽ HMAC(k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 ,      </a:t>
                </a:r>
                <a:r>
                  <a:rPr lang="en-US" sz="2400" dirty="0" err="1"/>
                  <a:t>pk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…:</m:t>
                    </m:r>
                  </m:oMath>
                </a14:m>
                <a:r>
                  <a:rPr lang="en-US" sz="2400" dirty="0"/>
                  <a:t> random </a:t>
                </a:r>
                <a:r>
                  <a:rPr lang="en-US" sz="2400" dirty="0" err="1"/>
                  <a:t>unlinkable</a:t>
                </a:r>
                <a:r>
                  <a:rPr lang="en-US" sz="2400" dirty="0"/>
                  <a:t> addresses   (without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is stored on HW device and in offline storage  (as 24 words)</a:t>
                </a:r>
              </a:p>
              <a:p>
                <a:pPr marL="400050" lvl="1" indent="0">
                  <a:buNone/>
                </a:pPr>
                <a:r>
                  <a:rPr lang="en-US" sz="2400" dirty="0"/>
                  <a:t>⇒  in case of loss,  buy new device,  restore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 recompute keys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0FD76-C079-404D-B750-085CC09B9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537944" cy="3943349"/>
              </a:xfrm>
              <a:blipFill>
                <a:blip r:embed="rId2"/>
                <a:stretch>
                  <a:fillRect l="-1189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E9657B8-6812-AF4C-9CE8-BFA2B02EE5DF}"/>
              </a:ext>
            </a:extLst>
          </p:cNvPr>
          <p:cNvGrpSpPr/>
          <p:nvPr/>
        </p:nvGrpSpPr>
        <p:grpSpPr>
          <a:xfrm>
            <a:off x="6751674" y="1936394"/>
            <a:ext cx="2392326" cy="753643"/>
            <a:chOff x="6751674" y="1936394"/>
            <a:chExt cx="2392326" cy="7536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FE7BD-7E4E-494B-ABA3-B8EC8919DCB3}"/>
                </a:ext>
              </a:extLst>
            </p:cNvPr>
            <p:cNvSpPr txBox="1"/>
            <p:nvPr/>
          </p:nvSpPr>
          <p:spPr>
            <a:xfrm>
              <a:off x="7180321" y="1936394"/>
              <a:ext cx="1963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ECDSA public key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8B7C12F-8B8D-784C-85A2-BE4012F6DA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1674" y="2254102"/>
              <a:ext cx="765545" cy="435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7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FD76-C079-404D-B750-085CC09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initializing ledger:  </a:t>
            </a:r>
          </a:p>
          <a:p>
            <a:r>
              <a:rPr lang="en-US" sz="2400" dirty="0"/>
              <a:t>user asked to write down the 24 words</a:t>
            </a:r>
          </a:p>
          <a:p>
            <a:r>
              <a:rPr lang="en-US" sz="2400" dirty="0"/>
              <a:t>each word encodes 11 bits  </a:t>
            </a:r>
            <a:r>
              <a:rPr lang="en-US" sz="1800" dirty="0"/>
              <a:t>(24 ×11 = 268 bits)</a:t>
            </a:r>
          </a:p>
          <a:p>
            <a:pPr lvl="1"/>
            <a:r>
              <a:rPr lang="en-US" sz="2400" dirty="0"/>
              <a:t>list of 2048 words in different languages </a:t>
            </a:r>
            <a:r>
              <a:rPr lang="en-US" sz="1600" dirty="0"/>
              <a:t>(BIP 39)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6B29-2CE1-6C47-BB19-335094E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EC8C-E652-6C46-9818-EFFF797E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8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1C75-3489-8849-B60A-C6450E82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English word list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F23CE-5676-5246-975E-3003F1D9D1FB}"/>
              </a:ext>
            </a:extLst>
          </p:cNvPr>
          <p:cNvGrpSpPr/>
          <p:nvPr/>
        </p:nvGrpSpPr>
        <p:grpSpPr>
          <a:xfrm>
            <a:off x="2733897" y="1127052"/>
            <a:ext cx="2784400" cy="3410712"/>
            <a:chOff x="288409" y="1003300"/>
            <a:chExt cx="3314700" cy="42810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E31CC1-54C9-1848-9E7A-ED2E19208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09" y="1003300"/>
              <a:ext cx="3314700" cy="31369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17D814-006D-0644-8DD7-29E1E7893180}"/>
                </a:ext>
              </a:extLst>
            </p:cNvPr>
            <p:cNvSpPr txBox="1"/>
            <p:nvPr/>
          </p:nvSpPr>
          <p:spPr>
            <a:xfrm>
              <a:off x="1116419" y="4111486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⋮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7845CC-B12A-8B40-8D77-1C689A382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3984"/>
            <a:stretch/>
          </p:blipFill>
          <p:spPr>
            <a:xfrm>
              <a:off x="288409" y="4530619"/>
              <a:ext cx="3314700" cy="75375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E041D7-B47F-8042-8EA5-34D4BB4F0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C8709-297F-8046-8BA9-A97709190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30AA-9773-5C4C-A89F-9B302B65B063}"/>
              </a:ext>
            </a:extLst>
          </p:cNvPr>
          <p:cNvSpPr txBox="1"/>
          <p:nvPr/>
        </p:nvSpPr>
        <p:spPr>
          <a:xfrm>
            <a:off x="5981733" y="4173954"/>
            <a:ext cx="156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save list 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24 words</a:t>
            </a:r>
          </a:p>
        </p:txBody>
      </p:sp>
    </p:spTree>
    <p:extLst>
      <p:ext uri="{BB962C8B-B14F-4D97-AF65-F5344CB8AC3E}">
        <p14:creationId xmlns:p14="http://schemas.microsoft.com/office/powerpoint/2010/main" val="662395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DB46-78CA-8947-9AA5-BFC09486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 Steel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DEDC6-84D1-C341-B055-6F772E22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411" y="1801185"/>
            <a:ext cx="2641600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A7914-5AED-6040-9CFC-F1417625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265"/>
            <a:ext cx="4736502" cy="2344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6E52E-2F7E-1245-8D11-E3CDC78A6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175" y="1106240"/>
            <a:ext cx="12319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3C84E5-79FC-FF45-8EF0-EE7F622C4747}"/>
              </a:ext>
            </a:extLst>
          </p:cNvPr>
          <p:cNvSpPr txBox="1"/>
          <p:nvPr/>
        </p:nvSpPr>
        <p:spPr>
          <a:xfrm>
            <a:off x="2169042" y="4535240"/>
            <a:ext cx="3839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Careful with unused letters …</a:t>
            </a:r>
          </a:p>
        </p:txBody>
      </p:sp>
    </p:spTree>
    <p:extLst>
      <p:ext uri="{BB962C8B-B14F-4D97-AF65-F5344CB8AC3E}">
        <p14:creationId xmlns:p14="http://schemas.microsoft.com/office/powerpoint/2010/main" val="24914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6EF4-1045-2043-850E-FD18213492E1}"/>
              </a:ext>
            </a:extLst>
          </p:cNvPr>
          <p:cNvSpPr/>
          <p:nvPr/>
        </p:nvSpPr>
        <p:spPr>
          <a:xfrm>
            <a:off x="1320272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6E03-3C08-4244-8863-5BF7536F0782}"/>
              </a:ext>
            </a:extLst>
          </p:cNvPr>
          <p:cNvSpPr/>
          <p:nvPr/>
        </p:nvSpPr>
        <p:spPr>
          <a:xfrm>
            <a:off x="16009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4F1C-BCE4-5946-9E46-6310F194DB19}"/>
              </a:ext>
            </a:extLst>
          </p:cNvPr>
          <p:cNvSpPr/>
          <p:nvPr/>
        </p:nvSpPr>
        <p:spPr>
          <a:xfrm>
            <a:off x="21623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087A-4C1E-244C-B42F-A639AE4E655B}"/>
              </a:ext>
            </a:extLst>
          </p:cNvPr>
          <p:cNvSpPr/>
          <p:nvPr/>
        </p:nvSpPr>
        <p:spPr>
          <a:xfrm>
            <a:off x="18816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79766-EF87-4E44-A90D-713BD69266F0}"/>
              </a:ext>
            </a:extLst>
          </p:cNvPr>
          <p:cNvSpPr/>
          <p:nvPr/>
        </p:nvSpPr>
        <p:spPr>
          <a:xfrm>
            <a:off x="24430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243E-F5DE-404D-8B8D-8B42A9197777}"/>
              </a:ext>
            </a:extLst>
          </p:cNvPr>
          <p:cNvSpPr/>
          <p:nvPr/>
        </p:nvSpPr>
        <p:spPr>
          <a:xfrm>
            <a:off x="2832260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80648-AD6E-0E49-85DE-A689907DA69C}"/>
              </a:ext>
            </a:extLst>
          </p:cNvPr>
          <p:cNvSpPr/>
          <p:nvPr/>
        </p:nvSpPr>
        <p:spPr>
          <a:xfrm>
            <a:off x="31129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F6546-75A8-5041-9F64-01F90A47D848}"/>
              </a:ext>
            </a:extLst>
          </p:cNvPr>
          <p:cNvSpPr/>
          <p:nvPr/>
        </p:nvSpPr>
        <p:spPr>
          <a:xfrm>
            <a:off x="36743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26CE0D-92E8-3548-BE74-D950075B5EAF}"/>
              </a:ext>
            </a:extLst>
          </p:cNvPr>
          <p:cNvSpPr/>
          <p:nvPr/>
        </p:nvSpPr>
        <p:spPr>
          <a:xfrm>
            <a:off x="33936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7534B-F6B1-4F4D-8D7D-8B39506AE847}"/>
              </a:ext>
            </a:extLst>
          </p:cNvPr>
          <p:cNvSpPr/>
          <p:nvPr/>
        </p:nvSpPr>
        <p:spPr>
          <a:xfrm>
            <a:off x="4063548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DA9DD-9733-494A-8C3C-3271E9AE2307}"/>
              </a:ext>
            </a:extLst>
          </p:cNvPr>
          <p:cNvSpPr/>
          <p:nvPr/>
        </p:nvSpPr>
        <p:spPr>
          <a:xfrm>
            <a:off x="54670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51F60-B915-3E4F-A4D9-EC08D162FA2C}"/>
              </a:ext>
            </a:extLst>
          </p:cNvPr>
          <p:cNvSpPr/>
          <p:nvPr/>
        </p:nvSpPr>
        <p:spPr>
          <a:xfrm>
            <a:off x="43442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8C448-9E7F-734F-B6FD-BA76CC023289}"/>
              </a:ext>
            </a:extLst>
          </p:cNvPr>
          <p:cNvSpPr/>
          <p:nvPr/>
        </p:nvSpPr>
        <p:spPr>
          <a:xfrm>
            <a:off x="49056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C9135-FF5D-B04C-AF8C-D0E49FFC252E}"/>
              </a:ext>
            </a:extLst>
          </p:cNvPr>
          <p:cNvSpPr/>
          <p:nvPr/>
        </p:nvSpPr>
        <p:spPr>
          <a:xfrm>
            <a:off x="46249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DB1B1-496C-C744-B541-CF7D2333E509}"/>
              </a:ext>
            </a:extLst>
          </p:cNvPr>
          <p:cNvSpPr/>
          <p:nvPr/>
        </p:nvSpPr>
        <p:spPr>
          <a:xfrm>
            <a:off x="51863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1770-CCAF-7843-87FD-A94661171D0C}"/>
              </a:ext>
            </a:extLst>
          </p:cNvPr>
          <p:cNvSpPr/>
          <p:nvPr/>
        </p:nvSpPr>
        <p:spPr>
          <a:xfrm>
            <a:off x="5856236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B9677-45B7-B443-8B78-B75576875772}"/>
              </a:ext>
            </a:extLst>
          </p:cNvPr>
          <p:cNvSpPr/>
          <p:nvPr/>
        </p:nvSpPr>
        <p:spPr>
          <a:xfrm>
            <a:off x="61369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98EEA-B805-8A4F-9C38-1B17969DD3F4}"/>
              </a:ext>
            </a:extLst>
          </p:cNvPr>
          <p:cNvSpPr/>
          <p:nvPr/>
        </p:nvSpPr>
        <p:spPr>
          <a:xfrm>
            <a:off x="66983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3784E-D425-9D47-854F-4F7781D410FC}"/>
              </a:ext>
            </a:extLst>
          </p:cNvPr>
          <p:cNvSpPr/>
          <p:nvPr/>
        </p:nvSpPr>
        <p:spPr>
          <a:xfrm>
            <a:off x="64176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B4DBC2-1630-A549-B641-57B2178A2313}"/>
              </a:ext>
            </a:extLst>
          </p:cNvPr>
          <p:cNvSpPr/>
          <p:nvPr/>
        </p:nvSpPr>
        <p:spPr>
          <a:xfrm>
            <a:off x="69790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CA97B-CBB5-3242-93C7-3D0F7AC8EB89}"/>
              </a:ext>
            </a:extLst>
          </p:cNvPr>
          <p:cNvCxnSpPr/>
          <p:nvPr/>
        </p:nvCxnSpPr>
        <p:spPr>
          <a:xfrm>
            <a:off x="2723772" y="212383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EEFA3-F55C-D741-B6E7-841D0375336F}"/>
              </a:ext>
            </a:extLst>
          </p:cNvPr>
          <p:cNvCxnSpPr/>
          <p:nvPr/>
        </p:nvCxnSpPr>
        <p:spPr>
          <a:xfrm>
            <a:off x="3955060" y="213434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28491-0373-514E-AEA6-598F7C39DE8F}"/>
              </a:ext>
            </a:extLst>
          </p:cNvPr>
          <p:cNvCxnSpPr/>
          <p:nvPr/>
        </p:nvCxnSpPr>
        <p:spPr>
          <a:xfrm>
            <a:off x="5747748" y="208705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1DD2CF-BEE5-A647-81EC-7784D7283837}"/>
              </a:ext>
            </a:extLst>
          </p:cNvPr>
          <p:cNvSpPr txBox="1"/>
          <p:nvPr/>
        </p:nvSpPr>
        <p:spPr>
          <a:xfrm>
            <a:off x="7259734" y="215011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AA2EE5-5F86-264F-B708-B5B4944671CE}"/>
              </a:ext>
            </a:extLst>
          </p:cNvPr>
          <p:cNvGrpSpPr/>
          <p:nvPr/>
        </p:nvGrpSpPr>
        <p:grpSpPr>
          <a:xfrm>
            <a:off x="1409609" y="270915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0B7210-7F8F-0D4F-BEC2-7E10599E474C}"/>
              </a:ext>
            </a:extLst>
          </p:cNvPr>
          <p:cNvSpPr txBox="1"/>
          <p:nvPr/>
        </p:nvSpPr>
        <p:spPr>
          <a:xfrm>
            <a:off x="505656" y="4474038"/>
            <a:ext cx="787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cannot be erased:     mistaken Tx  ⇒  locked or lost of funds</a:t>
            </a:r>
          </a:p>
        </p:txBody>
      </p: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FD76-C079-404D-B750-085CC09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initializing ledger:  </a:t>
            </a:r>
          </a:p>
          <a:p>
            <a:r>
              <a:rPr lang="en-US" sz="2400" dirty="0"/>
              <a:t>user asked to write down the 24 words</a:t>
            </a:r>
          </a:p>
          <a:p>
            <a:r>
              <a:rPr lang="en-US" sz="2400" dirty="0"/>
              <a:t>each word encodes 11 bits  </a:t>
            </a:r>
            <a:r>
              <a:rPr lang="en-US" sz="1800" dirty="0"/>
              <a:t>(24 ×11 = 268 bits)</a:t>
            </a:r>
          </a:p>
          <a:p>
            <a:pPr lvl="1"/>
            <a:r>
              <a:rPr lang="en-US" sz="2400" dirty="0"/>
              <a:t>list of 2048 words in different languages </a:t>
            </a:r>
            <a:r>
              <a:rPr lang="en-US" sz="1600" dirty="0"/>
              <a:t>(BIP 39)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Beware of “pre-initialized HW wallet”</a:t>
            </a:r>
          </a:p>
          <a:p>
            <a:r>
              <a:rPr lang="en-US" sz="2400" dirty="0"/>
              <a:t>2018:   funds transferred to wallet promptly stolen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6B29-2CE1-6C47-BB19-335094E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EC8C-E652-6C46-9818-EFFF797E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1446FC-F515-7844-9A27-D779E4D717BF}"/>
              </a:ext>
            </a:extLst>
          </p:cNvPr>
          <p:cNvSpPr/>
          <p:nvPr/>
        </p:nvSpPr>
        <p:spPr>
          <a:xfrm>
            <a:off x="277586" y="3494314"/>
            <a:ext cx="7151914" cy="1257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1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F499-70B6-6442-BAAB-2F562A96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securely check balances?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60606-94BD-A341-9299-E6DFF4818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8505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With Idea1:   need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 just to check my balance:    </a:t>
                </a:r>
              </a:p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needed to generate my addresses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… but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can also be used to spend funds</a:t>
                </a:r>
              </a:p>
              <a:p>
                <a:r>
                  <a:rPr lang="en-US" sz="2400" dirty="0"/>
                  <a:t>Can we check balances without the spending key ??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Goal:</a:t>
                </a:r>
                <a:r>
                  <a:rPr lang="en-US" sz="2400" b="1" dirty="0"/>
                  <a:t>  </a:t>
                </a:r>
                <a:r>
                  <a:rPr lang="en-US" sz="2400" dirty="0"/>
                  <a:t>two seeds</a:t>
                </a:r>
              </a:p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lives on Ledger:   can generate all secret keys (and addresses)</a:t>
                </a:r>
              </a:p>
              <a:p>
                <a:r>
                  <a:rPr lang="en-US" sz="2400" dirty="0" err="1"/>
                  <a:t>k</a:t>
                </a:r>
                <a:r>
                  <a:rPr lang="en-US" sz="2400" baseline="-25000" dirty="0" err="1"/>
                  <a:t>pub</a:t>
                </a:r>
                <a:r>
                  <a:rPr lang="en-US" sz="2400" dirty="0"/>
                  <a:t>:   lives on laptop/phone wallet:  can only generate addresses</a:t>
                </a:r>
                <a:br>
                  <a:rPr lang="en-US" sz="2400" dirty="0"/>
                </a:br>
                <a:r>
                  <a:rPr lang="en-US" sz="2400" dirty="0"/>
                  <a:t>				(for checking balance)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60606-94BD-A341-9299-E6DFF4818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8505"/>
                <a:ext cx="8686800" cy="3943349"/>
              </a:xfrm>
              <a:blipFill>
                <a:blip r:embed="rId2"/>
                <a:stretch>
                  <a:fillRect l="-1170" t="-962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BCC3199-0DB6-E24C-A018-72949A54FC1E}"/>
              </a:ext>
            </a:extLst>
          </p:cNvPr>
          <p:cNvSpPr/>
          <p:nvPr/>
        </p:nvSpPr>
        <p:spPr>
          <a:xfrm>
            <a:off x="457200" y="2416629"/>
            <a:ext cx="7102929" cy="5878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6799-07CB-9E4A-AB70-672724E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2:   (used in HD wallets)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2FEA7-1C8C-FF4D-A9DD-348EB1AA7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870" y="1200151"/>
                <a:ext cx="8703129" cy="25515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1879600" algn="l"/>
                  </a:tabLst>
                </a:pPr>
                <a:r>
                  <a:rPr lang="en-US" sz="2400" b="1" dirty="0"/>
                  <a:t>secret seed</a:t>
                </a:r>
                <a:r>
                  <a:rPr lang="en-US" sz="2400" dirty="0"/>
                  <a:t>:	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∈ {0,1}</a:t>
                </a:r>
                <a:r>
                  <a:rPr lang="en-US" sz="2400" baseline="30000" dirty="0"/>
                  <a:t>256</a:t>
                </a:r>
                <a:r>
                  <a:rPr lang="en-US" sz="2400" dirty="0"/>
                  <a:t>     ;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⇽ HMAC(k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 “</a:t>
                </a:r>
                <a:r>
                  <a:rPr lang="en-US" sz="2400" dirty="0" err="1"/>
                  <a:t>init</a:t>
                </a:r>
                <a:r>
                  <a:rPr lang="en-US" sz="2400" dirty="0"/>
                  <a:t>”)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dirty="0"/>
                  <a:t>balance seed</a:t>
                </a:r>
                <a:r>
                  <a:rPr lang="en-US" sz="2400" dirty="0"/>
                  <a:t>:   </a:t>
                </a:r>
                <a:r>
                  <a:rPr lang="en-US" sz="2400" dirty="0" err="1"/>
                  <a:t>k</a:t>
                </a:r>
                <a:r>
                  <a:rPr lang="en-US" sz="2400" baseline="-25000" dirty="0" err="1"/>
                  <a:t>pub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dirty="0"/>
                  <a:t>for all 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=1,2,…: 	sk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+  HMAC(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				</a:t>
                </a:r>
                <a:r>
                  <a:rPr lang="en-US" sz="2400" dirty="0" err="1"/>
                  <a:t>pk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𝐻𝑀𝐴𝐶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𝐻𝑀𝐴𝐶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2FEA7-1C8C-FF4D-A9DD-348EB1AA7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870" y="1200151"/>
                <a:ext cx="8703129" cy="2551579"/>
              </a:xfrm>
              <a:blipFill>
                <a:blip r:embed="rId3"/>
                <a:stretch>
                  <a:fillRect l="-1020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F1E6F59-CEEB-724E-95A1-120F7A50CD11}"/>
              </a:ext>
            </a:extLst>
          </p:cNvPr>
          <p:cNvGrpSpPr/>
          <p:nvPr/>
        </p:nvGrpSpPr>
        <p:grpSpPr>
          <a:xfrm>
            <a:off x="6498767" y="3494316"/>
            <a:ext cx="2661691" cy="719079"/>
            <a:chOff x="6498767" y="3494316"/>
            <a:chExt cx="2661691" cy="71907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0E22A1EC-3813-2F43-AFEA-223D800164AC}"/>
                </a:ext>
              </a:extLst>
            </p:cNvPr>
            <p:cNvSpPr/>
            <p:nvPr/>
          </p:nvSpPr>
          <p:spPr>
            <a:xfrm rot="5400000">
              <a:off x="7649936" y="2718708"/>
              <a:ext cx="310243" cy="186145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4ACF10-4C3E-EA41-9CB3-31348E0DCC35}"/>
                </a:ext>
              </a:extLst>
            </p:cNvPr>
            <p:cNvSpPr txBox="1"/>
            <p:nvPr/>
          </p:nvSpPr>
          <p:spPr>
            <a:xfrm>
              <a:off x="6498767" y="3751730"/>
              <a:ext cx="2661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computed from </a:t>
              </a:r>
              <a:r>
                <a:rPr lang="en-US" dirty="0" err="1">
                  <a:latin typeface="+mn-lt"/>
                </a:rPr>
                <a:t>k</a:t>
              </a:r>
              <a:r>
                <a:rPr lang="en-US" baseline="-25000" dirty="0" err="1">
                  <a:latin typeface="+mn-lt"/>
                </a:rPr>
                <a:t>pub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D88E1880-AC5C-FC48-8AF5-2EF9BEBDF81F}"/>
              </a:ext>
            </a:extLst>
          </p:cNvPr>
          <p:cNvSpPr/>
          <p:nvPr/>
        </p:nvSpPr>
        <p:spPr>
          <a:xfrm>
            <a:off x="2514601" y="2686048"/>
            <a:ext cx="212272" cy="857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ADDEE-69C1-4D41-AC2E-3BEBFA89FA46}"/>
                  </a:ext>
                </a:extLst>
              </p:cNvPr>
              <p:cNvSpPr txBox="1"/>
              <p:nvPr/>
            </p:nvSpPr>
            <p:spPr>
              <a:xfrm>
                <a:off x="228600" y="4308512"/>
                <a:ext cx="89355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787400" algn="l"/>
                  </a:tabLst>
                </a:pPr>
                <a:r>
                  <a:rPr lang="en-US" dirty="0" err="1">
                    <a:latin typeface="+mn-lt"/>
                  </a:rPr>
                  <a:t>k</a:t>
                </a:r>
                <a:r>
                  <a:rPr lang="en-US" baseline="-25000" dirty="0" err="1">
                    <a:latin typeface="+mn-lt"/>
                  </a:rPr>
                  <a:t>pub</a:t>
                </a:r>
                <a:r>
                  <a:rPr lang="en-US" dirty="0">
                    <a:latin typeface="+mn-lt"/>
                  </a:rPr>
                  <a:t>:	on laptop/phone,  generates </a:t>
                </a:r>
                <a:r>
                  <a:rPr lang="en-US" dirty="0" err="1">
                    <a:latin typeface="+mn-lt"/>
                  </a:rPr>
                  <a:t>unlinkable</a:t>
                </a:r>
                <a:r>
                  <a:rPr lang="en-US" dirty="0">
                    <a:latin typeface="+mn-lt"/>
                  </a:rPr>
                  <a:t> addresses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tabLst>
                    <a:tab pos="787400" algn="l"/>
                  </a:tabLst>
                </a:pPr>
                <a:r>
                  <a:rPr lang="en-US" dirty="0">
                    <a:latin typeface="+mn-lt"/>
                  </a:rPr>
                  <a:t>k</a:t>
                </a:r>
                <a:r>
                  <a:rPr lang="en-US" baseline="-25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:	on ledger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ADDEE-69C1-4D41-AC2E-3BEBFA89F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08512"/>
                <a:ext cx="8935588" cy="830997"/>
              </a:xfrm>
              <a:prstGeom prst="rect">
                <a:avLst/>
              </a:prstGeom>
              <a:blipFill>
                <a:blip r:embed="rId4"/>
                <a:stretch>
                  <a:fillRect l="-113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3616CC-935A-8243-9219-B8D2A87CF39F}"/>
              </a:ext>
            </a:extLst>
          </p:cNvPr>
          <p:cNvSpPr txBox="1"/>
          <p:nvPr/>
        </p:nvSpPr>
        <p:spPr>
          <a:xfrm>
            <a:off x="792125" y="3742200"/>
            <a:ext cx="402975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pub</a:t>
            </a:r>
            <a:r>
              <a:rPr lang="en-US" dirty="0">
                <a:latin typeface="+mn-lt"/>
              </a:rPr>
              <a:t>  does not reveal sk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sk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…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0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DE15-98BE-124C-ABED-C8209FC2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wallet     </a:t>
            </a:r>
            <a:r>
              <a:rPr lang="en-US" sz="2700" dirty="0"/>
              <a:t>(be careful when generating)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A35A4-2617-ED49-854E-EECBD7F5A834}"/>
              </a:ext>
            </a:extLst>
          </p:cNvPr>
          <p:cNvSpPr txBox="1"/>
          <p:nvPr/>
        </p:nvSpPr>
        <p:spPr>
          <a:xfrm>
            <a:off x="180750" y="4167959"/>
            <a:ext cx="461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address = base58(hash(PK))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92FEB7-6DB1-D442-A8C3-7859EE490522}"/>
              </a:ext>
            </a:extLst>
          </p:cNvPr>
          <p:cNvGrpSpPr/>
          <p:nvPr/>
        </p:nvGrpSpPr>
        <p:grpSpPr>
          <a:xfrm>
            <a:off x="505046" y="1148317"/>
            <a:ext cx="8133907" cy="3070946"/>
            <a:chOff x="1158948" y="1423967"/>
            <a:chExt cx="7060019" cy="2763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C319B-7585-1941-A148-8493033AB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814"/>
            <a:stretch/>
          </p:blipFill>
          <p:spPr>
            <a:xfrm>
              <a:off x="1158948" y="1423967"/>
              <a:ext cx="3125972" cy="27633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1F3373-6D6D-8E4E-BC58-D5CCA356A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977"/>
            <a:stretch/>
          </p:blipFill>
          <p:spPr>
            <a:xfrm>
              <a:off x="4284920" y="1423967"/>
              <a:ext cx="3934047" cy="2763398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335C945-FAEC-AD40-A387-46E43DF2B49A}"/>
              </a:ext>
            </a:extLst>
          </p:cNvPr>
          <p:cNvSpPr/>
          <p:nvPr/>
        </p:nvSpPr>
        <p:spPr>
          <a:xfrm>
            <a:off x="499728" y="3593804"/>
            <a:ext cx="3104707" cy="5741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6BED31-89BA-9742-812E-068A96C4D31C}"/>
              </a:ext>
            </a:extLst>
          </p:cNvPr>
          <p:cNvSpPr/>
          <p:nvPr/>
        </p:nvSpPr>
        <p:spPr>
          <a:xfrm>
            <a:off x="4203403" y="3338620"/>
            <a:ext cx="4228216" cy="48909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83C-142D-A547-9364-D0CBA0F0976A}"/>
              </a:ext>
            </a:extLst>
          </p:cNvPr>
          <p:cNvSpPr txBox="1"/>
          <p:nvPr/>
        </p:nvSpPr>
        <p:spPr>
          <a:xfrm>
            <a:off x="500152" y="4744716"/>
            <a:ext cx="361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base58 = a-zA-Z0-9  without {0,O,l,1}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E59CE-8F8C-7440-98B7-3D7315F5DDC9}"/>
              </a:ext>
            </a:extLst>
          </p:cNvPr>
          <p:cNvSpPr txBox="1"/>
          <p:nvPr/>
        </p:nvSpPr>
        <p:spPr>
          <a:xfrm>
            <a:off x="5204926" y="3997833"/>
            <a:ext cx="2897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 (cleartext)</a:t>
            </a:r>
          </a:p>
        </p:txBody>
      </p:sp>
    </p:spTree>
    <p:extLst>
      <p:ext uri="{BB962C8B-B14F-4D97-AF65-F5344CB8AC3E}">
        <p14:creationId xmlns:p14="http://schemas.microsoft.com/office/powerpoint/2010/main" val="4184750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48EDF54-C282-904B-A7B4-E130E169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exchanges store assets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66389-2C8B-A844-AB2D-332F42DC9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1" y="1808610"/>
            <a:ext cx="8458200" cy="695368"/>
          </a:xfrm>
        </p:spPr>
        <p:txBody>
          <a:bodyPr/>
          <a:lstStyle/>
          <a:p>
            <a:r>
              <a:rPr lang="en-US" dirty="0"/>
              <a:t>Managing crypto assets in the cloud</a:t>
            </a:r>
          </a:p>
        </p:txBody>
      </p:sp>
    </p:spTree>
    <p:extLst>
      <p:ext uri="{BB962C8B-B14F-4D97-AF65-F5344CB8AC3E}">
        <p14:creationId xmlns:p14="http://schemas.microsoft.com/office/powerpoint/2010/main" val="1575257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2579-366B-3E46-B50D-84FE9264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Hot/cold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5ED9-BF36-6E4C-B06C-F131CDD0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6233"/>
            <a:ext cx="8229600" cy="106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Coinbase:  holds customer assets</a:t>
            </a:r>
          </a:p>
          <a:p>
            <a:pPr marL="0" indent="0">
              <a:buNone/>
            </a:pPr>
            <a:r>
              <a:rPr lang="en-US" sz="2400" dirty="0"/>
              <a:t>Design:  98% of assets (SK) are held in cold storage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C963B3-5CE6-1841-A21B-C9F4EC355D7F}"/>
              </a:ext>
            </a:extLst>
          </p:cNvPr>
          <p:cNvSpPr/>
          <p:nvPr/>
        </p:nvSpPr>
        <p:spPr>
          <a:xfrm>
            <a:off x="6067627" y="2539254"/>
            <a:ext cx="1476173" cy="216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SK</a:t>
            </a:r>
            <a:r>
              <a:rPr lang="en-US" baseline="-25000" dirty="0" err="1">
                <a:solidFill>
                  <a:schemeClr val="tx1"/>
                </a:solidFill>
              </a:rPr>
              <a:t>hot</a:t>
            </a:r>
            <a:endParaRPr lang="en-US" baseline="-25000" dirty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2% of assets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086039-A75A-9849-A090-84781AA51E41}"/>
              </a:ext>
            </a:extLst>
          </p:cNvPr>
          <p:cNvCxnSpPr/>
          <p:nvPr/>
        </p:nvCxnSpPr>
        <p:spPr>
          <a:xfrm flipH="1">
            <a:off x="7592786" y="2947311"/>
            <a:ext cx="12083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CD0C2A-1BD1-EE4B-A5A0-5B0386FF9B59}"/>
              </a:ext>
            </a:extLst>
          </p:cNvPr>
          <p:cNvCxnSpPr>
            <a:cxnSpLocks/>
          </p:cNvCxnSpPr>
          <p:nvPr/>
        </p:nvCxnSpPr>
        <p:spPr>
          <a:xfrm>
            <a:off x="7598229" y="3556911"/>
            <a:ext cx="12083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8176BB-C0DC-6941-BD09-E9D13B8FFA43}"/>
              </a:ext>
            </a:extLst>
          </p:cNvPr>
          <p:cNvSpPr txBox="1"/>
          <p:nvPr/>
        </p:nvSpPr>
        <p:spPr>
          <a:xfrm>
            <a:off x="7543800" y="3021279"/>
            <a:ext cx="147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288D3F-6B3E-004B-A614-7C5E5D20022D}"/>
                  </a:ext>
                </a:extLst>
              </p:cNvPr>
              <p:cNvSpPr/>
              <p:nvPr/>
            </p:nvSpPr>
            <p:spPr>
              <a:xfrm>
                <a:off x="4591454" y="2539254"/>
                <a:ext cx="1476173" cy="216337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used to verify cold storage balances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288D3F-6B3E-004B-A614-7C5E5D200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54" y="2539254"/>
                <a:ext cx="1476173" cy="2163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294D64-84A6-A44E-9B40-F1D0D8CCD3AA}"/>
              </a:ext>
            </a:extLst>
          </p:cNvPr>
          <p:cNvSpPr txBox="1"/>
          <p:nvPr/>
        </p:nvSpPr>
        <p:spPr>
          <a:xfrm>
            <a:off x="5293449" y="1914294"/>
            <a:ext cx="206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hot wallet (2%)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66CDC-E09E-7C45-A8F5-CEA23BB7CCE6}"/>
              </a:ext>
            </a:extLst>
          </p:cNvPr>
          <p:cNvCxnSpPr/>
          <p:nvPr/>
        </p:nvCxnSpPr>
        <p:spPr>
          <a:xfrm>
            <a:off x="4033157" y="2342986"/>
            <a:ext cx="0" cy="260015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FF3E71-6BDA-9C4C-B056-CF974EDD9352}"/>
              </a:ext>
            </a:extLst>
          </p:cNvPr>
          <p:cNvGrpSpPr/>
          <p:nvPr/>
        </p:nvGrpSpPr>
        <p:grpSpPr>
          <a:xfrm>
            <a:off x="1039415" y="1948866"/>
            <a:ext cx="2892337" cy="2590236"/>
            <a:chOff x="1039415" y="1948866"/>
            <a:chExt cx="2892337" cy="25902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6A1A36-20A0-0F40-A426-21EC6C742A7D}"/>
                </a:ext>
              </a:extLst>
            </p:cNvPr>
            <p:cNvSpPr txBox="1"/>
            <p:nvPr/>
          </p:nvSpPr>
          <p:spPr>
            <a:xfrm>
              <a:off x="1039415" y="1948866"/>
              <a:ext cx="2483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u="sng" dirty="0">
                  <a:latin typeface="+mn-lt"/>
                </a:rPr>
                <a:t>cold storage (98%)</a:t>
              </a:r>
            </a:p>
          </p:txBody>
        </p:sp>
        <p:pic>
          <p:nvPicPr>
            <p:cNvPr id="1026" name="Picture 2" descr="Bank Vault Door Royalty Free Cliparts, Vectors, And Stock Illustration.  Image 37405728.">
              <a:extLst>
                <a:ext uri="{FF2B5EF4-FFF2-40B4-BE49-F238E27FC236}">
                  <a16:creationId xmlns:a16="http://schemas.microsoft.com/office/drawing/2014/main" id="{BB3B03C6-48E2-2E40-9120-9EDC70670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05" y="2574720"/>
              <a:ext cx="1964382" cy="196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9687C0-F6A2-AF4E-ABC6-1165EE4625EA}"/>
                    </a:ext>
                  </a:extLst>
                </p:cNvPr>
                <p:cNvSpPr/>
                <p:nvPr/>
              </p:nvSpPr>
              <p:spPr>
                <a:xfrm>
                  <a:off x="3333511" y="2947311"/>
                  <a:ext cx="598241" cy="523220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baseline="-2500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9687C0-F6A2-AF4E-ABC6-1165EE462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511" y="2947311"/>
                  <a:ext cx="59824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E3737-75EB-AB48-A6C8-48EA84D22A06}"/>
              </a:ext>
            </a:extLst>
          </p:cNvPr>
          <p:cNvGrpSpPr/>
          <p:nvPr/>
        </p:nvGrpSpPr>
        <p:grpSpPr>
          <a:xfrm>
            <a:off x="149378" y="2251677"/>
            <a:ext cx="3878174" cy="2830735"/>
            <a:chOff x="149378" y="2251677"/>
            <a:chExt cx="3878174" cy="2830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D4787-6871-254B-B4CC-D025D08228D9}"/>
                    </a:ext>
                  </a:extLst>
                </p:cNvPr>
                <p:cNvSpPr txBox="1"/>
                <p:nvPr/>
              </p:nvSpPr>
              <p:spPr>
                <a:xfrm>
                  <a:off x="163289" y="4620747"/>
                  <a:ext cx="38642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t-out-of-n secret sharing 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D4787-6871-254B-B4CC-D025D0822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9" y="4620747"/>
                  <a:ext cx="386426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288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E0A57E-A9C3-9D41-A738-132A4DCFB969}"/>
                    </a:ext>
                  </a:extLst>
                </p:cNvPr>
                <p:cNvSpPr/>
                <p:nvPr/>
              </p:nvSpPr>
              <p:spPr>
                <a:xfrm>
                  <a:off x="149378" y="2251677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E0A57E-A9C3-9D41-A738-132A4DCFB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78" y="2251677"/>
                  <a:ext cx="867866" cy="633571"/>
                </a:xfrm>
                <a:prstGeom prst="rect">
                  <a:avLst/>
                </a:prstGeom>
                <a:blipFill>
                  <a:blip r:embed="rId7"/>
                  <a:stretch>
                    <a:fillRect b="-1852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F19E7-F30B-254E-BBDC-6BB1E108DE48}"/>
                    </a:ext>
                  </a:extLst>
                </p:cNvPr>
                <p:cNvSpPr/>
                <p:nvPr/>
              </p:nvSpPr>
              <p:spPr>
                <a:xfrm>
                  <a:off x="171549" y="3087425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F19E7-F30B-254E-BBDC-6BB1E108D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9" y="3087425"/>
                  <a:ext cx="867866" cy="633571"/>
                </a:xfrm>
                <a:prstGeom prst="rect">
                  <a:avLst/>
                </a:prstGeom>
                <a:blipFill>
                  <a:blip r:embed="rId8"/>
                  <a:stretch>
                    <a:fillRect b="-3704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4AE2000-99B5-2742-B832-6F48FAF7F1A3}"/>
                    </a:ext>
                  </a:extLst>
                </p:cNvPr>
                <p:cNvSpPr/>
                <p:nvPr/>
              </p:nvSpPr>
              <p:spPr>
                <a:xfrm>
                  <a:off x="171549" y="3942184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4AE2000-99B5-2742-B832-6F48FAF7F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9" y="3942184"/>
                  <a:ext cx="867866" cy="633571"/>
                </a:xfrm>
                <a:prstGeom prst="rect">
                  <a:avLst/>
                </a:prstGeom>
                <a:blipFill>
                  <a:blip r:embed="rId9"/>
                  <a:stretch>
                    <a:fillRect b="-3774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33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B359-9E8B-A74E-B896-0441F36A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4B43D-AAED-2B4F-8949-00425765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484781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Can’t prove ownership of assets in cold storage, </a:t>
            </a:r>
            <a:br>
              <a:rPr lang="en-US" sz="2400" dirty="0"/>
            </a:br>
            <a:r>
              <a:rPr lang="en-US" sz="2400" dirty="0"/>
              <a:t>without accessing cold storage:</a:t>
            </a:r>
          </a:p>
          <a:p>
            <a:r>
              <a:rPr lang="en-US" sz="2400" dirty="0"/>
              <a:t>To prove ownership  (e.g., </a:t>
            </a:r>
            <a:r>
              <a:rPr lang="en-US" sz="2400"/>
              <a:t>in audit or in a </a:t>
            </a:r>
            <a:r>
              <a:rPr lang="en-US" sz="2400" dirty="0"/>
              <a:t>proof </a:t>
            </a:r>
            <a:r>
              <a:rPr lang="en-US" sz="2400"/>
              <a:t>of solvency) </a:t>
            </a:r>
            <a:endParaRPr lang="en-US" sz="2400" dirty="0"/>
          </a:p>
          <a:p>
            <a:r>
              <a:rPr lang="en-US" sz="2400" dirty="0"/>
              <a:t>To participate in proof-of-stake consensus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Solutions:</a:t>
            </a:r>
          </a:p>
          <a:p>
            <a:r>
              <a:rPr lang="en-US" sz="2400" dirty="0"/>
              <a:t>Keep everything in hot wallet   (</a:t>
            </a:r>
            <a:r>
              <a:rPr lang="en-US" sz="2400" dirty="0" err="1"/>
              <a:t>e.g</a:t>
            </a:r>
            <a:r>
              <a:rPr lang="en-US" sz="2400" dirty="0"/>
              <a:t>, Anchorage)</a:t>
            </a:r>
          </a:p>
          <a:p>
            <a:r>
              <a:rPr lang="en-US" sz="2400" dirty="0"/>
              <a:t>Proxy keys:	keys that prove ownership of assets, </a:t>
            </a:r>
            <a:br>
              <a:rPr lang="en-US" sz="2400" dirty="0"/>
            </a:br>
            <a:r>
              <a:rPr lang="en-US" sz="2400" dirty="0"/>
              <a:t>				but cannot spend assets</a:t>
            </a:r>
          </a:p>
        </p:txBody>
      </p:sp>
    </p:spTree>
    <p:extLst>
      <p:ext uri="{BB962C8B-B14F-4D97-AF65-F5344CB8AC3E}">
        <p14:creationId xmlns:p14="http://schemas.microsoft.com/office/powerpoint/2010/main" val="938536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0" y="3322865"/>
            <a:ext cx="4406795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consensus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5B96-201B-0B48-B064-B4796619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structure   (non-</a:t>
            </a:r>
            <a:r>
              <a:rPr lang="en-US" dirty="0" err="1"/>
              <a:t>coinbase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E47A-EBED-E847-99BD-DB65E753A115}"/>
              </a:ext>
            </a:extLst>
          </p:cNvPr>
          <p:cNvSpPr txBox="1"/>
          <p:nvPr/>
        </p:nvSpPr>
        <p:spPr>
          <a:xfrm>
            <a:off x="1261241" y="1059577"/>
            <a:ext cx="1407758" cy="3354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input[0]</a:t>
            </a:r>
          </a:p>
          <a:p>
            <a:pPr algn="l"/>
            <a:r>
              <a:rPr lang="en-US" dirty="0">
                <a:latin typeface="+mn-lt"/>
              </a:rPr>
              <a:t>input[1]</a:t>
            </a:r>
          </a:p>
          <a:p>
            <a:pPr algn="l"/>
            <a:r>
              <a:rPr lang="en-US" dirty="0">
                <a:latin typeface="+mn-lt"/>
              </a:rPr>
              <a:t>input[2]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output[0]</a:t>
            </a:r>
          </a:p>
          <a:p>
            <a:pPr algn="l"/>
            <a:r>
              <a:rPr lang="en-US" dirty="0">
                <a:latin typeface="+mn-lt"/>
              </a:rPr>
              <a:t>output[1]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witnesses</a:t>
            </a:r>
            <a:br>
              <a:rPr lang="en-US" dirty="0">
                <a:latin typeface="+mn-lt"/>
              </a:rPr>
            </a:br>
            <a:r>
              <a:rPr lang="en-US" sz="1400" dirty="0">
                <a:latin typeface="+mn-lt"/>
              </a:rPr>
              <a:t>(part of input)</a:t>
            </a:r>
          </a:p>
          <a:p>
            <a:pPr algn="l">
              <a:spcBef>
                <a:spcPts val="1200"/>
              </a:spcBef>
            </a:pP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B57-0E86-A845-B161-9468453E9022}"/>
              </a:ext>
            </a:extLst>
          </p:cNvPr>
          <p:cNvSpPr txBox="1"/>
          <p:nvPr/>
        </p:nvSpPr>
        <p:spPr>
          <a:xfrm>
            <a:off x="0" y="3737233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(4 bytes)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796E5-EF44-C949-A74C-77DFBEF9F086}"/>
              </a:ext>
            </a:extLst>
          </p:cNvPr>
          <p:cNvSpPr txBox="1"/>
          <p:nvPr/>
        </p:nvSpPr>
        <p:spPr>
          <a:xfrm>
            <a:off x="82648" y="3205402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segwit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CE42B3-EB22-2249-AD57-9E22D52DE37D}"/>
              </a:ext>
            </a:extLst>
          </p:cNvPr>
          <p:cNvCxnSpPr/>
          <p:nvPr/>
        </p:nvCxnSpPr>
        <p:spPr>
          <a:xfrm>
            <a:off x="1261241" y="2291260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56B56-A09F-0840-AD77-CEDAEFBA2DBD}"/>
              </a:ext>
            </a:extLst>
          </p:cNvPr>
          <p:cNvCxnSpPr/>
          <p:nvPr/>
        </p:nvCxnSpPr>
        <p:spPr>
          <a:xfrm>
            <a:off x="1266250" y="3200407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BC0A1-4FB1-4245-9024-AAF221E4E042}"/>
              </a:ext>
            </a:extLst>
          </p:cNvPr>
          <p:cNvCxnSpPr/>
          <p:nvPr/>
        </p:nvCxnSpPr>
        <p:spPr>
          <a:xfrm>
            <a:off x="1266247" y="3869902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2468B-0AD4-0440-8212-7E09CF50146B}"/>
              </a:ext>
            </a:extLst>
          </p:cNvPr>
          <p:cNvGrpSpPr/>
          <p:nvPr/>
        </p:nvGrpSpPr>
        <p:grpSpPr>
          <a:xfrm>
            <a:off x="982395" y="4169366"/>
            <a:ext cx="4467890" cy="880060"/>
            <a:chOff x="982395" y="4169366"/>
            <a:chExt cx="4467890" cy="8800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B59F5-0F44-8040-8BBA-B1A95D99993F}"/>
                </a:ext>
              </a:extLst>
            </p:cNvPr>
            <p:cNvSpPr txBox="1"/>
            <p:nvPr/>
          </p:nvSpPr>
          <p:spPr>
            <a:xfrm>
              <a:off x="982395" y="4587761"/>
              <a:ext cx="4467890" cy="4616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earliest block # that can include Tx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E2222E02-46A8-8141-A6AA-1BCFB08323F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8651" y="4169366"/>
              <a:ext cx="793424" cy="391872"/>
            </a:xfrm>
            <a:prstGeom prst="bentConnector3">
              <a:avLst>
                <a:gd name="adj1" fmla="val 175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F6B800-F42F-CD41-BDBD-978DD73CF373}"/>
              </a:ext>
            </a:extLst>
          </p:cNvPr>
          <p:cNvSpPr txBox="1"/>
          <p:nvPr/>
        </p:nvSpPr>
        <p:spPr>
          <a:xfrm>
            <a:off x="157652" y="144458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50F50-F778-534F-9BA4-ACE7D2D12C14}"/>
              </a:ext>
            </a:extLst>
          </p:cNvPr>
          <p:cNvSpPr txBox="1"/>
          <p:nvPr/>
        </p:nvSpPr>
        <p:spPr>
          <a:xfrm>
            <a:off x="105723" y="2439279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7B126-B594-C94D-BB8E-00EF5367A637}"/>
              </a:ext>
            </a:extLst>
          </p:cNvPr>
          <p:cNvGrpSpPr/>
          <p:nvPr/>
        </p:nvGrpSpPr>
        <p:grpSpPr>
          <a:xfrm>
            <a:off x="4473027" y="1115575"/>
            <a:ext cx="4251301" cy="1587976"/>
            <a:chOff x="4473027" y="1273233"/>
            <a:chExt cx="4251301" cy="1587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623D0E-4F8A-5947-A7AE-0804609DEF54}"/>
                </a:ext>
              </a:extLst>
            </p:cNvPr>
            <p:cNvSpPr txBox="1"/>
            <p:nvPr/>
          </p:nvSpPr>
          <p:spPr>
            <a:xfrm>
              <a:off x="5772908" y="1291549"/>
              <a:ext cx="1372748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out-index</a:t>
              </a:r>
            </a:p>
            <a:p>
              <a:pPr algn="l"/>
              <a:r>
                <a:rPr lang="en-US" dirty="0" err="1">
                  <a:latin typeface="+mn-lt"/>
                </a:rPr>
                <a:t>ScriptSig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seq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F648C-4BDC-0B41-AA25-6A625BFD1DC5}"/>
                </a:ext>
              </a:extLst>
            </p:cNvPr>
            <p:cNvSpPr txBox="1"/>
            <p:nvPr/>
          </p:nvSpPr>
          <p:spPr>
            <a:xfrm>
              <a:off x="7208720" y="1273233"/>
              <a:ext cx="1515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32 byte hash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A8E29-BAAE-C046-9B88-86988746305C}"/>
                </a:ext>
              </a:extLst>
            </p:cNvPr>
            <p:cNvSpPr txBox="1"/>
            <p:nvPr/>
          </p:nvSpPr>
          <p:spPr>
            <a:xfrm>
              <a:off x="7232962" y="1692023"/>
              <a:ext cx="1455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4 byte index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FA2E4-1100-B040-A969-7B5C51F3BA58}"/>
                </a:ext>
              </a:extLst>
            </p:cNvPr>
            <p:cNvSpPr txBox="1"/>
            <p:nvPr/>
          </p:nvSpPr>
          <p:spPr>
            <a:xfrm>
              <a:off x="7208720" y="2066563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83C3D5-84FE-4447-A1E8-A66A603EDE63}"/>
                </a:ext>
              </a:extLst>
            </p:cNvPr>
            <p:cNvSpPr txBox="1"/>
            <p:nvPr/>
          </p:nvSpPr>
          <p:spPr>
            <a:xfrm>
              <a:off x="7208720" y="2414353"/>
              <a:ext cx="848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ignore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CEF6A-57C1-344C-8612-CC99DC1CA3BE}"/>
                </a:ext>
              </a:extLst>
            </p:cNvPr>
            <p:cNvSpPr txBox="1"/>
            <p:nvPr/>
          </p:nvSpPr>
          <p:spPr>
            <a:xfrm>
              <a:off x="4473027" y="135214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input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0C2333-8FA9-D440-A0D4-D76C30AAF1E7}"/>
                </a:ext>
              </a:extLst>
            </p:cNvPr>
            <p:cNvSpPr/>
            <p:nvPr/>
          </p:nvSpPr>
          <p:spPr>
            <a:xfrm>
              <a:off x="5772908" y="1291549"/>
              <a:ext cx="1372748" cy="8005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0A3615-5FE9-4848-828E-B60B5481CD3C}"/>
              </a:ext>
            </a:extLst>
          </p:cNvPr>
          <p:cNvGrpSpPr/>
          <p:nvPr/>
        </p:nvGrpSpPr>
        <p:grpSpPr>
          <a:xfrm>
            <a:off x="4473027" y="3051357"/>
            <a:ext cx="3832921" cy="849313"/>
            <a:chOff x="4473027" y="3209015"/>
            <a:chExt cx="3832921" cy="849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A7D25A-F886-E74B-850F-01B4F85B3E9B}"/>
                </a:ext>
              </a:extLst>
            </p:cNvPr>
            <p:cNvSpPr txBox="1"/>
            <p:nvPr/>
          </p:nvSpPr>
          <p:spPr>
            <a:xfrm>
              <a:off x="5772908" y="3227331"/>
              <a:ext cx="13727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value</a:t>
              </a:r>
            </a:p>
            <a:p>
              <a:pPr algn="l"/>
              <a:r>
                <a:rPr lang="en-US" dirty="0" err="1">
                  <a:latin typeface="+mn-lt"/>
                </a:rPr>
                <a:t>ScriptPK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D1108-B908-7249-8A0C-03D5D19E3009}"/>
                </a:ext>
              </a:extLst>
            </p:cNvPr>
            <p:cNvSpPr txBox="1"/>
            <p:nvPr/>
          </p:nvSpPr>
          <p:spPr>
            <a:xfrm>
              <a:off x="7208720" y="3209015"/>
              <a:ext cx="935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8 bytes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76386E-7DBB-2F4D-A9F6-F52BA47829BB}"/>
                </a:ext>
              </a:extLst>
            </p:cNvPr>
            <p:cNvSpPr txBox="1"/>
            <p:nvPr/>
          </p:nvSpPr>
          <p:spPr>
            <a:xfrm>
              <a:off x="7232962" y="3627805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9A44FF-661B-134B-A537-3676634FB9A3}"/>
                </a:ext>
              </a:extLst>
            </p:cNvPr>
            <p:cNvSpPr txBox="1"/>
            <p:nvPr/>
          </p:nvSpPr>
          <p:spPr>
            <a:xfrm>
              <a:off x="4473027" y="3287929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output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019DA6D-A434-4D4E-8F7F-73C919D7E67D}"/>
              </a:ext>
            </a:extLst>
          </p:cNvPr>
          <p:cNvSpPr txBox="1"/>
          <p:nvPr/>
        </p:nvSpPr>
        <p:spPr>
          <a:xfrm>
            <a:off x="6274675" y="4317843"/>
            <a:ext cx="230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#BTC = value/10</a:t>
            </a:r>
            <a:r>
              <a:rPr lang="en-US" baseline="30000" dirty="0">
                <a:latin typeface="+mn-lt"/>
              </a:rPr>
              <a:t>8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5EAB96-E9C3-FE46-80FE-D2FC83E5F4A2}"/>
              </a:ext>
            </a:extLst>
          </p:cNvPr>
          <p:cNvGrpSpPr/>
          <p:nvPr/>
        </p:nvGrpSpPr>
        <p:grpSpPr>
          <a:xfrm>
            <a:off x="2668998" y="1054583"/>
            <a:ext cx="2357297" cy="3314444"/>
            <a:chOff x="2921249" y="1054583"/>
            <a:chExt cx="2357297" cy="33144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AF2105-DAA6-2C4A-B4A6-C92EC2761F67}"/>
                </a:ext>
              </a:extLst>
            </p:cNvPr>
            <p:cNvSpPr txBox="1"/>
            <p:nvPr/>
          </p:nvSpPr>
          <p:spPr>
            <a:xfrm>
              <a:off x="3394674" y="2330879"/>
              <a:ext cx="166122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r>
                <a:rPr lang="en-US" dirty="0">
                  <a:latin typeface="+mn-lt"/>
                </a:rPr>
                <a:t> = H(Tx)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E715-4731-D949-8735-6FB244D43CC2}"/>
                </a:ext>
              </a:extLst>
            </p:cNvPr>
            <p:cNvCxnSpPr>
              <a:cxnSpLocks/>
            </p:cNvCxnSpPr>
            <p:nvPr/>
          </p:nvCxnSpPr>
          <p:spPr>
            <a:xfrm>
              <a:off x="2921249" y="1054583"/>
              <a:ext cx="473425" cy="12963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E5CD4E-ADBC-1044-BE58-53CA7444E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249" y="2792544"/>
              <a:ext cx="473425" cy="1576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6F7FC8-31B6-9247-B812-4AAC763E5BEF}"/>
                </a:ext>
              </a:extLst>
            </p:cNvPr>
            <p:cNvSpPr txBox="1"/>
            <p:nvPr/>
          </p:nvSpPr>
          <p:spPr>
            <a:xfrm>
              <a:off x="3325447" y="2701304"/>
              <a:ext cx="1953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(excluding witnesses)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0F3C7B-9492-7D42-82C9-7448EB792529}"/>
              </a:ext>
            </a:extLst>
          </p:cNvPr>
          <p:cNvSpPr/>
          <p:nvPr/>
        </p:nvSpPr>
        <p:spPr>
          <a:xfrm>
            <a:off x="2871561" y="1534349"/>
            <a:ext cx="1987905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21DB40-91FA-684A-A26C-C182AC6D8649}"/>
              </a:ext>
            </a:extLst>
          </p:cNvPr>
          <p:cNvSpPr/>
          <p:nvPr/>
        </p:nvSpPr>
        <p:spPr>
          <a:xfrm>
            <a:off x="4948417" y="1538953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54502B-1A1F-9440-A477-379C1FB9AE91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DE1084-B0AB-8945-BE45-7C4D8EDA413E}"/>
              </a:ext>
            </a:extLst>
          </p:cNvPr>
          <p:cNvSpPr txBox="1"/>
          <p:nvPr/>
        </p:nvSpPr>
        <p:spPr>
          <a:xfrm>
            <a:off x="28883" y="4256571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00AE88-93A8-EF41-AC87-A6C0DDA98A6F}"/>
              </a:ext>
            </a:extLst>
          </p:cNvPr>
          <p:cNvSpPr/>
          <p:nvPr/>
        </p:nvSpPr>
        <p:spPr>
          <a:xfrm>
            <a:off x="2871561" y="1534349"/>
            <a:ext cx="1987905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AB9C55-B952-7043-B46E-F5580E3CA2BA}"/>
              </a:ext>
            </a:extLst>
          </p:cNvPr>
          <p:cNvSpPr/>
          <p:nvPr/>
        </p:nvSpPr>
        <p:spPr>
          <a:xfrm>
            <a:off x="4948417" y="1538953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2FBDD4-B0DC-024A-B219-79F39434F0A4}"/>
              </a:ext>
            </a:extLst>
          </p:cNvPr>
          <p:cNvSpPr txBox="1"/>
          <p:nvPr/>
        </p:nvSpPr>
        <p:spPr>
          <a:xfrm>
            <a:off x="4783030" y="454614"/>
            <a:ext cx="2321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</p:spTree>
    <p:extLst>
      <p:ext uri="{BB962C8B-B14F-4D97-AF65-F5344CB8AC3E}">
        <p14:creationId xmlns:p14="http://schemas.microsoft.com/office/powerpoint/2010/main" val="21468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2B52D9-35EB-4546-8884-7741DF00A679}"/>
              </a:ext>
            </a:extLst>
          </p:cNvPr>
          <p:cNvSpPr/>
          <p:nvPr/>
        </p:nvSpPr>
        <p:spPr>
          <a:xfrm>
            <a:off x="987972" y="2715227"/>
            <a:ext cx="1881352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4480B-8300-5249-B6F7-CCA332F8EB76}"/>
              </a:ext>
            </a:extLst>
          </p:cNvPr>
          <p:cNvSpPr/>
          <p:nvPr/>
        </p:nvSpPr>
        <p:spPr>
          <a:xfrm>
            <a:off x="3310759" y="1891861"/>
            <a:ext cx="3074275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CC1B-F227-4345-A2FB-5E7C86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Tx2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25AB-2B9C-ED4D-9B29-44B780F1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256"/>
            <a:ext cx="8544910" cy="408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Miners check (for each input):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The program       </a:t>
            </a:r>
            <a:r>
              <a:rPr lang="en-US" dirty="0" err="1"/>
              <a:t>ScriptSig</a:t>
            </a:r>
            <a:r>
              <a:rPr lang="en-US" dirty="0"/>
              <a:t> | </a:t>
            </a:r>
            <a:r>
              <a:rPr lang="en-US" dirty="0" err="1"/>
              <a:t>ScriptPK</a:t>
            </a:r>
            <a:r>
              <a:rPr lang="en-US" dirty="0"/>
              <a:t>     returns true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 err="1"/>
              <a:t>TxID</a:t>
            </a:r>
            <a:r>
              <a:rPr lang="en-US" dirty="0"/>
              <a:t> | index    is in the current UTXO set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sum input values  ≥  sum output values</a:t>
            </a:r>
          </a:p>
          <a:p>
            <a:pPr marL="0" indent="0">
              <a:spcBef>
                <a:spcPts val="4272"/>
              </a:spcBef>
              <a:buNone/>
            </a:pPr>
            <a:r>
              <a:rPr lang="en-US" dirty="0"/>
              <a:t>After Tx2 is posted, miners remove UTXO</a:t>
            </a:r>
            <a:r>
              <a:rPr lang="en-US" baseline="-25000" dirty="0"/>
              <a:t>2</a:t>
            </a:r>
            <a:r>
              <a:rPr lang="en-US" dirty="0"/>
              <a:t> from UTXO set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FAA50-EDC7-EA45-BAA9-1CCC04F085CB}"/>
              </a:ext>
            </a:extLst>
          </p:cNvPr>
          <p:cNvSpPr txBox="1"/>
          <p:nvPr/>
        </p:nvSpPr>
        <p:spPr>
          <a:xfrm>
            <a:off x="7049384" y="871870"/>
            <a:ext cx="204447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funding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under what conditions</a:t>
            </a:r>
          </a:p>
          <a:p>
            <a:pPr algn="l"/>
            <a:r>
              <a:rPr lang="en-US" sz="1400" dirty="0">
                <a:latin typeface="+mn-lt"/>
              </a:rPr>
              <a:t>can UTXO be spent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EA63753-DBBD-D740-93DC-5ADE8D686D6B}"/>
              </a:ext>
            </a:extLst>
          </p:cNvPr>
          <p:cNvSpPr/>
          <p:nvPr/>
        </p:nvSpPr>
        <p:spPr>
          <a:xfrm>
            <a:off x="5560828" y="1254642"/>
            <a:ext cx="1488556" cy="712381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73FAE-A06C-294D-9389-FAC4E3A6E03B}"/>
              </a:ext>
            </a:extLst>
          </p:cNvPr>
          <p:cNvSpPr txBox="1"/>
          <p:nvPr/>
        </p:nvSpPr>
        <p:spPr>
          <a:xfrm>
            <a:off x="7003512" y="2638352"/>
            <a:ext cx="215026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spending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proof that conditions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met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2DE2667-9CB2-0A4C-B2D5-5FD9DF28AC7E}"/>
              </a:ext>
            </a:extLst>
          </p:cNvPr>
          <p:cNvSpPr/>
          <p:nvPr/>
        </p:nvSpPr>
        <p:spPr>
          <a:xfrm flipV="1">
            <a:off x="4391247" y="2412122"/>
            <a:ext cx="2612265" cy="319256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1031985"/>
            <a:ext cx="8686800" cy="22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want to pay Bob 5 BTC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  Bob generates sig key pair   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baseline="-25000" dirty="0" err="1"/>
              <a:t>B</a:t>
            </a:r>
            <a:r>
              <a:rPr lang="en-US" sz="2400" dirty="0"/>
              <a:t>)   ⇽  Gen()</a:t>
            </a:r>
          </a:p>
          <a:p>
            <a:r>
              <a:rPr lang="en-US" sz="2400" dirty="0"/>
              <a:t>step 2:   Bob computes his Bitcoin address as  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⇽ H(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/>
              <a:t>step 3:   Bob sends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to Alice</a:t>
            </a:r>
          </a:p>
          <a:p>
            <a:r>
              <a:rPr lang="en-US" sz="2400" dirty="0"/>
              <a:t>step 4:   Alice posts Tx: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B3F6BE-1A21-184B-A7E0-37C5495AD855}"/>
              </a:ext>
            </a:extLst>
          </p:cNvPr>
          <p:cNvGrpSpPr/>
          <p:nvPr/>
        </p:nvGrpSpPr>
        <p:grpSpPr>
          <a:xfrm>
            <a:off x="2983685" y="3010781"/>
            <a:ext cx="6061757" cy="1190947"/>
            <a:chOff x="2983685" y="3010781"/>
            <a:chExt cx="6061757" cy="11909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03135F-4377-4148-A999-890ECF93AA7A}"/>
                </a:ext>
              </a:extLst>
            </p:cNvPr>
            <p:cNvGrpSpPr/>
            <p:nvPr/>
          </p:nvGrpSpPr>
          <p:grpSpPr>
            <a:xfrm>
              <a:off x="4142844" y="3386949"/>
              <a:ext cx="2071425" cy="603878"/>
              <a:chOff x="2634712" y="3808412"/>
              <a:chExt cx="2071425" cy="60387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8A633E-6F84-1845-9C56-49238A4F43B9}"/>
                  </a:ext>
                </a:extLst>
              </p:cNvPr>
              <p:cNvSpPr/>
              <p:nvPr/>
            </p:nvSpPr>
            <p:spPr>
              <a:xfrm>
                <a:off x="2634712" y="3808412"/>
                <a:ext cx="622641" cy="6038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5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6057EE-4886-FF4B-858F-77B560B0F3C1}"/>
                  </a:ext>
                </a:extLst>
              </p:cNvPr>
              <p:cNvSpPr/>
              <p:nvPr/>
            </p:nvSpPr>
            <p:spPr>
              <a:xfrm>
                <a:off x="3257353" y="3808412"/>
                <a:ext cx="1448784" cy="6038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ScriptPK</a:t>
                </a:r>
                <a:r>
                  <a:rPr lang="en-US" baseline="-25000" dirty="0" err="1"/>
                  <a:t>B</a:t>
                </a:r>
                <a:endParaRPr lang="en-US" baseline="-250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DF5F8C-782C-BD40-886E-126BF77D1FB8}"/>
                </a:ext>
              </a:extLst>
            </p:cNvPr>
            <p:cNvGrpSpPr/>
            <p:nvPr/>
          </p:nvGrpSpPr>
          <p:grpSpPr>
            <a:xfrm>
              <a:off x="6214268" y="3386949"/>
              <a:ext cx="2103518" cy="603878"/>
              <a:chOff x="2634712" y="3808412"/>
              <a:chExt cx="2103518" cy="60387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716144-1E47-2642-95F9-C1149FBC8B04}"/>
                  </a:ext>
                </a:extLst>
              </p:cNvPr>
              <p:cNvSpPr/>
              <p:nvPr/>
            </p:nvSpPr>
            <p:spPr>
              <a:xfrm>
                <a:off x="2634712" y="3808412"/>
                <a:ext cx="528681" cy="6038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D63E1E5-2558-8142-941C-C360513AE59D}"/>
                  </a:ext>
                </a:extLst>
              </p:cNvPr>
              <p:cNvSpPr/>
              <p:nvPr/>
            </p:nvSpPr>
            <p:spPr>
              <a:xfrm>
                <a:off x="3163394" y="3808412"/>
                <a:ext cx="1574836" cy="6038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ScriptPK</a:t>
                </a:r>
                <a:r>
                  <a:rPr lang="en-US" baseline="-25000" dirty="0" err="1"/>
                  <a:t>A</a:t>
                </a:r>
                <a:endParaRPr lang="en-US" baseline="-25000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B1FA6A-87C5-E04E-AE78-6E59347BE386}"/>
                </a:ext>
              </a:extLst>
            </p:cNvPr>
            <p:cNvSpPr/>
            <p:nvPr/>
          </p:nvSpPr>
          <p:spPr>
            <a:xfrm>
              <a:off x="2983685" y="3386948"/>
              <a:ext cx="1131376" cy="6038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input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  <a:r>
                <a:rPr lang="en-US" sz="2000" b="1" dirty="0">
                  <a:solidFill>
                    <a:schemeClr val="tx1"/>
                  </a:solidFill>
                </a:rPr>
                <a:t> BTC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3E4DAD4-6BBD-3E4E-AB87-00BE45D86385}"/>
                </a:ext>
              </a:extLst>
            </p:cNvPr>
            <p:cNvCxnSpPr>
              <a:cxnSpLocks/>
            </p:cNvCxnSpPr>
            <p:nvPr/>
          </p:nvCxnSpPr>
          <p:spPr>
            <a:xfrm>
              <a:off x="4115061" y="3211887"/>
              <a:ext cx="0" cy="9898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A1A4A41-4528-3748-8353-DCF4838CE69C}"/>
                </a:ext>
              </a:extLst>
            </p:cNvPr>
            <p:cNvCxnSpPr>
              <a:cxnSpLocks/>
            </p:cNvCxnSpPr>
            <p:nvPr/>
          </p:nvCxnSpPr>
          <p:spPr>
            <a:xfrm>
              <a:off x="6196187" y="3211887"/>
              <a:ext cx="0" cy="8869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1FEB7A-6532-3249-AD7B-5749D6228D66}"/>
                </a:ext>
              </a:extLst>
            </p:cNvPr>
            <p:cNvSpPr txBox="1"/>
            <p:nvPr/>
          </p:nvSpPr>
          <p:spPr>
            <a:xfrm>
              <a:off x="4384085" y="3017891"/>
              <a:ext cx="171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UTXO</a:t>
              </a:r>
              <a:r>
                <a:rPr lang="en-US" sz="2000" baseline="-25000" dirty="0">
                  <a:latin typeface="+mn-lt"/>
                </a:rPr>
                <a:t>B </a:t>
              </a:r>
              <a:r>
                <a:rPr lang="en-US" sz="2000" dirty="0">
                  <a:latin typeface="+mn-lt"/>
                </a:rPr>
                <a:t>for Bob</a:t>
              </a:r>
              <a:endParaRPr lang="en-US" sz="2000" baseline="-25000" dirty="0">
                <a:latin typeface="+mn-lt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499E49-2F99-AA40-B50B-A283BB83FDA8}"/>
                </a:ext>
              </a:extLst>
            </p:cNvPr>
            <p:cNvCxnSpPr>
              <a:cxnSpLocks/>
            </p:cNvCxnSpPr>
            <p:nvPr/>
          </p:nvCxnSpPr>
          <p:spPr>
            <a:xfrm>
              <a:off x="8317786" y="3368556"/>
              <a:ext cx="0" cy="622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57FED88-D79C-324B-86DA-2A360B04FAB2}"/>
                </a:ext>
              </a:extLst>
            </p:cNvPr>
            <p:cNvSpPr/>
            <p:nvPr/>
          </p:nvSpPr>
          <p:spPr>
            <a:xfrm>
              <a:off x="8351598" y="3390752"/>
              <a:ext cx="397455" cy="6000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866F7A-5310-CB46-830B-1506CB04CE10}"/>
                </a:ext>
              </a:extLst>
            </p:cNvPr>
            <p:cNvSpPr txBox="1"/>
            <p:nvPr/>
          </p:nvSpPr>
          <p:spPr>
            <a:xfrm>
              <a:off x="6266989" y="3010781"/>
              <a:ext cx="277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UTXO</a:t>
              </a:r>
              <a:r>
                <a:rPr lang="en-US" sz="2000" baseline="-25000" dirty="0">
                  <a:latin typeface="+mn-lt"/>
                </a:rPr>
                <a:t>A </a:t>
              </a:r>
              <a:r>
                <a:rPr lang="en-US" sz="2000" dirty="0">
                  <a:latin typeface="+mn-lt"/>
                </a:rPr>
                <a:t>for Alice (change)</a:t>
              </a:r>
              <a:endParaRPr lang="en-US" sz="2000" baseline="-25000" dirty="0"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E027038-603D-9B44-8253-0AD6DC455A91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25456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78" y="1293245"/>
            <a:ext cx="8749864" cy="1599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“input” contains </a:t>
            </a:r>
            <a:r>
              <a:rPr lang="en-US" sz="2400" dirty="0" err="1"/>
              <a:t>ScriptSig</a:t>
            </a:r>
            <a:r>
              <a:rPr lang="en-US" sz="2400" dirty="0"/>
              <a:t> that authorizes spending Alice’s UTXO</a:t>
            </a:r>
          </a:p>
          <a:p>
            <a:r>
              <a:rPr lang="en-US" sz="2400" dirty="0"/>
              <a:t>example:  </a:t>
            </a:r>
            <a:r>
              <a:rPr lang="en-US" sz="2400" dirty="0" err="1"/>
              <a:t>ScriptSig</a:t>
            </a:r>
            <a:r>
              <a:rPr lang="en-US" sz="2400" baseline="-25000" dirty="0"/>
              <a:t> </a:t>
            </a:r>
            <a:r>
              <a:rPr lang="en-US" sz="2400" dirty="0"/>
              <a:t> contains Alice’s signature on Tx</a:t>
            </a:r>
          </a:p>
          <a:p>
            <a:pPr marL="0" indent="0">
              <a:buNone/>
            </a:pPr>
            <a:r>
              <a:rPr lang="en-US" sz="2400" dirty="0"/>
              <a:t>	⟹   miners cannot change </a:t>
            </a:r>
            <a:r>
              <a:rPr lang="en-US" sz="2400" dirty="0" err="1"/>
              <a:t>ScriptPK</a:t>
            </a:r>
            <a:r>
              <a:rPr lang="en-US" sz="2400" baseline="-25000" dirty="0" err="1"/>
              <a:t>B</a:t>
            </a:r>
            <a:r>
              <a:rPr lang="en-US" sz="2400" dirty="0"/>
              <a:t>    </a:t>
            </a:r>
            <a:r>
              <a:rPr lang="en-US" sz="2000" dirty="0"/>
              <a:t>(will invalidate Alice’s signature)</a:t>
            </a:r>
            <a:endParaRPr lang="en-US" sz="24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3135F-4377-4148-A999-890ECF93AA7A}"/>
              </a:ext>
            </a:extLst>
          </p:cNvPr>
          <p:cNvGrpSpPr/>
          <p:nvPr/>
        </p:nvGrpSpPr>
        <p:grpSpPr>
          <a:xfrm>
            <a:off x="4142844" y="3386949"/>
            <a:ext cx="2071425" cy="603878"/>
            <a:chOff x="2634712" y="3808412"/>
            <a:chExt cx="2071425" cy="603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8A633E-6F84-1845-9C56-49238A4F43B9}"/>
                </a:ext>
              </a:extLst>
            </p:cNvPr>
            <p:cNvSpPr/>
            <p:nvPr/>
          </p:nvSpPr>
          <p:spPr>
            <a:xfrm>
              <a:off x="2634712" y="3808412"/>
              <a:ext cx="62264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6057EE-4886-FF4B-858F-77B560B0F3C1}"/>
                </a:ext>
              </a:extLst>
            </p:cNvPr>
            <p:cNvSpPr/>
            <p:nvPr/>
          </p:nvSpPr>
          <p:spPr>
            <a:xfrm>
              <a:off x="3257353" y="3808412"/>
              <a:ext cx="1448784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DF5F8C-782C-BD40-886E-126BF77D1FB8}"/>
              </a:ext>
            </a:extLst>
          </p:cNvPr>
          <p:cNvGrpSpPr/>
          <p:nvPr/>
        </p:nvGrpSpPr>
        <p:grpSpPr>
          <a:xfrm>
            <a:off x="6214268" y="3386949"/>
            <a:ext cx="2103518" cy="603878"/>
            <a:chOff x="2634712" y="3808412"/>
            <a:chExt cx="2103518" cy="603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16144-1E47-2642-95F9-C1149FBC8B04}"/>
                </a:ext>
              </a:extLst>
            </p:cNvPr>
            <p:cNvSpPr/>
            <p:nvPr/>
          </p:nvSpPr>
          <p:spPr>
            <a:xfrm>
              <a:off x="2634712" y="3808412"/>
              <a:ext cx="52868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1E5-2558-8142-941C-C360513AE59D}"/>
                </a:ext>
              </a:extLst>
            </p:cNvPr>
            <p:cNvSpPr/>
            <p:nvPr/>
          </p:nvSpPr>
          <p:spPr>
            <a:xfrm>
              <a:off x="3163394" y="3808412"/>
              <a:ext cx="1574836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FA6A-87C5-E04E-AE78-6E59347BE386}"/>
              </a:ext>
            </a:extLst>
          </p:cNvPr>
          <p:cNvSpPr/>
          <p:nvPr/>
        </p:nvSpPr>
        <p:spPr>
          <a:xfrm>
            <a:off x="2983685" y="3386948"/>
            <a:ext cx="1131376" cy="603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r>
              <a:rPr lang="en-US" sz="2000" b="1" dirty="0">
                <a:solidFill>
                  <a:schemeClr val="tx1"/>
                </a:solidFill>
              </a:rPr>
              <a:t> BTC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E4DAD4-6BBD-3E4E-AB87-00BE45D86385}"/>
              </a:ext>
            </a:extLst>
          </p:cNvPr>
          <p:cNvCxnSpPr>
            <a:cxnSpLocks/>
          </p:cNvCxnSpPr>
          <p:nvPr/>
        </p:nvCxnSpPr>
        <p:spPr>
          <a:xfrm>
            <a:off x="4115061" y="3211887"/>
            <a:ext cx="0" cy="98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1A4A41-4528-3748-8353-DCF4838CE69C}"/>
              </a:ext>
            </a:extLst>
          </p:cNvPr>
          <p:cNvCxnSpPr>
            <a:cxnSpLocks/>
          </p:cNvCxnSpPr>
          <p:nvPr/>
        </p:nvCxnSpPr>
        <p:spPr>
          <a:xfrm>
            <a:off x="6196187" y="3211887"/>
            <a:ext cx="0" cy="886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1FEB7A-6532-3249-AD7B-5749D6228D66}"/>
              </a:ext>
            </a:extLst>
          </p:cNvPr>
          <p:cNvSpPr txBox="1"/>
          <p:nvPr/>
        </p:nvSpPr>
        <p:spPr>
          <a:xfrm>
            <a:off x="4384085" y="3017891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499E49-2F99-AA40-B50B-A283BB83FDA8}"/>
              </a:ext>
            </a:extLst>
          </p:cNvPr>
          <p:cNvCxnSpPr>
            <a:cxnSpLocks/>
          </p:cNvCxnSpPr>
          <p:nvPr/>
        </p:nvCxnSpPr>
        <p:spPr>
          <a:xfrm>
            <a:off x="8317786" y="3368556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7FED88-D79C-324B-86DA-2A360B04FAB2}"/>
              </a:ext>
            </a:extLst>
          </p:cNvPr>
          <p:cNvSpPr/>
          <p:nvPr/>
        </p:nvSpPr>
        <p:spPr>
          <a:xfrm>
            <a:off x="8351598" y="3390752"/>
            <a:ext cx="397455" cy="6000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66F7A-5310-CB46-830B-1506CB04CE10}"/>
              </a:ext>
            </a:extLst>
          </p:cNvPr>
          <p:cNvSpPr txBox="1"/>
          <p:nvPr/>
        </p:nvSpPr>
        <p:spPr>
          <a:xfrm>
            <a:off x="6266989" y="3010781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3685DCB7-5A21-9C49-8AB9-7899E29F8B90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38461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92532</TotalTime>
  <Words>2558</Words>
  <Application>Microsoft Macintosh PowerPoint</Application>
  <PresentationFormat>On-screen Show (16:9)</PresentationFormat>
  <Paragraphs>432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Bitcoin Scripts and Wallets</vt:lpstr>
      <vt:lpstr>Recap:  the Bitcoin blockchain</vt:lpstr>
      <vt:lpstr>Tx sequence</vt:lpstr>
      <vt:lpstr>Tx structure   (non-coinbase)</vt:lpstr>
      <vt:lpstr>Example</vt:lpstr>
      <vt:lpstr>Example</vt:lpstr>
      <vt:lpstr>Validating Tx2</vt:lpstr>
      <vt:lpstr>Transaction types:   (1) P2PKH</vt:lpstr>
      <vt:lpstr>Transaction types:   (1) P2PKH</vt:lpstr>
      <vt:lpstr>Transaction types:   (1) P2PKH</vt:lpstr>
      <vt:lpstr>Transaction types: (2) P2SH:  pay to script hash</vt:lpstr>
      <vt:lpstr>P2SH</vt:lpstr>
      <vt:lpstr>Example P2SH:    multisig</vt:lpstr>
      <vt:lpstr>Abstractly …</vt:lpstr>
      <vt:lpstr>Example Bitcoin scripts</vt:lpstr>
      <vt:lpstr>Protecting assets with a co-signatory</vt:lpstr>
      <vt:lpstr>Escrow service</vt:lpstr>
      <vt:lpstr>Escrow service:  a dispute</vt:lpstr>
      <vt:lpstr>Cross Chain Atomic Swap</vt:lpstr>
      <vt:lpstr>Managing crypto assets:  Wallets</vt:lpstr>
      <vt:lpstr>Managing secret keys</vt:lpstr>
      <vt:lpstr>Managing lots of secret keys</vt:lpstr>
      <vt:lpstr>Simplified Payment Verification (SPV)</vt:lpstr>
      <vt:lpstr>Simplified Payment Verification (SPV)</vt:lpstr>
      <vt:lpstr>Hardware wallet:   Ledger, Trezor, …</vt:lpstr>
      <vt:lpstr>Hardware wallet:  backup</vt:lpstr>
      <vt:lpstr>On Ledger</vt:lpstr>
      <vt:lpstr>Example:  English word list</vt:lpstr>
      <vt:lpstr>Crypto Steel</vt:lpstr>
      <vt:lpstr>On Ledger</vt:lpstr>
      <vt:lpstr>How to securely check balances?</vt:lpstr>
      <vt:lpstr>Idea 2:   (used in HD wallets)</vt:lpstr>
      <vt:lpstr>Paper wallet     (be careful when generating)</vt:lpstr>
      <vt:lpstr>Managing crypto assets in the cloud</vt:lpstr>
      <vt:lpstr>Hot/cold storage</vt:lpstr>
      <vt:lpstr>Problems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1347</cp:revision>
  <cp:lastPrinted>2015-09-20T23:02:57Z</cp:lastPrinted>
  <dcterms:created xsi:type="dcterms:W3CDTF">2010-10-17T19:58:05Z</dcterms:created>
  <dcterms:modified xsi:type="dcterms:W3CDTF">2021-09-27T22:38:16Z</dcterms:modified>
</cp:coreProperties>
</file>