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1352" r:id="rId2"/>
    <p:sldId id="1805" r:id="rId3"/>
    <p:sldId id="1809" r:id="rId4"/>
    <p:sldId id="1514" r:id="rId5"/>
    <p:sldId id="1810" r:id="rId6"/>
    <p:sldId id="1651" r:id="rId7"/>
    <p:sldId id="1639" r:id="rId8"/>
    <p:sldId id="1645" r:id="rId9"/>
    <p:sldId id="1847" r:id="rId10"/>
    <p:sldId id="1815" r:id="rId11"/>
    <p:sldId id="1816" r:id="rId12"/>
    <p:sldId id="1817" r:id="rId13"/>
    <p:sldId id="1838" r:id="rId14"/>
    <p:sldId id="1819" r:id="rId15"/>
    <p:sldId id="1768" r:id="rId16"/>
    <p:sldId id="1820" r:id="rId17"/>
    <p:sldId id="1844" r:id="rId18"/>
    <p:sldId id="1846" r:id="rId19"/>
    <p:sldId id="1824" r:id="rId20"/>
    <p:sldId id="1848" r:id="rId21"/>
    <p:sldId id="1821" r:id="rId22"/>
    <p:sldId id="1822" r:id="rId23"/>
    <p:sldId id="1823" r:id="rId24"/>
    <p:sldId id="283" r:id="rId25"/>
    <p:sldId id="1827" r:id="rId26"/>
    <p:sldId id="1850" r:id="rId27"/>
    <p:sldId id="1867" r:id="rId28"/>
    <p:sldId id="1851" r:id="rId29"/>
    <p:sldId id="1829" r:id="rId30"/>
    <p:sldId id="1830" r:id="rId31"/>
    <p:sldId id="1831" r:id="rId32"/>
    <p:sldId id="1853" r:id="rId33"/>
    <p:sldId id="1854" r:id="rId34"/>
    <p:sldId id="1833" r:id="rId35"/>
    <p:sldId id="1835" r:id="rId36"/>
    <p:sldId id="1855" r:id="rId37"/>
    <p:sldId id="1837" r:id="rId38"/>
    <p:sldId id="1868" r:id="rId39"/>
    <p:sldId id="1657" r:id="rId40"/>
    <p:sldId id="1869" r:id="rId41"/>
    <p:sldId id="1870" r:id="rId42"/>
    <p:sldId id="1871" r:id="rId43"/>
    <p:sldId id="1872" r:id="rId44"/>
    <p:sldId id="1699" r:id="rId45"/>
    <p:sldId id="1633" r:id="rId46"/>
  </p:sldIdLst>
  <p:sldSz cx="9144000" cy="5143500" type="screen16x9"/>
  <p:notesSz cx="9144000" cy="6858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clrMru>
    <a:srgbClr val="9A0000"/>
    <a:srgbClr val="3025FF"/>
    <a:srgbClr val="AD0000"/>
    <a:srgbClr val="96060B"/>
    <a:srgbClr val="CAC9CA"/>
    <a:srgbClr val="848384"/>
    <a:srgbClr val="353535"/>
    <a:srgbClr val="181818"/>
    <a:srgbClr val="E2FDBE"/>
    <a:srgbClr val="FEFA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178" autoAdjust="0"/>
    <p:restoredTop sz="95106" autoAdjust="0"/>
  </p:normalViewPr>
  <p:slideViewPr>
    <p:cSldViewPr snapToGrid="0">
      <p:cViewPr varScale="1">
        <p:scale>
          <a:sx n="134" d="100"/>
          <a:sy n="134" d="100"/>
        </p:scale>
        <p:origin x="184" y="5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352" y="387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125" d="100"/>
          <a:sy n="125" d="100"/>
        </p:scale>
        <p:origin x="-3960" y="-112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B69C4B-EC5A-BA4C-B83C-9270746811F3}" type="datetimeFigureOut">
              <a:rPr lang="en-US" smtClean="0"/>
              <a:pPr/>
              <a:t>11/15/21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ECE5B-4CC4-F446-93E7-1DC269D82A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9314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8D36DFA-3B2C-F743-90CA-9BD1CAE78F1A}" type="datetime1">
              <a:rPr lang="en-US"/>
              <a:pPr>
                <a:defRPr/>
              </a:pPr>
              <a:t>11/15/21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17EB13C-F963-D44E-AB67-20FAD2F50C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7188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ＭＳ Ｐゴシック" pitchFamily="-112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102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Store suffix in nodes.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504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5DFC8-652C-2A41-ABFD-B1F021817DFC}" type="datetime1">
              <a:rPr lang="en-US"/>
              <a:pPr>
                <a:defRPr/>
              </a:pPr>
              <a:t>11/15/21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E5B5C-DED7-1642-8D38-762AABC53A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1459348"/>
            <a:ext cx="9144000" cy="1321876"/>
          </a:xfrm>
          <a:prstGeom prst="rect">
            <a:avLst/>
          </a:prstGeom>
          <a:solidFill>
            <a:srgbClr val="5A159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>
              <a:defRPr/>
            </a:pPr>
            <a:endParaRPr lang="en-US" sz="2400" b="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08610"/>
            <a:ext cx="7772400" cy="6953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>
          <a:xfrm>
            <a:off x="365125" y="1"/>
            <a:ext cx="8350251" cy="810599"/>
          </a:xfrm>
          <a:prstGeom prst="roundRect">
            <a:avLst/>
          </a:prstGeom>
          <a:noFill/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kern="0" dirty="0">
              <a:solidFill>
                <a:schemeClr val="bg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-4763"/>
            <a:ext cx="9144000" cy="838200"/>
          </a:xfrm>
          <a:prstGeom prst="rect">
            <a:avLst/>
          </a:prstGeom>
          <a:solidFill>
            <a:srgbClr val="99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>
              <a:defRPr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919"/>
            <a:ext cx="8229600" cy="623097"/>
          </a:xfrm>
          <a:prstGeom prst="rect">
            <a:avLst/>
          </a:prstGeom>
        </p:spPr>
        <p:txBody>
          <a:bodyPr wrap="none">
            <a:normAutofit/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81843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F94FB-DBAC-5A49-BBDE-DEB602A733FE}" type="datetime1">
              <a:rPr lang="en-US"/>
              <a:pPr>
                <a:defRPr/>
              </a:pPr>
              <a:t>11/15/21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4F64E-2EE5-7440-95DF-06B2C2E4B0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1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2419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CustomShape 1"/>
          <p:cNvSpPr/>
          <p:nvPr/>
        </p:nvSpPr>
        <p:spPr>
          <a:xfrm>
            <a:off x="-1" y="-4680"/>
            <a:ext cx="9141122" cy="666000"/>
          </a:xfrm>
          <a:prstGeom prst="rect">
            <a:avLst/>
          </a:prstGeom>
          <a:solidFill>
            <a:srgbClr val="0070C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1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2439671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793E1D0-547A-D244-A03A-F935803C2C43}" type="datetime1">
              <a:rPr lang="en-US"/>
              <a:pPr>
                <a:defRPr/>
              </a:pPr>
              <a:t>11/15/21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A64D269-B643-834D-96C1-658E4275C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095" r:id="rId3"/>
    <p:sldLayoutId id="2147484102" r:id="rId4"/>
    <p:sldLayoutId id="2147484103" r:id="rId5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3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7" Type="http://schemas.openxmlformats.org/officeDocument/2006/relationships/image" Target="../media/image19.png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7" Type="http://schemas.openxmlformats.org/officeDocument/2006/relationships/image" Target="../media/image19.png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.tiff"/><Relationship Id="rId4" Type="http://schemas.openxmlformats.org/officeDocument/2006/relationships/image" Target="../media/image12.tif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tiff"/><Relationship Id="rId7" Type="http://schemas.openxmlformats.org/officeDocument/2006/relationships/image" Target="../media/image7.em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tiff"/><Relationship Id="rId9" Type="http://schemas.openxmlformats.org/officeDocument/2006/relationships/image" Target="../media/image9.tif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2.tiff"/><Relationship Id="rId4" Type="http://schemas.openxmlformats.org/officeDocument/2006/relationships/image" Target="../media/image3.tif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2.tiff"/><Relationship Id="rId4" Type="http://schemas.openxmlformats.org/officeDocument/2006/relationships/image" Target="../media/image3.tif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7" Type="http://schemas.openxmlformats.org/officeDocument/2006/relationships/image" Target="../media/image4.tiff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tif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tif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tiff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3.tif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3.png"/><Relationship Id="rId1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35.png"/><Relationship Id="rId12" Type="http://schemas.openxmlformats.org/officeDocument/2006/relationships/image" Target="../media/image42.png"/><Relationship Id="rId17" Type="http://schemas.openxmlformats.org/officeDocument/2006/relationships/image" Target="../media/image280.png"/><Relationship Id="rId2" Type="http://schemas.openxmlformats.org/officeDocument/2006/relationships/image" Target="../media/image30.png"/><Relationship Id="rId16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24.png"/><Relationship Id="rId5" Type="http://schemas.openxmlformats.org/officeDocument/2006/relationships/image" Target="../media/image33.png"/><Relationship Id="rId15" Type="http://schemas.openxmlformats.org/officeDocument/2006/relationships/image" Target="../media/image260.png"/><Relationship Id="rId10" Type="http://schemas.openxmlformats.org/officeDocument/2006/relationships/image" Target="../media/image41.png"/><Relationship Id="rId19" Type="http://schemas.openxmlformats.org/officeDocument/2006/relationships/image" Target="../media/image45.png"/><Relationship Id="rId4" Type="http://schemas.openxmlformats.org/officeDocument/2006/relationships/image" Target="../media/image40.png"/><Relationship Id="rId9" Type="http://schemas.openxmlformats.org/officeDocument/2006/relationships/image" Target="../media/image37.png"/><Relationship Id="rId14" Type="http://schemas.openxmlformats.org/officeDocument/2006/relationships/image" Target="../media/image25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3262" y="1486330"/>
            <a:ext cx="8823178" cy="999460"/>
          </a:xfrm>
        </p:spPr>
        <p:txBody>
          <a:bodyPr>
            <a:noAutofit/>
          </a:bodyPr>
          <a:lstStyle/>
          <a:p>
            <a:pPr>
              <a:lnSpc>
                <a:spcPts val="5040"/>
              </a:lnSpc>
              <a:spcBef>
                <a:spcPts val="0"/>
              </a:spcBef>
            </a:pPr>
            <a:r>
              <a:rPr lang="en-US" sz="4800" dirty="0"/>
              <a:t>Scaling II: Rollup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1F1188-11C7-D44B-B40B-6A3A04244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399" y="84621"/>
            <a:ext cx="1223505" cy="12235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6EC6456-65FF-AE4F-BF1C-E2E0C33D64E8}"/>
              </a:ext>
            </a:extLst>
          </p:cNvPr>
          <p:cNvSpPr txBox="1"/>
          <p:nvPr/>
        </p:nvSpPr>
        <p:spPr>
          <a:xfrm>
            <a:off x="3444768" y="234708"/>
            <a:ext cx="2480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CS251 </a:t>
            </a:r>
            <a:r>
              <a:rPr lang="en-US"/>
              <a:t>Fall 2021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182417-0D84-1647-8BC9-3591C6CAE862}"/>
              </a:ext>
            </a:extLst>
          </p:cNvPr>
          <p:cNvSpPr txBox="1"/>
          <p:nvPr/>
        </p:nvSpPr>
        <p:spPr>
          <a:xfrm>
            <a:off x="3306539" y="719965"/>
            <a:ext cx="2756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(cs251.stanford.edu)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95BE49-D5B5-6345-A235-211F5413DB85}"/>
              </a:ext>
            </a:extLst>
          </p:cNvPr>
          <p:cNvSpPr txBox="1"/>
          <p:nvPr/>
        </p:nvSpPr>
        <p:spPr>
          <a:xfrm>
            <a:off x="3393696" y="3086230"/>
            <a:ext cx="23566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latin typeface="+mn-lt"/>
              </a:rPr>
              <a:t>Benedikt </a:t>
            </a:r>
            <a:r>
              <a:rPr lang="en-US" sz="2800" dirty="0" err="1">
                <a:latin typeface="+mn-lt"/>
              </a:rPr>
              <a:t>Bünz</a:t>
            </a:r>
            <a:r>
              <a:rPr lang="en-US" sz="2800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66261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E90ED-02F6-704D-BE68-FA991038A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Rollup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1B3121-9A4B-FF4F-838B-1A0216B49A3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48568" y="1091290"/>
            <a:ext cx="1224973" cy="15886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023927-89E0-3843-ABC4-9F60E421E0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8417" y="740174"/>
            <a:ext cx="1843169" cy="18431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E3C73A-25B5-8B4C-9C28-AA860A3D4BAD}"/>
              </a:ext>
            </a:extLst>
          </p:cNvPr>
          <p:cNvSpPr txBox="1"/>
          <p:nvPr/>
        </p:nvSpPr>
        <p:spPr>
          <a:xfrm>
            <a:off x="4063826" y="2561538"/>
            <a:ext cx="2977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Rollup Smart Contract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7B1D32-AB5F-2047-94D7-B830128BB724}"/>
              </a:ext>
            </a:extLst>
          </p:cNvPr>
          <p:cNvSpPr txBox="1"/>
          <p:nvPr/>
        </p:nvSpPr>
        <p:spPr>
          <a:xfrm>
            <a:off x="2102195" y="2588544"/>
            <a:ext cx="1878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Server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D2C980-8D5E-AB4A-99CE-08DF631BEA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350" y="1051998"/>
            <a:ext cx="473557" cy="8164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DF83C1D-CE27-A347-86AF-72D9618C09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474" y="945948"/>
            <a:ext cx="584280" cy="8643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C52EFF4-C7E4-0F4F-9280-B9082F5BABC0}"/>
              </a:ext>
            </a:extLst>
          </p:cNvPr>
          <p:cNvSpPr txBox="1"/>
          <p:nvPr/>
        </p:nvSpPr>
        <p:spPr>
          <a:xfrm>
            <a:off x="322485" y="2532789"/>
            <a:ext cx="1878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Users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600BD1C-97A2-D84A-B6D2-BD409B5EF4C1}"/>
              </a:ext>
            </a:extLst>
          </p:cNvPr>
          <p:cNvGrpSpPr/>
          <p:nvPr/>
        </p:nvGrpSpPr>
        <p:grpSpPr>
          <a:xfrm>
            <a:off x="5799913" y="3922731"/>
            <a:ext cx="1274576" cy="913994"/>
            <a:chOff x="2264735" y="3541253"/>
            <a:chExt cx="1856284" cy="133113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5996BE0-0ADA-C34D-8B10-8ADD5B962FBE}"/>
                </a:ext>
              </a:extLst>
            </p:cNvPr>
            <p:cNvSpPr txBox="1"/>
            <p:nvPr/>
          </p:nvSpPr>
          <p:spPr>
            <a:xfrm>
              <a:off x="2264735" y="4002918"/>
              <a:ext cx="626197" cy="4001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1800" dirty="0">
                  <a:latin typeface="+mn-lt"/>
                </a:rPr>
                <a:t>root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E229443-94DA-4E47-81B7-33C0E34A8458}"/>
                </a:ext>
              </a:extLst>
            </p:cNvPr>
            <p:cNvSpPr txBox="1"/>
            <p:nvPr/>
          </p:nvSpPr>
          <p:spPr>
            <a:xfrm>
              <a:off x="3494822" y="3602808"/>
              <a:ext cx="626197" cy="4001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5D4E584-8AD1-3F42-9B69-6E841D8D8961}"/>
                </a:ext>
              </a:extLst>
            </p:cNvPr>
            <p:cNvSpPr txBox="1"/>
            <p:nvPr/>
          </p:nvSpPr>
          <p:spPr>
            <a:xfrm>
              <a:off x="3494822" y="4403028"/>
              <a:ext cx="626197" cy="4001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1800" dirty="0">
                  <a:latin typeface="+mn-lt"/>
                </a:rPr>
                <a:t>10, d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F76919A0-9B47-E74F-BED3-30726D49127E}"/>
                </a:ext>
              </a:extLst>
            </p:cNvPr>
            <p:cNvCxnSpPr>
              <a:cxnSpLocks/>
              <a:endCxn id="14" idx="1"/>
            </p:cNvCxnSpPr>
            <p:nvPr/>
          </p:nvCxnSpPr>
          <p:spPr>
            <a:xfrm flipV="1">
              <a:off x="2890932" y="3802863"/>
              <a:ext cx="603890" cy="206920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89A75D58-3AAE-6749-9A7F-7FF94D4DCAB7}"/>
                </a:ext>
              </a:extLst>
            </p:cNvPr>
            <p:cNvCxnSpPr>
              <a:cxnSpLocks/>
              <a:endCxn id="15" idx="1"/>
            </p:cNvCxnSpPr>
            <p:nvPr/>
          </p:nvCxnSpPr>
          <p:spPr>
            <a:xfrm>
              <a:off x="2890932" y="4403028"/>
              <a:ext cx="603890" cy="200055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612C1F5-776E-C34D-AB3F-5DCD8D0484B5}"/>
                </a:ext>
              </a:extLst>
            </p:cNvPr>
            <p:cNvSpPr txBox="1"/>
            <p:nvPr/>
          </p:nvSpPr>
          <p:spPr>
            <a:xfrm>
              <a:off x="2971627" y="3541253"/>
              <a:ext cx="3145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+mn-lt"/>
                </a:rPr>
                <a:t>0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4F49B5A-35B9-1147-B21F-8154BA934DB0}"/>
                </a:ext>
              </a:extLst>
            </p:cNvPr>
            <p:cNvSpPr txBox="1"/>
            <p:nvPr/>
          </p:nvSpPr>
          <p:spPr>
            <a:xfrm>
              <a:off x="2958803" y="4472278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latin typeface="+mn-lt"/>
                </a:rPr>
                <a:t>1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14AA610-0B23-3F46-8EEE-FA7F4BECBBDB}"/>
              </a:ext>
            </a:extLst>
          </p:cNvPr>
          <p:cNvGrpSpPr/>
          <p:nvPr/>
        </p:nvGrpSpPr>
        <p:grpSpPr>
          <a:xfrm>
            <a:off x="7068420" y="3648005"/>
            <a:ext cx="867035" cy="913994"/>
            <a:chOff x="3952687" y="3290005"/>
            <a:chExt cx="1262744" cy="133113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93E7270-2C05-CC4E-B30D-663558902EEC}"/>
                </a:ext>
              </a:extLst>
            </p:cNvPr>
            <p:cNvSpPr txBox="1"/>
            <p:nvPr/>
          </p:nvSpPr>
          <p:spPr>
            <a:xfrm>
              <a:off x="4589234" y="3351560"/>
              <a:ext cx="626197" cy="4001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1800" dirty="0">
                  <a:latin typeface="+mn-lt"/>
                </a:rPr>
                <a:t>0, a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295F97F-E907-6742-B856-334A9B66A288}"/>
                </a:ext>
              </a:extLst>
            </p:cNvPr>
            <p:cNvSpPr txBox="1"/>
            <p:nvPr/>
          </p:nvSpPr>
          <p:spPr>
            <a:xfrm>
              <a:off x="4589234" y="4151780"/>
              <a:ext cx="626197" cy="4001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8D5E6781-F772-4546-8371-B167BBCED00F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3985344" y="3551615"/>
              <a:ext cx="603890" cy="206920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2AC027D0-148E-0D4A-89FA-08B3D4E40DBF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>
              <a:off x="3952687" y="4158645"/>
              <a:ext cx="636547" cy="193190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B2DA8B6-C1D8-0549-AE28-72222BD97E2A}"/>
                </a:ext>
              </a:extLst>
            </p:cNvPr>
            <p:cNvSpPr txBox="1"/>
            <p:nvPr/>
          </p:nvSpPr>
          <p:spPr>
            <a:xfrm>
              <a:off x="4066039" y="3290005"/>
              <a:ext cx="3145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+mn-lt"/>
                </a:rPr>
                <a:t>0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8EA9011-CB3E-4341-9B0D-119BD2C83DC2}"/>
                </a:ext>
              </a:extLst>
            </p:cNvPr>
            <p:cNvSpPr txBox="1"/>
            <p:nvPr/>
          </p:nvSpPr>
          <p:spPr>
            <a:xfrm>
              <a:off x="4066039" y="4221030"/>
              <a:ext cx="3145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+mn-lt"/>
                </a:rPr>
                <a:t>1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4B7717F-5133-0E42-9072-2C6F32E98D7A}"/>
              </a:ext>
            </a:extLst>
          </p:cNvPr>
          <p:cNvGrpSpPr/>
          <p:nvPr/>
        </p:nvGrpSpPr>
        <p:grpSpPr>
          <a:xfrm>
            <a:off x="7913031" y="3922731"/>
            <a:ext cx="867035" cy="913994"/>
            <a:chOff x="5182774" y="3690115"/>
            <a:chExt cx="1262744" cy="1331135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6CEF1A3-F17D-F143-8DA7-8135B9C9537D}"/>
                </a:ext>
              </a:extLst>
            </p:cNvPr>
            <p:cNvSpPr txBox="1"/>
            <p:nvPr/>
          </p:nvSpPr>
          <p:spPr>
            <a:xfrm>
              <a:off x="5819321" y="3751670"/>
              <a:ext cx="626197" cy="4001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1800" dirty="0">
                  <a:latin typeface="+mn-lt"/>
                </a:rPr>
                <a:t>⊥, b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D617829-CD6E-A549-8C22-6098A406DAF8}"/>
                </a:ext>
              </a:extLst>
            </p:cNvPr>
            <p:cNvSpPr txBox="1"/>
            <p:nvPr/>
          </p:nvSpPr>
          <p:spPr>
            <a:xfrm>
              <a:off x="5819321" y="4551890"/>
              <a:ext cx="626197" cy="4001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1800" dirty="0"/>
                <a:t>⊥, c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20BADCDF-FAF7-B04D-95F4-8FB6EBA57EB2}"/>
                </a:ext>
              </a:extLst>
            </p:cNvPr>
            <p:cNvCxnSpPr>
              <a:cxnSpLocks/>
              <a:endCxn id="28" idx="1"/>
            </p:cNvCxnSpPr>
            <p:nvPr/>
          </p:nvCxnSpPr>
          <p:spPr>
            <a:xfrm flipV="1">
              <a:off x="5215431" y="3951725"/>
              <a:ext cx="603890" cy="206920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F7DB24A8-E76D-BB49-A13D-EC3319A09135}"/>
                </a:ext>
              </a:extLst>
            </p:cNvPr>
            <p:cNvCxnSpPr>
              <a:cxnSpLocks/>
              <a:endCxn id="29" idx="1"/>
            </p:cNvCxnSpPr>
            <p:nvPr/>
          </p:nvCxnSpPr>
          <p:spPr>
            <a:xfrm>
              <a:off x="5182774" y="4558755"/>
              <a:ext cx="636547" cy="193190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002C77D-DC48-FB46-870A-E18461ECC072}"/>
                </a:ext>
              </a:extLst>
            </p:cNvPr>
            <p:cNvSpPr txBox="1"/>
            <p:nvPr/>
          </p:nvSpPr>
          <p:spPr>
            <a:xfrm>
              <a:off x="5296126" y="3690115"/>
              <a:ext cx="3145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+mn-lt"/>
                </a:rPr>
                <a:t>0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E66D827-C779-864B-8F85-5CFEA2F255CC}"/>
                </a:ext>
              </a:extLst>
            </p:cNvPr>
            <p:cNvSpPr txBox="1"/>
            <p:nvPr/>
          </p:nvSpPr>
          <p:spPr>
            <a:xfrm>
              <a:off x="5296126" y="4621140"/>
              <a:ext cx="3145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+mn-lt"/>
                </a:rPr>
                <a:t>1</a:t>
              </a:r>
            </a:p>
          </p:txBody>
        </p:sp>
      </p:grp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8C7EFC9-6CD1-F248-8EEB-077792B61212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5497599" y="3113345"/>
            <a:ext cx="517296" cy="11263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207EE861-0C48-CD41-8630-8EB6316CFF51}"/>
              </a:ext>
            </a:extLst>
          </p:cNvPr>
          <p:cNvSpPr txBox="1"/>
          <p:nvPr/>
        </p:nvSpPr>
        <p:spPr>
          <a:xfrm>
            <a:off x="270629" y="3484868"/>
            <a:ext cx="3984582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S[A’s PK] = {3 ETH, nonce}</a:t>
            </a:r>
          </a:p>
          <a:p>
            <a:r>
              <a:rPr lang="en-US" dirty="0">
                <a:latin typeface="+mn-lt"/>
              </a:rPr>
              <a:t>S[B’s PK] = {2 ETH, nonce}</a:t>
            </a:r>
          </a:p>
          <a:p>
            <a:r>
              <a:rPr lang="en-US" dirty="0">
                <a:latin typeface="+mn-lt"/>
              </a:rPr>
              <a:t>S[C’s PK] = {10 ETH, nonce}</a:t>
            </a:r>
          </a:p>
          <a:p>
            <a:pPr lvl="0"/>
            <a:r>
              <a:rPr lang="en-US" dirty="0">
                <a:latin typeface="+mn-lt"/>
              </a:rPr>
              <a:t>S[D’s PK] </a:t>
            </a:r>
            <a:r>
              <a:rPr lang="en-US" dirty="0">
                <a:solidFill>
                  <a:prstClr val="black"/>
                </a:solidFill>
                <a:latin typeface="+mn-lt"/>
              </a:rPr>
              <a:t>= {1 ETH, nonce}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D31EE8D-5E61-B04C-9CE5-7C3466BA357E}"/>
              </a:ext>
            </a:extLst>
          </p:cNvPr>
          <p:cNvSpPr txBox="1"/>
          <p:nvPr/>
        </p:nvSpPr>
        <p:spPr>
          <a:xfrm>
            <a:off x="1042350" y="3051952"/>
            <a:ext cx="2693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Rollup State S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37E0108-78B8-0747-9AC4-407D4EA521BF}"/>
              </a:ext>
            </a:extLst>
          </p:cNvPr>
          <p:cNvSpPr txBox="1"/>
          <p:nvPr/>
        </p:nvSpPr>
        <p:spPr>
          <a:xfrm>
            <a:off x="6285284" y="3023203"/>
            <a:ext cx="2166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Stores S</a:t>
            </a:r>
          </a:p>
        </p:txBody>
      </p:sp>
    </p:spTree>
    <p:extLst>
      <p:ext uri="{BB962C8B-B14F-4D97-AF65-F5344CB8AC3E}">
        <p14:creationId xmlns:p14="http://schemas.microsoft.com/office/powerpoint/2010/main" val="97053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E90ED-02F6-704D-BE68-FA991038A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Rollup Deposit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023927-89E0-3843-ABC4-9F60E421E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8417" y="740174"/>
            <a:ext cx="1843169" cy="18431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E3C73A-25B5-8B4C-9C28-AA860A3D4BAD}"/>
              </a:ext>
            </a:extLst>
          </p:cNvPr>
          <p:cNvSpPr txBox="1"/>
          <p:nvPr/>
        </p:nvSpPr>
        <p:spPr>
          <a:xfrm>
            <a:off x="4063826" y="2561538"/>
            <a:ext cx="2977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Rollup Smart Contract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D2C980-8D5E-AB4A-99CE-08DF631BEA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350" y="1051998"/>
            <a:ext cx="473557" cy="8164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DF83C1D-CE27-A347-86AF-72D9618C09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474" y="945948"/>
            <a:ext cx="584280" cy="8643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C52EFF4-C7E4-0F4F-9280-B9082F5BABC0}"/>
              </a:ext>
            </a:extLst>
          </p:cNvPr>
          <p:cNvSpPr txBox="1"/>
          <p:nvPr/>
        </p:nvSpPr>
        <p:spPr>
          <a:xfrm>
            <a:off x="322485" y="2532789"/>
            <a:ext cx="1878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Users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886E853-F1CE-2E43-BEB3-4FD112FAA795}"/>
              </a:ext>
            </a:extLst>
          </p:cNvPr>
          <p:cNvCxnSpPr/>
          <p:nvPr/>
        </p:nvCxnSpPr>
        <p:spPr>
          <a:xfrm>
            <a:off x="1890584" y="1868476"/>
            <a:ext cx="217324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CF9CB5DE-D9F2-1F44-B330-987F21A97B40}"/>
              </a:ext>
            </a:extLst>
          </p:cNvPr>
          <p:cNvSpPr txBox="1"/>
          <p:nvPr/>
        </p:nvSpPr>
        <p:spPr>
          <a:xfrm>
            <a:off x="1890584" y="2100649"/>
            <a:ext cx="2173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TX </a:t>
            </a:r>
            <a:r>
              <a:rPr lang="en-US" dirty="0"/>
              <a:t>Deposit</a:t>
            </a:r>
            <a:endParaRPr lang="en-US" dirty="0">
              <a:latin typeface="+mn-lt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D45B77C-86CE-CF48-A560-B944E3FE9339}"/>
              </a:ext>
            </a:extLst>
          </p:cNvPr>
          <p:cNvSpPr txBox="1"/>
          <p:nvPr/>
        </p:nvSpPr>
        <p:spPr>
          <a:xfrm>
            <a:off x="7041805" y="2719727"/>
            <a:ext cx="429964" cy="2747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root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F271EB6-7B4F-284B-A79A-406A0C17DE39}"/>
              </a:ext>
            </a:extLst>
          </p:cNvPr>
          <p:cNvSpPr txBox="1"/>
          <p:nvPr/>
        </p:nvSpPr>
        <p:spPr>
          <a:xfrm>
            <a:off x="308581" y="3364206"/>
            <a:ext cx="4074176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Proof that A’s PK ∉ S </a:t>
            </a:r>
            <a:r>
              <a:rPr lang="en-US" dirty="0"/>
              <a:t>given </a:t>
            </a:r>
          </a:p>
          <a:p>
            <a:r>
              <a:rPr lang="en-US" dirty="0"/>
              <a:t>3 ETH transfer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7A2A8C0-20A1-834C-B95C-B0387D904BCF}"/>
              </a:ext>
            </a:extLst>
          </p:cNvPr>
          <p:cNvSpPr/>
          <p:nvPr/>
        </p:nvSpPr>
        <p:spPr>
          <a:xfrm>
            <a:off x="322485" y="2903317"/>
            <a:ext cx="17924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TX Deposit: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A972770-649C-3F48-BE04-6981929F2A89}"/>
              </a:ext>
            </a:extLst>
          </p:cNvPr>
          <p:cNvSpPr txBox="1"/>
          <p:nvPr/>
        </p:nvSpPr>
        <p:spPr>
          <a:xfrm>
            <a:off x="3704028" y="3441537"/>
            <a:ext cx="429964" cy="2747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root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3AFAA2C-DC2D-DE43-A26A-4F6556714436}"/>
              </a:ext>
            </a:extLst>
          </p:cNvPr>
          <p:cNvSpPr txBox="1"/>
          <p:nvPr/>
        </p:nvSpPr>
        <p:spPr>
          <a:xfrm>
            <a:off x="5434681" y="3364206"/>
            <a:ext cx="37093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AutoNum type="arabicPeriod"/>
            </a:pPr>
            <a:r>
              <a:rPr lang="en-US" dirty="0">
                <a:latin typeface="+mn-lt"/>
              </a:rPr>
              <a:t>Checks Proof</a:t>
            </a:r>
          </a:p>
          <a:p>
            <a:pPr marL="457200" indent="-457200" algn="l">
              <a:buAutoNum type="arabicPeriod"/>
            </a:pPr>
            <a:r>
              <a:rPr lang="en-US" dirty="0">
                <a:latin typeface="+mn-lt"/>
              </a:rPr>
              <a:t>Updates root such that S[A’s PK]={3 ETH, 0} </a:t>
            </a:r>
          </a:p>
        </p:txBody>
      </p:sp>
    </p:spTree>
    <p:extLst>
      <p:ext uri="{BB962C8B-B14F-4D97-AF65-F5344CB8AC3E}">
        <p14:creationId xmlns:p14="http://schemas.microsoft.com/office/powerpoint/2010/main" val="410370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8" grpId="0"/>
      <p:bldP spid="44" grpId="0" animBg="1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E90ED-02F6-704D-BE68-FA991038A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Rollup Withdraw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023927-89E0-3843-ABC4-9F60E421E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8417" y="740174"/>
            <a:ext cx="1843169" cy="18431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E3C73A-25B5-8B4C-9C28-AA860A3D4BAD}"/>
              </a:ext>
            </a:extLst>
          </p:cNvPr>
          <p:cNvSpPr txBox="1"/>
          <p:nvPr/>
        </p:nvSpPr>
        <p:spPr>
          <a:xfrm>
            <a:off x="4063826" y="2561538"/>
            <a:ext cx="2977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Rollup Smart Contract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D2C980-8D5E-AB4A-99CE-08DF631BEA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350" y="1051998"/>
            <a:ext cx="473557" cy="8164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DF83C1D-CE27-A347-86AF-72D9618C09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474" y="945948"/>
            <a:ext cx="584280" cy="8643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C52EFF4-C7E4-0F4F-9280-B9082F5BABC0}"/>
              </a:ext>
            </a:extLst>
          </p:cNvPr>
          <p:cNvSpPr txBox="1"/>
          <p:nvPr/>
        </p:nvSpPr>
        <p:spPr>
          <a:xfrm>
            <a:off x="322485" y="2532789"/>
            <a:ext cx="1878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Users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886E853-F1CE-2E43-BEB3-4FD112FAA795}"/>
              </a:ext>
            </a:extLst>
          </p:cNvPr>
          <p:cNvCxnSpPr/>
          <p:nvPr/>
        </p:nvCxnSpPr>
        <p:spPr>
          <a:xfrm>
            <a:off x="1890584" y="1868476"/>
            <a:ext cx="217324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CF9CB5DE-D9F2-1F44-B330-987F21A97B40}"/>
              </a:ext>
            </a:extLst>
          </p:cNvPr>
          <p:cNvSpPr txBox="1"/>
          <p:nvPr/>
        </p:nvSpPr>
        <p:spPr>
          <a:xfrm>
            <a:off x="1890584" y="2100649"/>
            <a:ext cx="2173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TX </a:t>
            </a:r>
            <a:r>
              <a:rPr lang="en-US" dirty="0"/>
              <a:t>Withdraw</a:t>
            </a:r>
            <a:endParaRPr lang="en-US" dirty="0">
              <a:latin typeface="+mn-lt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D45B77C-86CE-CF48-A560-B944E3FE9339}"/>
              </a:ext>
            </a:extLst>
          </p:cNvPr>
          <p:cNvSpPr txBox="1"/>
          <p:nvPr/>
        </p:nvSpPr>
        <p:spPr>
          <a:xfrm>
            <a:off x="7041805" y="2719727"/>
            <a:ext cx="429964" cy="2747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root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F271EB6-7B4F-284B-A79A-406A0C17DE39}"/>
              </a:ext>
            </a:extLst>
          </p:cNvPr>
          <p:cNvSpPr txBox="1"/>
          <p:nvPr/>
        </p:nvSpPr>
        <p:spPr>
          <a:xfrm>
            <a:off x="308581" y="3364206"/>
            <a:ext cx="5029200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Proof that S[A’s PK]=</a:t>
            </a:r>
            <a:r>
              <a:rPr lang="en-US" dirty="0"/>
              <a:t>{3 ETH, nonce} given </a:t>
            </a:r>
          </a:p>
          <a:p>
            <a:r>
              <a:rPr lang="en-US" dirty="0"/>
              <a:t>Destination Address </a:t>
            </a:r>
            <a:r>
              <a:rPr lang="en-US" dirty="0" err="1"/>
              <a:t>NewA</a:t>
            </a:r>
            <a:endParaRPr lang="en-US" dirty="0"/>
          </a:p>
          <a:p>
            <a:r>
              <a:rPr lang="en-US" dirty="0"/>
              <a:t>Signature by A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7A2A8C0-20A1-834C-B95C-B0387D904BCF}"/>
              </a:ext>
            </a:extLst>
          </p:cNvPr>
          <p:cNvSpPr/>
          <p:nvPr/>
        </p:nvSpPr>
        <p:spPr>
          <a:xfrm>
            <a:off x="322485" y="2903317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TX Withdraw: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A972770-649C-3F48-BE04-6981929F2A89}"/>
              </a:ext>
            </a:extLst>
          </p:cNvPr>
          <p:cNvSpPr txBox="1"/>
          <p:nvPr/>
        </p:nvSpPr>
        <p:spPr>
          <a:xfrm>
            <a:off x="1123165" y="3825871"/>
            <a:ext cx="429964" cy="2747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root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3AFAA2C-DC2D-DE43-A26A-4F6556714436}"/>
              </a:ext>
            </a:extLst>
          </p:cNvPr>
          <p:cNvSpPr txBox="1"/>
          <p:nvPr/>
        </p:nvSpPr>
        <p:spPr>
          <a:xfrm>
            <a:off x="5434681" y="3364206"/>
            <a:ext cx="4074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AutoNum type="arabicPeriod"/>
            </a:pPr>
            <a:r>
              <a:rPr lang="en-US" dirty="0">
                <a:latin typeface="+mn-lt"/>
              </a:rPr>
              <a:t>Checks Proof</a:t>
            </a:r>
          </a:p>
          <a:p>
            <a:pPr marL="457200" indent="-457200" algn="l">
              <a:buAutoNum type="arabicPeriod"/>
            </a:pPr>
            <a:r>
              <a:rPr lang="en-US" dirty="0">
                <a:latin typeface="+mn-lt"/>
              </a:rPr>
              <a:t>Checks Signature</a:t>
            </a:r>
          </a:p>
          <a:p>
            <a:pPr marL="457200" indent="-457200">
              <a:buFontTx/>
              <a:buAutoNum type="arabicPeriod"/>
            </a:pPr>
            <a:r>
              <a:rPr lang="en-US" dirty="0"/>
              <a:t>Sends 3 ETH to </a:t>
            </a:r>
            <a:r>
              <a:rPr lang="en-US" dirty="0" err="1"/>
              <a:t>NewA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747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8" grpId="0"/>
      <p:bldP spid="44" grpId="0" animBg="1"/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E90ED-02F6-704D-BE68-FA991038A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Rollup Transfer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023927-89E0-3843-ABC4-9F60E421E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8417" y="740174"/>
            <a:ext cx="1843169" cy="18431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E3C73A-25B5-8B4C-9C28-AA860A3D4BAD}"/>
              </a:ext>
            </a:extLst>
          </p:cNvPr>
          <p:cNvSpPr txBox="1"/>
          <p:nvPr/>
        </p:nvSpPr>
        <p:spPr>
          <a:xfrm>
            <a:off x="4063826" y="2561538"/>
            <a:ext cx="2977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Rollup Smart Contract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D2C980-8D5E-AB4A-99CE-08DF631BEA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350" y="1051998"/>
            <a:ext cx="473557" cy="8164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DF83C1D-CE27-A347-86AF-72D9618C09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474" y="945948"/>
            <a:ext cx="584280" cy="8643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C52EFF4-C7E4-0F4F-9280-B9082F5BABC0}"/>
              </a:ext>
            </a:extLst>
          </p:cNvPr>
          <p:cNvSpPr txBox="1"/>
          <p:nvPr/>
        </p:nvSpPr>
        <p:spPr>
          <a:xfrm>
            <a:off x="322485" y="2532789"/>
            <a:ext cx="1878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Users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886E853-F1CE-2E43-BEB3-4FD112FAA795}"/>
              </a:ext>
            </a:extLst>
          </p:cNvPr>
          <p:cNvCxnSpPr/>
          <p:nvPr/>
        </p:nvCxnSpPr>
        <p:spPr>
          <a:xfrm>
            <a:off x="1890584" y="1868476"/>
            <a:ext cx="217324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CF9CB5DE-D9F2-1F44-B330-987F21A97B40}"/>
              </a:ext>
            </a:extLst>
          </p:cNvPr>
          <p:cNvSpPr txBox="1"/>
          <p:nvPr/>
        </p:nvSpPr>
        <p:spPr>
          <a:xfrm>
            <a:off x="1890584" y="2100649"/>
            <a:ext cx="2173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TX </a:t>
            </a:r>
            <a:r>
              <a:rPr lang="en-US" dirty="0"/>
              <a:t>Transfer</a:t>
            </a:r>
            <a:endParaRPr lang="en-US" dirty="0">
              <a:latin typeface="+mn-lt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D45B77C-86CE-CF48-A560-B944E3FE9339}"/>
              </a:ext>
            </a:extLst>
          </p:cNvPr>
          <p:cNvSpPr txBox="1"/>
          <p:nvPr/>
        </p:nvSpPr>
        <p:spPr>
          <a:xfrm>
            <a:off x="7041805" y="2719727"/>
            <a:ext cx="429964" cy="2747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root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F271EB6-7B4F-284B-A79A-406A0C17DE39}"/>
              </a:ext>
            </a:extLst>
          </p:cNvPr>
          <p:cNvSpPr txBox="1"/>
          <p:nvPr/>
        </p:nvSpPr>
        <p:spPr>
          <a:xfrm>
            <a:off x="308582" y="3364206"/>
            <a:ext cx="3497300" cy="16927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+mn-lt"/>
              </a:rPr>
              <a:t>Proof that given </a:t>
            </a:r>
          </a:p>
          <a:p>
            <a:r>
              <a:rPr lang="en-US" sz="2000" dirty="0"/>
              <a:t>S[A’s PK]={3 ETH, 0} </a:t>
            </a:r>
          </a:p>
          <a:p>
            <a:r>
              <a:rPr lang="en-US" sz="2000" dirty="0"/>
              <a:t>S[B’s PK]={2 ETH, 0}</a:t>
            </a:r>
          </a:p>
          <a:p>
            <a:r>
              <a:rPr lang="en-US" sz="2000" dirty="0"/>
              <a:t>Transfer amount 2 ETH </a:t>
            </a:r>
          </a:p>
          <a:p>
            <a:r>
              <a:rPr lang="en-US" sz="2000" dirty="0"/>
              <a:t>Signature by A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7A2A8C0-20A1-834C-B95C-B0387D904BCF}"/>
              </a:ext>
            </a:extLst>
          </p:cNvPr>
          <p:cNvSpPr/>
          <p:nvPr/>
        </p:nvSpPr>
        <p:spPr>
          <a:xfrm>
            <a:off x="322485" y="2903317"/>
            <a:ext cx="18764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TX Transfer: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3AFAA2C-DC2D-DE43-A26A-4F6556714436}"/>
              </a:ext>
            </a:extLst>
          </p:cNvPr>
          <p:cNvSpPr txBox="1"/>
          <p:nvPr/>
        </p:nvSpPr>
        <p:spPr>
          <a:xfrm>
            <a:off x="5004717" y="3168168"/>
            <a:ext cx="40741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AutoNum type="arabicPeriod"/>
            </a:pPr>
            <a:r>
              <a:rPr lang="en-US" dirty="0">
                <a:latin typeface="+mn-lt"/>
              </a:rPr>
              <a:t>Checks Proofs</a:t>
            </a:r>
          </a:p>
          <a:p>
            <a:pPr marL="457200" indent="-457200" algn="l">
              <a:buAutoNum type="arabicPeriod"/>
            </a:pPr>
            <a:r>
              <a:rPr lang="en-US" dirty="0">
                <a:latin typeface="+mn-lt"/>
              </a:rPr>
              <a:t>Checks Signature</a:t>
            </a:r>
          </a:p>
          <a:p>
            <a:pPr marL="457200" indent="-457200">
              <a:buFontTx/>
              <a:buAutoNum type="arabicPeriod"/>
            </a:pPr>
            <a:r>
              <a:rPr lang="en-US" dirty="0"/>
              <a:t>Set  </a:t>
            </a:r>
          </a:p>
          <a:p>
            <a:pPr marL="914400" lvl="1" indent="-457200">
              <a:buFontTx/>
              <a:buAutoNum type="arabicPeriod"/>
            </a:pPr>
            <a:r>
              <a:rPr lang="en-US" dirty="0"/>
              <a:t>S[A’s PK]={1 ETH, 1}</a:t>
            </a:r>
          </a:p>
          <a:p>
            <a:pPr marL="914400" lvl="1" indent="-457200">
              <a:buFontTx/>
              <a:buAutoNum type="arabicPeriod"/>
            </a:pPr>
            <a:r>
              <a:rPr lang="en-US" dirty="0"/>
              <a:t>S[B’s PK]={4 ETH, 1}</a:t>
            </a:r>
          </a:p>
          <a:p>
            <a:pPr marL="914400" lvl="1" indent="-457200">
              <a:buFontTx/>
              <a:buAutoNum type="arabicPeriod"/>
            </a:pPr>
            <a:endParaRPr lang="en-US" dirty="0"/>
          </a:p>
          <a:p>
            <a:pPr marL="457200" indent="-457200">
              <a:buFontTx/>
              <a:buAutoNum type="arabicPeriod"/>
            </a:pP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90B0B2-27C0-FA45-8D49-38B21B5A6168}"/>
              </a:ext>
            </a:extLst>
          </p:cNvPr>
          <p:cNvSpPr txBox="1"/>
          <p:nvPr/>
        </p:nvSpPr>
        <p:spPr>
          <a:xfrm>
            <a:off x="2131423" y="3426594"/>
            <a:ext cx="429964" cy="2747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root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C185905-273C-374A-A69B-6972E0EA6D9B}"/>
              </a:ext>
            </a:extLst>
          </p:cNvPr>
          <p:cNvSpPr/>
          <p:nvPr/>
        </p:nvSpPr>
        <p:spPr>
          <a:xfrm>
            <a:off x="6693795" y="1378107"/>
            <a:ext cx="2293387" cy="93911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Space saved but no computation</a:t>
            </a:r>
          </a:p>
        </p:txBody>
      </p:sp>
    </p:spTree>
    <p:extLst>
      <p:ext uri="{BB962C8B-B14F-4D97-AF65-F5344CB8AC3E}">
        <p14:creationId xmlns:p14="http://schemas.microsoft.com/office/powerpoint/2010/main" val="30748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9" grpId="0"/>
      <p:bldP spid="15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B8285-E6FC-6F43-8A78-D1D863679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SNARK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042D1F-9080-FB4F-85F3-8DD712FFFCE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53062" y="3002339"/>
            <a:ext cx="1218056" cy="15696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457D79-436D-404E-979B-A3C1FBC4A0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1099" y="1549898"/>
            <a:ext cx="473557" cy="8164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F65BFD-2335-D844-B132-38DF032D82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6223" y="1443848"/>
            <a:ext cx="584280" cy="8643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DB81B34-6B1D-1D44-AB10-A0F695D044E9}"/>
              </a:ext>
            </a:extLst>
          </p:cNvPr>
          <p:cNvSpPr txBox="1"/>
          <p:nvPr/>
        </p:nvSpPr>
        <p:spPr>
          <a:xfrm>
            <a:off x="2418775" y="2921779"/>
            <a:ext cx="56223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Provides Proof/SNARK that given given public inputs (</a:t>
            </a:r>
            <a:r>
              <a:rPr lang="en-US" dirty="0" err="1">
                <a:latin typeface="+mn-lt"/>
              </a:rPr>
              <a:t>rootHash</a:t>
            </a:r>
            <a:r>
              <a:rPr lang="en-US" dirty="0">
                <a:latin typeface="+mn-lt"/>
              </a:rPr>
              <a:t>, key, value) it knows private inputs (path) such that function outputs true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3ECB75C-2A27-0E48-BB27-655E261DDFA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8909"/>
          <a:stretch/>
        </p:blipFill>
        <p:spPr>
          <a:xfrm>
            <a:off x="0" y="1330456"/>
            <a:ext cx="3647818" cy="1295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5AA531A-DC38-DA46-9306-15C7D82F38B7}"/>
              </a:ext>
            </a:extLst>
          </p:cNvPr>
          <p:cNvSpPr txBox="1"/>
          <p:nvPr/>
        </p:nvSpPr>
        <p:spPr>
          <a:xfrm>
            <a:off x="2471087" y="4572000"/>
            <a:ext cx="3912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  <a:latin typeface="+mn-lt"/>
              </a:rPr>
              <a:t>SNARK is short/easy to check</a:t>
            </a:r>
          </a:p>
        </p:txBody>
      </p:sp>
    </p:spTree>
    <p:extLst>
      <p:ext uri="{BB962C8B-B14F-4D97-AF65-F5344CB8AC3E}">
        <p14:creationId xmlns:p14="http://schemas.microsoft.com/office/powerpoint/2010/main" val="38566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1B0FB1-7ED1-9941-87A1-59CAA64381A1}"/>
              </a:ext>
            </a:extLst>
          </p:cNvPr>
          <p:cNvSpPr/>
          <p:nvPr/>
        </p:nvSpPr>
        <p:spPr>
          <a:xfrm>
            <a:off x="4784644" y="3402318"/>
            <a:ext cx="4253029" cy="61801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8CB7E88-BD0F-7D4B-A1FC-EEF679238C68}"/>
              </a:ext>
            </a:extLst>
          </p:cNvPr>
          <p:cNvSpPr/>
          <p:nvPr/>
        </p:nvSpPr>
        <p:spPr>
          <a:xfrm>
            <a:off x="5374758" y="2605531"/>
            <a:ext cx="3189767" cy="61801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B15851-A15A-0641-BA1C-1DAA2EC16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SNARK: a </a:t>
            </a:r>
            <a:r>
              <a:rPr lang="en-US" sz="3600" u="sng" dirty="0"/>
              <a:t>Succinct</a:t>
            </a:r>
            <a:r>
              <a:rPr lang="en-US" sz="3600" dirty="0"/>
              <a:t> </a:t>
            </a:r>
            <a:r>
              <a:rPr lang="en-US" sz="3600" dirty="0" err="1"/>
              <a:t>ARgument</a:t>
            </a:r>
            <a:r>
              <a:rPr lang="en-US" sz="3600" dirty="0"/>
              <a:t> of Knowledge</a:t>
            </a:r>
            <a:endParaRPr lang="en-US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54F04135-3143-A944-AB5C-1C74FAD7E4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89034" y="1105555"/>
                <a:ext cx="8854965" cy="307418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A </a:t>
                </a:r>
                <a:r>
                  <a:rPr lang="en-US" b="1" u="sng" dirty="0"/>
                  <a:t>succinct</a:t>
                </a:r>
                <a:r>
                  <a:rPr lang="en-US" dirty="0"/>
                  <a:t> </a:t>
                </a:r>
                <a:r>
                  <a:rPr lang="en-US" b="1" dirty="0"/>
                  <a:t>preprocessing argument system </a:t>
                </a:r>
                <a:r>
                  <a:rPr lang="en-US" dirty="0"/>
                  <a:t>is a triple  (S,  P,  V):</a:t>
                </a:r>
              </a:p>
              <a:p>
                <a:pPr>
                  <a:spcBef>
                    <a:spcPts val="3600"/>
                  </a:spcBef>
                </a:pPr>
                <a:r>
                  <a:rPr lang="en-US" b="1" dirty="0"/>
                  <a:t>S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)  ⇾  public parameters 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)    for prover and verifier</a:t>
                </a:r>
              </a:p>
              <a:p>
                <a:pPr>
                  <a:spcBef>
                    <a:spcPts val="3600"/>
                  </a:spcBef>
                </a:pPr>
                <a:r>
                  <a:rPr lang="en-US" b="1" dirty="0"/>
                  <a:t>P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dirty="0"/>
                  <a:t>)  ⇾  </a:t>
                </a:r>
                <a:r>
                  <a:rPr lang="en-US" b="1" u="sng" dirty="0"/>
                  <a:t>short</a:t>
                </a:r>
                <a:r>
                  <a:rPr lang="en-US" dirty="0"/>
                  <a:t> </a:t>
                </a:r>
                <a:r>
                  <a:rPr lang="en-US" dirty="0">
                    <a:ea typeface="Cambria Math" panose="02040503050406030204" pitchFamily="18" charset="0"/>
                  </a:rPr>
                  <a:t>proof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      ;</a:t>
                </a:r>
                <a:r>
                  <a:rPr lang="en-US" sz="3000" dirty="0"/>
                  <a:t>  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 </m:t>
                    </m:r>
                    <m:func>
                      <m:func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>
                  <a:spcBef>
                    <a:spcPts val="3600"/>
                  </a:spcBef>
                </a:pPr>
                <a:r>
                  <a:rPr lang="en-US" b="1" dirty="0"/>
                  <a:t>V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dirty="0"/>
                  <a:t>)    </a:t>
                </a:r>
                <a:r>
                  <a:rPr lang="en-US" b="1" u="sng" dirty="0"/>
                  <a:t>fast to verify</a:t>
                </a:r>
                <a:r>
                  <a:rPr lang="en-US" b="1" dirty="0"/>
                  <a:t>	</a:t>
                </a:r>
                <a:r>
                  <a:rPr lang="en-US" dirty="0"/>
                  <a:t>;    time(V) 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 </m:t>
                    </m:r>
                    <m:func>
                      <m:func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54F04135-3143-A944-AB5C-1C74FAD7E4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9034" y="1105555"/>
                <a:ext cx="8854965" cy="3074180"/>
              </a:xfrm>
              <a:blipFill>
                <a:blip r:embed="rId2"/>
                <a:stretch>
                  <a:fillRect l="-1146" t="-2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9802D543-589A-EF44-99F6-AABA89AA2575}"/>
              </a:ext>
            </a:extLst>
          </p:cNvPr>
          <p:cNvSpPr txBox="1"/>
          <p:nvPr/>
        </p:nvSpPr>
        <p:spPr>
          <a:xfrm>
            <a:off x="314037" y="4457700"/>
            <a:ext cx="8396786" cy="415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If (S, P, V) is </a:t>
            </a:r>
            <a:r>
              <a:rPr lang="en-US" sz="2100" b="1" dirty="0">
                <a:latin typeface="Calibri" panose="020F0502020204030204" pitchFamily="34" charset="0"/>
                <a:cs typeface="Calibri" panose="020F0502020204030204" pitchFamily="34" charset="0"/>
              </a:rPr>
              <a:t>succinct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2100" b="1" dirty="0">
                <a:latin typeface="Calibri" panose="020F0502020204030204" pitchFamily="34" charset="0"/>
                <a:cs typeface="Calibri" panose="020F0502020204030204" pitchFamily="34" charset="0"/>
              </a:rPr>
              <a:t>zero-knowledge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then we say that it is a </a:t>
            </a:r>
            <a:r>
              <a:rPr lang="en-US" sz="2100" b="1" dirty="0" err="1">
                <a:latin typeface="Calibri" panose="020F0502020204030204" pitchFamily="34" charset="0"/>
                <a:cs typeface="Calibri" panose="020F0502020204030204" pitchFamily="34" charset="0"/>
              </a:rPr>
              <a:t>zk</a:t>
            </a:r>
            <a:r>
              <a:rPr lang="en-US" sz="2100" b="1" dirty="0">
                <a:latin typeface="Calibri" panose="020F0502020204030204" pitchFamily="34" charset="0"/>
                <a:cs typeface="Calibri" panose="020F0502020204030204" pitchFamily="34" charset="0"/>
              </a:rPr>
              <a:t>-SNARK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AD4998-ADCB-D74C-8341-D06130C0C0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8909"/>
          <a:stretch/>
        </p:blipFill>
        <p:spPr>
          <a:xfrm>
            <a:off x="0" y="2810447"/>
            <a:ext cx="3647818" cy="1295400"/>
          </a:xfrm>
          <a:prstGeom prst="rect">
            <a:avLst/>
          </a:prstGeom>
        </p:spPr>
      </p:pic>
      <p:sp>
        <p:nvSpPr>
          <p:cNvPr id="6" name="Down Arrow 5">
            <a:extLst>
              <a:ext uri="{FF2B5EF4-FFF2-40B4-BE49-F238E27FC236}">
                <a16:creationId xmlns:a16="http://schemas.microsoft.com/office/drawing/2014/main" id="{D74DBAC3-C305-5649-9FD9-BE71F47BFE39}"/>
              </a:ext>
            </a:extLst>
          </p:cNvPr>
          <p:cNvSpPr/>
          <p:nvPr/>
        </p:nvSpPr>
        <p:spPr>
          <a:xfrm rot="10800000">
            <a:off x="689112" y="2427420"/>
            <a:ext cx="821635" cy="35622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10CCEB5-A200-B343-8F9A-F92245DEFE52}"/>
                  </a:ext>
                </a:extLst>
              </p:cNvPr>
              <p:cNvSpPr/>
              <p:nvPr/>
            </p:nvSpPr>
            <p:spPr>
              <a:xfrm>
                <a:off x="5739298" y="1630633"/>
                <a:ext cx="3114261" cy="97489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|=</m:t>
                    </m:r>
                  </m:oMath>
                </a14:m>
                <a:r>
                  <a:rPr lang="en-US" dirty="0"/>
                  <a:t>500 bytes</a:t>
                </a:r>
              </a:p>
              <a:p>
                <a:pPr algn="ctr"/>
                <a:r>
                  <a:rPr lang="en-US" dirty="0"/>
                  <a:t>time(V)=500k Gas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10CCEB5-A200-B343-8F9A-F92245DEFE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9298" y="1630633"/>
                <a:ext cx="3114261" cy="9748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1470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AFCD0-A482-4343-B5FE-882F6712A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ZKRollup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C3FB7-AF81-F840-BB86-51971BADFC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Merkelize</a:t>
            </a:r>
            <a:r>
              <a:rPr lang="en-US" dirty="0"/>
              <a:t> Transactions</a:t>
            </a:r>
          </a:p>
          <a:p>
            <a:r>
              <a:rPr lang="en-US" dirty="0"/>
              <a:t>SNARK proves that given transactions I know signatures such that state transition S -&gt; S’ valid</a:t>
            </a:r>
          </a:p>
          <a:p>
            <a:r>
              <a:rPr lang="en-US" dirty="0"/>
              <a:t>Publish transaction diff on chain.</a:t>
            </a:r>
          </a:p>
          <a:p>
            <a:r>
              <a:rPr lang="en-US" dirty="0"/>
              <a:t>No signatures per transaction.</a:t>
            </a:r>
          </a:p>
          <a:p>
            <a:r>
              <a:rPr lang="en-US" dirty="0"/>
              <a:t>500k gas + data cost for on chain diff</a:t>
            </a:r>
          </a:p>
        </p:txBody>
      </p:sp>
    </p:spTree>
    <p:extLst>
      <p:ext uri="{BB962C8B-B14F-4D97-AF65-F5344CB8AC3E}">
        <p14:creationId xmlns:p14="http://schemas.microsoft.com/office/powerpoint/2010/main" val="9068141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E90ED-02F6-704D-BE68-FA991038A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ZKRollup</a:t>
            </a:r>
            <a:r>
              <a:rPr lang="en-US" dirty="0"/>
              <a:t> (Validity Rollup)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1B3121-9A4B-FF4F-838B-1A0216B49A3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769662" y="1079719"/>
            <a:ext cx="1182622" cy="15275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023927-89E0-3843-ABC4-9F60E421E0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8346" y="949201"/>
            <a:ext cx="1843169" cy="18431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E3C73A-25B5-8B4C-9C28-AA860A3D4BAD}"/>
              </a:ext>
            </a:extLst>
          </p:cNvPr>
          <p:cNvSpPr txBox="1"/>
          <p:nvPr/>
        </p:nvSpPr>
        <p:spPr>
          <a:xfrm>
            <a:off x="6166021" y="2949921"/>
            <a:ext cx="2977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Rollup Smart Contract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7B1D32-AB5F-2047-94D7-B830128BB724}"/>
              </a:ext>
            </a:extLst>
          </p:cNvPr>
          <p:cNvSpPr txBox="1"/>
          <p:nvPr/>
        </p:nvSpPr>
        <p:spPr>
          <a:xfrm>
            <a:off x="3723834" y="2598965"/>
            <a:ext cx="1878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Server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D2C980-8D5E-AB4A-99CE-08DF631BEA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350" y="1051998"/>
            <a:ext cx="473557" cy="8164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DF83C1D-CE27-A347-86AF-72D9618C09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474" y="945948"/>
            <a:ext cx="584280" cy="8643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C52EFF4-C7E4-0F4F-9280-B9082F5BABC0}"/>
              </a:ext>
            </a:extLst>
          </p:cNvPr>
          <p:cNvSpPr txBox="1"/>
          <p:nvPr/>
        </p:nvSpPr>
        <p:spPr>
          <a:xfrm>
            <a:off x="322485" y="2532789"/>
            <a:ext cx="1878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Users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D31EE8D-5E61-B04C-9CE5-7C3466BA357E}"/>
              </a:ext>
            </a:extLst>
          </p:cNvPr>
          <p:cNvSpPr txBox="1"/>
          <p:nvPr/>
        </p:nvSpPr>
        <p:spPr>
          <a:xfrm>
            <a:off x="6450227" y="3903263"/>
            <a:ext cx="2693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Commitment to 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AF97EF1-AD58-A944-9DC1-A12CFB8011D1}"/>
              </a:ext>
            </a:extLst>
          </p:cNvPr>
          <p:cNvSpPr txBox="1"/>
          <p:nvPr/>
        </p:nvSpPr>
        <p:spPr>
          <a:xfrm>
            <a:off x="7285373" y="3402549"/>
            <a:ext cx="79083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lang="en-US" sz="2800" dirty="0">
                <a:latin typeface="+mn-lt"/>
              </a:rPr>
              <a:t>root</a:t>
            </a: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F156119F-3D72-F04C-A58C-75E73AFF1BFC}"/>
              </a:ext>
            </a:extLst>
          </p:cNvPr>
          <p:cNvSpPr/>
          <p:nvPr/>
        </p:nvSpPr>
        <p:spPr>
          <a:xfrm>
            <a:off x="2029530" y="1810266"/>
            <a:ext cx="1306794" cy="72252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689CD6-AE10-3641-BC9A-8D1910559929}"/>
              </a:ext>
            </a:extLst>
          </p:cNvPr>
          <p:cNvSpPr txBox="1"/>
          <p:nvPr/>
        </p:nvSpPr>
        <p:spPr>
          <a:xfrm>
            <a:off x="1515906" y="2635268"/>
            <a:ext cx="1955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Transactions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A0402E8-3917-4346-A488-71106065C7CF}"/>
                  </a:ext>
                </a:extLst>
              </p:cNvPr>
              <p:cNvSpPr txBox="1"/>
              <p:nvPr/>
            </p:nvSpPr>
            <p:spPr>
              <a:xfrm>
                <a:off x="6976" y="3519263"/>
                <a:ext cx="6356412" cy="156966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457200" indent="-457200" algn="l">
                  <a:buFont typeface="+mj-lt"/>
                  <a:buAutoNum type="arabicPeriod"/>
                </a:pPr>
                <a:r>
                  <a:rPr lang="en-US" dirty="0">
                    <a:latin typeface="+mn-lt"/>
                  </a:rPr>
                  <a:t>Applies TXs to S resulting in S’ </a:t>
                </a:r>
              </a:p>
              <a:p>
                <a:pPr marL="457200" indent="-457200" algn="l">
                  <a:buFont typeface="+mj-lt"/>
                  <a:buAutoNum type="arabicPeriod"/>
                </a:pPr>
                <a:r>
                  <a:rPr lang="en-US" dirty="0">
                    <a:latin typeface="+mn-lt"/>
                  </a:rPr>
                  <a:t>Produces root’= Commit(S’)</a:t>
                </a:r>
              </a:p>
              <a:p>
                <a:pPr marL="457200" indent="-457200" algn="l">
                  <a:buFont typeface="+mj-lt"/>
                  <a:buAutoNum type="arabicPeriod"/>
                </a:pPr>
                <a:r>
                  <a:rPr lang="en-US" dirty="0">
                    <a:latin typeface="+mn-lt"/>
                  </a:rPr>
                  <a:t>Produces SNARK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>
                    <a:latin typeface="+mn-lt"/>
                  </a:rPr>
                  <a:t>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dirty="0" err="1">
                    <a:latin typeface="+mn-lt"/>
                  </a:rPr>
                  <a:t>txs</a:t>
                </a:r>
                <a:r>
                  <a:rPr lang="en-US" dirty="0">
                    <a:latin typeface="+mn-lt"/>
                  </a:rPr>
                  <a:t> such that root’ is correct update to state S </a:t>
                </a:r>
                <a:r>
                  <a:rPr lang="en-US" dirty="0" err="1">
                    <a:latin typeface="+mn-lt"/>
                  </a:rPr>
                  <a:t>commited</a:t>
                </a:r>
                <a:r>
                  <a:rPr lang="en-US" dirty="0">
                    <a:latin typeface="+mn-lt"/>
                  </a:rPr>
                  <a:t> in root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A0402E8-3917-4346-A488-71106065C7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6" y="3519263"/>
                <a:ext cx="6356412" cy="1569660"/>
              </a:xfrm>
              <a:prstGeom prst="rect">
                <a:avLst/>
              </a:prstGeom>
              <a:blipFill>
                <a:blip r:embed="rId6"/>
                <a:stretch>
                  <a:fillRect l="-1389" t="-3175" r="-794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ight Arrow 42">
            <a:extLst>
              <a:ext uri="{FF2B5EF4-FFF2-40B4-BE49-F238E27FC236}">
                <a16:creationId xmlns:a16="http://schemas.microsoft.com/office/drawing/2014/main" id="{7C8918D5-BA96-2643-8161-FE886DC7DDFF}"/>
              </a:ext>
            </a:extLst>
          </p:cNvPr>
          <p:cNvSpPr/>
          <p:nvPr/>
        </p:nvSpPr>
        <p:spPr>
          <a:xfrm>
            <a:off x="5273456" y="1734680"/>
            <a:ext cx="1306794" cy="72252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541904D-4799-7C4E-AC15-852CCFE0D04C}"/>
              </a:ext>
            </a:extLst>
          </p:cNvPr>
          <p:cNvSpPr txBox="1"/>
          <p:nvPr/>
        </p:nvSpPr>
        <p:spPr>
          <a:xfrm>
            <a:off x="5220533" y="2555424"/>
            <a:ext cx="79083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lang="en-US" sz="2800" dirty="0">
                <a:latin typeface="+mn-lt"/>
              </a:rPr>
              <a:t>root’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80D6C4F8-5545-5B47-A2E3-9825DF222519}"/>
                  </a:ext>
                </a:extLst>
              </p:cNvPr>
              <p:cNvSpPr/>
              <p:nvPr/>
            </p:nvSpPr>
            <p:spPr>
              <a:xfrm>
                <a:off x="6087896" y="2464848"/>
                <a:ext cx="55098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80D6C4F8-5545-5B47-A2E3-9825DF2225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7896" y="2464848"/>
                <a:ext cx="550985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>
            <a:extLst>
              <a:ext uri="{FF2B5EF4-FFF2-40B4-BE49-F238E27FC236}">
                <a16:creationId xmlns:a16="http://schemas.microsoft.com/office/drawing/2014/main" id="{3BD789CF-EE34-A74F-ABEC-D17933D45552}"/>
              </a:ext>
            </a:extLst>
          </p:cNvPr>
          <p:cNvSpPr txBox="1"/>
          <p:nvPr/>
        </p:nvSpPr>
        <p:spPr>
          <a:xfrm>
            <a:off x="32640" y="3096933"/>
            <a:ext cx="3303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Coordinator does: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1482EC9-97C9-124F-B7E2-9CC41FD8F039}"/>
              </a:ext>
            </a:extLst>
          </p:cNvPr>
          <p:cNvSpPr txBox="1"/>
          <p:nvPr/>
        </p:nvSpPr>
        <p:spPr>
          <a:xfrm>
            <a:off x="3832126" y="2885151"/>
            <a:ext cx="1311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Stores S</a:t>
            </a:r>
          </a:p>
        </p:txBody>
      </p:sp>
    </p:spTree>
    <p:extLst>
      <p:ext uri="{BB962C8B-B14F-4D97-AF65-F5344CB8AC3E}">
        <p14:creationId xmlns:p14="http://schemas.microsoft.com/office/powerpoint/2010/main" val="2492593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  <p:bldP spid="34" grpId="0" build="p"/>
      <p:bldP spid="43" grpId="0" animBg="1"/>
      <p:bldP spid="45" grpId="0" animBg="1"/>
      <p:bldP spid="35" grpId="0"/>
      <p:bldP spid="4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E90ED-02F6-704D-BE68-FA991038A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ZKRollup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1B3121-9A4B-FF4F-838B-1A0216B49A3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749127" y="1114933"/>
            <a:ext cx="1147828" cy="14826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023927-89E0-3843-ABC4-9F60E421E0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8346" y="949201"/>
            <a:ext cx="1843169" cy="18431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E3C73A-25B5-8B4C-9C28-AA860A3D4BAD}"/>
              </a:ext>
            </a:extLst>
          </p:cNvPr>
          <p:cNvSpPr txBox="1"/>
          <p:nvPr/>
        </p:nvSpPr>
        <p:spPr>
          <a:xfrm>
            <a:off x="6166021" y="2949921"/>
            <a:ext cx="2977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Rollup Smart Contract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7B1D32-AB5F-2047-94D7-B830128BB724}"/>
              </a:ext>
            </a:extLst>
          </p:cNvPr>
          <p:cNvSpPr txBox="1"/>
          <p:nvPr/>
        </p:nvSpPr>
        <p:spPr>
          <a:xfrm>
            <a:off x="3782190" y="2559733"/>
            <a:ext cx="1878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Server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D2C980-8D5E-AB4A-99CE-08DF631BEA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350" y="1051998"/>
            <a:ext cx="473557" cy="8164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DF83C1D-CE27-A347-86AF-72D9618C09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474" y="945948"/>
            <a:ext cx="584280" cy="8643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C52EFF4-C7E4-0F4F-9280-B9082F5BABC0}"/>
              </a:ext>
            </a:extLst>
          </p:cNvPr>
          <p:cNvSpPr txBox="1"/>
          <p:nvPr/>
        </p:nvSpPr>
        <p:spPr>
          <a:xfrm>
            <a:off x="322485" y="2532789"/>
            <a:ext cx="1878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Users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D31EE8D-5E61-B04C-9CE5-7C3466BA357E}"/>
              </a:ext>
            </a:extLst>
          </p:cNvPr>
          <p:cNvSpPr txBox="1"/>
          <p:nvPr/>
        </p:nvSpPr>
        <p:spPr>
          <a:xfrm>
            <a:off x="6450227" y="3903263"/>
            <a:ext cx="2693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Commitment to 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AF97EF1-AD58-A944-9DC1-A12CFB8011D1}"/>
              </a:ext>
            </a:extLst>
          </p:cNvPr>
          <p:cNvSpPr txBox="1"/>
          <p:nvPr/>
        </p:nvSpPr>
        <p:spPr>
          <a:xfrm>
            <a:off x="7285373" y="3402549"/>
            <a:ext cx="79083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lang="en-US" sz="2800" dirty="0">
                <a:latin typeface="+mn-lt"/>
              </a:rPr>
              <a:t>root’</a:t>
            </a: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F156119F-3D72-F04C-A58C-75E73AFF1BFC}"/>
              </a:ext>
            </a:extLst>
          </p:cNvPr>
          <p:cNvSpPr/>
          <p:nvPr/>
        </p:nvSpPr>
        <p:spPr>
          <a:xfrm>
            <a:off x="2029530" y="1810266"/>
            <a:ext cx="1306794" cy="72252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689CD6-AE10-3641-BC9A-8D1910559929}"/>
              </a:ext>
            </a:extLst>
          </p:cNvPr>
          <p:cNvSpPr txBox="1"/>
          <p:nvPr/>
        </p:nvSpPr>
        <p:spPr>
          <a:xfrm>
            <a:off x="1515906" y="2635268"/>
            <a:ext cx="1955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Transactions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A0402E8-3917-4346-A488-71106065C7CF}"/>
                  </a:ext>
                </a:extLst>
              </p:cNvPr>
              <p:cNvSpPr txBox="1"/>
              <p:nvPr/>
            </p:nvSpPr>
            <p:spPr>
              <a:xfrm>
                <a:off x="1142731" y="3621026"/>
                <a:ext cx="5023290" cy="830997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dirty="0">
                    <a:latin typeface="+mn-lt"/>
                  </a:rPr>
                  <a:t>Verify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>
                    <a:latin typeface="+mn-lt"/>
                  </a:rPr>
                  <a:t> given root and root’</a:t>
                </a:r>
              </a:p>
              <a:p>
                <a:pPr marL="457200" indent="-457200" algn="l">
                  <a:buFont typeface="+mj-lt"/>
                  <a:buAutoNum type="arabicPeriod"/>
                </a:pPr>
                <a:r>
                  <a:rPr lang="en-US" dirty="0"/>
                  <a:t>If accept then set root &lt;- root’</a:t>
                </a:r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A0402E8-3917-4346-A488-71106065C7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731" y="3621026"/>
                <a:ext cx="5023290" cy="830997"/>
              </a:xfrm>
              <a:prstGeom prst="rect">
                <a:avLst/>
              </a:prstGeom>
              <a:blipFill>
                <a:blip r:embed="rId6"/>
                <a:stretch>
                  <a:fillRect l="-1504" t="-4412" b="-13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ight Arrow 42">
            <a:extLst>
              <a:ext uri="{FF2B5EF4-FFF2-40B4-BE49-F238E27FC236}">
                <a16:creationId xmlns:a16="http://schemas.microsoft.com/office/drawing/2014/main" id="{7C8918D5-BA96-2643-8161-FE886DC7DDFF}"/>
              </a:ext>
            </a:extLst>
          </p:cNvPr>
          <p:cNvSpPr/>
          <p:nvPr/>
        </p:nvSpPr>
        <p:spPr>
          <a:xfrm>
            <a:off x="5273456" y="1734680"/>
            <a:ext cx="1306794" cy="72252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541904D-4799-7C4E-AC15-852CCFE0D04C}"/>
              </a:ext>
            </a:extLst>
          </p:cNvPr>
          <p:cNvSpPr txBox="1"/>
          <p:nvPr/>
        </p:nvSpPr>
        <p:spPr>
          <a:xfrm>
            <a:off x="5220533" y="2555424"/>
            <a:ext cx="79083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lang="en-US" sz="2800" dirty="0">
                <a:latin typeface="+mn-lt"/>
              </a:rPr>
              <a:t>root’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80D6C4F8-5545-5B47-A2E3-9825DF222519}"/>
                  </a:ext>
                </a:extLst>
              </p:cNvPr>
              <p:cNvSpPr/>
              <p:nvPr/>
            </p:nvSpPr>
            <p:spPr>
              <a:xfrm>
                <a:off x="6087896" y="2464848"/>
                <a:ext cx="55098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80D6C4F8-5545-5B47-A2E3-9825DF2225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7896" y="2464848"/>
                <a:ext cx="550985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>
            <a:extLst>
              <a:ext uri="{FF2B5EF4-FFF2-40B4-BE49-F238E27FC236}">
                <a16:creationId xmlns:a16="http://schemas.microsoft.com/office/drawing/2014/main" id="{3BD789CF-EE34-A74F-ABEC-D17933D45552}"/>
              </a:ext>
            </a:extLst>
          </p:cNvPr>
          <p:cNvSpPr txBox="1"/>
          <p:nvPr/>
        </p:nvSpPr>
        <p:spPr>
          <a:xfrm>
            <a:off x="1067794" y="3191584"/>
            <a:ext cx="3303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Smart Contract does: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04226A-9DD0-4842-B589-9D684E8A0F81}"/>
              </a:ext>
            </a:extLst>
          </p:cNvPr>
          <p:cNvSpPr txBox="1"/>
          <p:nvPr/>
        </p:nvSpPr>
        <p:spPr>
          <a:xfrm>
            <a:off x="2719636" y="4650632"/>
            <a:ext cx="6288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Smart contract still allows “manual” withdrawals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A0FC44E-8D66-4541-8B40-7FCEB1A080D8}"/>
              </a:ext>
            </a:extLst>
          </p:cNvPr>
          <p:cNvSpPr txBox="1"/>
          <p:nvPr/>
        </p:nvSpPr>
        <p:spPr>
          <a:xfrm>
            <a:off x="3684671" y="2861447"/>
            <a:ext cx="1311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Stores S’</a:t>
            </a:r>
          </a:p>
        </p:txBody>
      </p:sp>
    </p:spTree>
    <p:extLst>
      <p:ext uri="{BB962C8B-B14F-4D97-AF65-F5344CB8AC3E}">
        <p14:creationId xmlns:p14="http://schemas.microsoft.com/office/powerpoint/2010/main" val="2382602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6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0E85E-D0B0-224D-B1CD-8876DB318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Data Availability Problem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97CBC9-17CB-A14F-BEB4-D691199BED6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60770" y="1880094"/>
            <a:ext cx="1097249" cy="1410749"/>
          </a:xfrm>
          <a:prstGeom prst="rect">
            <a:avLst/>
          </a:prstGeom>
        </p:spPr>
      </p:pic>
      <p:pic>
        <p:nvPicPr>
          <p:cNvPr id="5" name="Shape 1084">
            <a:extLst>
              <a:ext uri="{FF2B5EF4-FFF2-40B4-BE49-F238E27FC236}">
                <a16:creationId xmlns:a16="http://schemas.microsoft.com/office/drawing/2014/main" id="{D2689E3B-A140-8843-95C5-8F955D9925D9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 r="75883"/>
          <a:stretch/>
        </p:blipFill>
        <p:spPr>
          <a:xfrm>
            <a:off x="1301561" y="1311844"/>
            <a:ext cx="211261" cy="100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1084">
            <a:extLst>
              <a:ext uri="{FF2B5EF4-FFF2-40B4-BE49-F238E27FC236}">
                <a16:creationId xmlns:a16="http://schemas.microsoft.com/office/drawing/2014/main" id="{FE5827A9-65FC-FA47-BEE3-BFDC6A5EB443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 r="75883"/>
          <a:stretch/>
        </p:blipFill>
        <p:spPr>
          <a:xfrm flipH="1">
            <a:off x="1620678" y="1311844"/>
            <a:ext cx="207504" cy="100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D5EAE4-A77C-7648-8316-15F256EC14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1005" y="1159266"/>
            <a:ext cx="1843169" cy="1843169"/>
          </a:xfrm>
          <a:prstGeom prst="rect">
            <a:avLst/>
          </a:prstGeom>
        </p:spPr>
      </p:pic>
      <p:sp>
        <p:nvSpPr>
          <p:cNvPr id="8" name="Right Arrow 7">
            <a:extLst>
              <a:ext uri="{FF2B5EF4-FFF2-40B4-BE49-F238E27FC236}">
                <a16:creationId xmlns:a16="http://schemas.microsoft.com/office/drawing/2014/main" id="{62EA706F-D224-7A42-BACA-ECDD4D292D3A}"/>
              </a:ext>
            </a:extLst>
          </p:cNvPr>
          <p:cNvSpPr/>
          <p:nvPr/>
        </p:nvSpPr>
        <p:spPr>
          <a:xfrm>
            <a:off x="2456115" y="1944745"/>
            <a:ext cx="1306794" cy="72252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0FD69C-1452-E340-8889-9FA3FB72BE7A}"/>
              </a:ext>
            </a:extLst>
          </p:cNvPr>
          <p:cNvSpPr txBox="1"/>
          <p:nvPr/>
        </p:nvSpPr>
        <p:spPr>
          <a:xfrm>
            <a:off x="2403192" y="2765489"/>
            <a:ext cx="79083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lang="en-US" sz="2800" dirty="0">
                <a:latin typeface="+mn-lt"/>
              </a:rPr>
              <a:t>root’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91D66CB-D377-3A49-8F94-A3F1ECB73A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2960" y="2937634"/>
            <a:ext cx="790833" cy="136350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7FDD834-0C1B-9D42-9DD9-C04A2E94CBDD}"/>
              </a:ext>
            </a:extLst>
          </p:cNvPr>
          <p:cNvSpPr txBox="1"/>
          <p:nvPr/>
        </p:nvSpPr>
        <p:spPr>
          <a:xfrm>
            <a:off x="7231320" y="2080850"/>
            <a:ext cx="5541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dirty="0">
                <a:latin typeface="+mn-lt"/>
              </a:rPr>
              <a:t>⁇</a:t>
            </a:r>
            <a:endParaRPr lang="en-US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B39529D-8922-F041-9A29-40B4B83976F2}"/>
                  </a:ext>
                </a:extLst>
              </p:cNvPr>
              <p:cNvSpPr/>
              <p:nvPr/>
            </p:nvSpPr>
            <p:spPr>
              <a:xfrm>
                <a:off x="3267483" y="2728162"/>
                <a:ext cx="55098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B39529D-8922-F041-9A29-40B4B83976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7483" y="2728162"/>
                <a:ext cx="550985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84A2DAAE-2DE4-DC4F-838A-3F76C9844CF8}"/>
              </a:ext>
            </a:extLst>
          </p:cNvPr>
          <p:cNvSpPr txBox="1"/>
          <p:nvPr/>
        </p:nvSpPr>
        <p:spPr>
          <a:xfrm>
            <a:off x="961288" y="3521676"/>
            <a:ext cx="3007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Update must be valid!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7ABA43-5739-F14A-9B61-EB9B02199285}"/>
              </a:ext>
            </a:extLst>
          </p:cNvPr>
          <p:cNvSpPr txBox="1"/>
          <p:nvPr/>
        </p:nvSpPr>
        <p:spPr>
          <a:xfrm>
            <a:off x="961288" y="3983341"/>
            <a:ext cx="42142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What if Server does not reveal data?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A7190B6-1CD6-694C-9267-76148C3141DB}"/>
              </a:ext>
            </a:extLst>
          </p:cNvPr>
          <p:cNvSpPr txBox="1"/>
          <p:nvPr/>
        </p:nvSpPr>
        <p:spPr>
          <a:xfrm>
            <a:off x="5461686" y="4335269"/>
            <a:ext cx="3682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Can’t update Merkle proofs</a:t>
            </a:r>
          </a:p>
          <a:p>
            <a:pPr algn="l"/>
            <a:r>
              <a:rPr lang="en-US" dirty="0">
                <a:latin typeface="+mn-lt"/>
              </a:rPr>
              <a:t>Can’t withdraw!</a:t>
            </a:r>
          </a:p>
        </p:txBody>
      </p:sp>
    </p:spTree>
    <p:extLst>
      <p:ext uri="{BB962C8B-B14F-4D97-AF65-F5344CB8AC3E}">
        <p14:creationId xmlns:p14="http://schemas.microsoft.com/office/powerpoint/2010/main" val="109659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38896-7FFD-9A47-9437-D0AC35DEF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Lightning network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75572D-76E1-A145-9870-21D1CEB168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1692" y="1046954"/>
            <a:ext cx="473557" cy="8164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F5FB66-2474-814E-BD17-531F49AFB4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340" y="1863432"/>
            <a:ext cx="584280" cy="864318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5315A90-82FE-A748-8078-D1FBB580D6C7}"/>
              </a:ext>
            </a:extLst>
          </p:cNvPr>
          <p:cNvCxnSpPr>
            <a:cxnSpLocks/>
          </p:cNvCxnSpPr>
          <p:nvPr/>
        </p:nvCxnSpPr>
        <p:spPr>
          <a:xfrm flipV="1">
            <a:off x="1668162" y="1569308"/>
            <a:ext cx="1643449" cy="72628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BA2AE91-A083-6D46-864B-9E76226B8A6E}"/>
              </a:ext>
            </a:extLst>
          </p:cNvPr>
          <p:cNvCxnSpPr>
            <a:cxnSpLocks/>
          </p:cNvCxnSpPr>
          <p:nvPr/>
        </p:nvCxnSpPr>
        <p:spPr>
          <a:xfrm>
            <a:off x="4452551" y="1455193"/>
            <a:ext cx="22860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229B3AB6-4CCE-3E4C-BA8B-B133E5DE81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183697" y="1137147"/>
            <a:ext cx="584281" cy="864321"/>
          </a:xfrm>
          <a:prstGeom prst="rect">
            <a:avLst/>
          </a:prstGeom>
        </p:spPr>
      </p:pic>
      <p:pic>
        <p:nvPicPr>
          <p:cNvPr id="14340" name="Picture 4" descr="Someone just bought a cryptocurrency cat for $172,000 - CNET">
            <a:extLst>
              <a:ext uri="{FF2B5EF4-FFF2-40B4-BE49-F238E27FC236}">
                <a16:creationId xmlns:a16="http://schemas.microsoft.com/office/drawing/2014/main" id="{738CD5D7-7323-5E41-AA83-7776E5A01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EFE0D9"/>
              </a:clrFrom>
              <a:clrTo>
                <a:srgbClr val="EFE0D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373" y="2493759"/>
            <a:ext cx="2015211" cy="113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CryptoKitties is the most widely-used Ethereum app">
            <a:extLst>
              <a:ext uri="{FF2B5EF4-FFF2-40B4-BE49-F238E27FC236}">
                <a16:creationId xmlns:a16="http://schemas.microsoft.com/office/drawing/2014/main" id="{6D73CD25-B489-AD43-B01B-FEFCF1C3F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237" y="3245197"/>
            <a:ext cx="1260892" cy="847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275DD4C-04E3-FB47-B494-DE9CD7A7B2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60747" y="3813773"/>
            <a:ext cx="1214050" cy="1214050"/>
          </a:xfrm>
          <a:prstGeom prst="rect">
            <a:avLst/>
          </a:prstGeom>
        </p:spPr>
      </p:pic>
      <p:pic>
        <p:nvPicPr>
          <p:cNvPr id="21" name="Picture 20" descr="A person wearing a costume&#10;&#10;Description automatically generated">
            <a:extLst>
              <a:ext uri="{FF2B5EF4-FFF2-40B4-BE49-F238E27FC236}">
                <a16:creationId xmlns:a16="http://schemas.microsoft.com/office/drawing/2014/main" id="{202AA719-7756-4F46-9750-26779B0FA18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93504" y="3422334"/>
            <a:ext cx="1018504" cy="149825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6ACF3D8-C512-BE41-97EF-50771024EB6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0166" y="2054697"/>
            <a:ext cx="1005840" cy="1005840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7959D8A-45BC-D043-A6E2-090E70AC76DE}"/>
              </a:ext>
            </a:extLst>
          </p:cNvPr>
          <p:cNvCxnSpPr>
            <a:cxnSpLocks/>
          </p:cNvCxnSpPr>
          <p:nvPr/>
        </p:nvCxnSpPr>
        <p:spPr>
          <a:xfrm>
            <a:off x="3965249" y="1854241"/>
            <a:ext cx="487302" cy="37020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C3AE033-5C2C-6F46-BB97-26F100B888E6}"/>
              </a:ext>
            </a:extLst>
          </p:cNvPr>
          <p:cNvCxnSpPr>
            <a:cxnSpLocks/>
          </p:cNvCxnSpPr>
          <p:nvPr/>
        </p:nvCxnSpPr>
        <p:spPr>
          <a:xfrm flipH="1">
            <a:off x="5595552" y="2001468"/>
            <a:ext cx="1371337" cy="142135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F9DFC17-EEAE-2749-B9FE-A337C777EFB1}"/>
              </a:ext>
            </a:extLst>
          </p:cNvPr>
          <p:cNvCxnSpPr>
            <a:cxnSpLocks/>
          </p:cNvCxnSpPr>
          <p:nvPr/>
        </p:nvCxnSpPr>
        <p:spPr>
          <a:xfrm flipH="1">
            <a:off x="5377615" y="3200937"/>
            <a:ext cx="1872818" cy="61283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F39049F-8C20-214A-BC78-1AE54DBF080B}"/>
              </a:ext>
            </a:extLst>
          </p:cNvPr>
          <p:cNvCxnSpPr>
            <a:cxnSpLocks/>
          </p:cNvCxnSpPr>
          <p:nvPr/>
        </p:nvCxnSpPr>
        <p:spPr>
          <a:xfrm flipH="1">
            <a:off x="7183697" y="3353337"/>
            <a:ext cx="219136" cy="66492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F23E647-689F-6B46-A43D-095FF9D15CDF}"/>
              </a:ext>
            </a:extLst>
          </p:cNvPr>
          <p:cNvCxnSpPr>
            <a:cxnSpLocks/>
          </p:cNvCxnSpPr>
          <p:nvPr/>
        </p:nvCxnSpPr>
        <p:spPr>
          <a:xfrm flipH="1">
            <a:off x="3002932" y="2727750"/>
            <a:ext cx="1357865" cy="77960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0528E3D-B5F5-2440-A79B-8FFBDA75493C}"/>
              </a:ext>
            </a:extLst>
          </p:cNvPr>
          <p:cNvCxnSpPr>
            <a:cxnSpLocks/>
          </p:cNvCxnSpPr>
          <p:nvPr/>
        </p:nvCxnSpPr>
        <p:spPr>
          <a:xfrm>
            <a:off x="4577575" y="3031729"/>
            <a:ext cx="88304" cy="40319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B2C6BE26-4875-B34F-8268-D44A940A53BB}"/>
              </a:ext>
            </a:extLst>
          </p:cNvPr>
          <p:cNvCxnSpPr>
            <a:cxnSpLocks/>
          </p:cNvCxnSpPr>
          <p:nvPr/>
        </p:nvCxnSpPr>
        <p:spPr>
          <a:xfrm flipH="1">
            <a:off x="2682438" y="2018865"/>
            <a:ext cx="843850" cy="118207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05EB3E9-D70B-C145-96FE-5DB9F57BCF04}"/>
              </a:ext>
            </a:extLst>
          </p:cNvPr>
          <p:cNvSpPr txBox="1"/>
          <p:nvPr/>
        </p:nvSpPr>
        <p:spPr>
          <a:xfrm>
            <a:off x="457199" y="4248727"/>
            <a:ext cx="34313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Low TX fees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Instant payments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Routing through intermediaries</a:t>
            </a:r>
          </a:p>
        </p:txBody>
      </p:sp>
    </p:spTree>
    <p:extLst>
      <p:ext uri="{BB962C8B-B14F-4D97-AF65-F5344CB8AC3E}">
        <p14:creationId xmlns:p14="http://schemas.microsoft.com/office/powerpoint/2010/main" val="9340489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E90ED-02F6-704D-BE68-FA991038A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Publish diff on chain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1B3121-9A4B-FF4F-838B-1A0216B49A3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708991" y="1191262"/>
            <a:ext cx="960377" cy="12253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023927-89E0-3843-ABC4-9F60E421E0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4293" y="1010259"/>
            <a:ext cx="1843169" cy="18431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E3C73A-25B5-8B4C-9C28-AA860A3D4BAD}"/>
              </a:ext>
            </a:extLst>
          </p:cNvPr>
          <p:cNvSpPr txBox="1"/>
          <p:nvPr/>
        </p:nvSpPr>
        <p:spPr>
          <a:xfrm>
            <a:off x="6531566" y="3003117"/>
            <a:ext cx="2977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Rollup Smart Contract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7B1D32-AB5F-2047-94D7-B830128BB724}"/>
              </a:ext>
            </a:extLst>
          </p:cNvPr>
          <p:cNvSpPr txBox="1"/>
          <p:nvPr/>
        </p:nvSpPr>
        <p:spPr>
          <a:xfrm>
            <a:off x="3663573" y="2543796"/>
            <a:ext cx="1878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Server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D2C980-8D5E-AB4A-99CE-08DF631BEA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350" y="1051998"/>
            <a:ext cx="473557" cy="8164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DF83C1D-CE27-A347-86AF-72D9618C09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474" y="945948"/>
            <a:ext cx="584280" cy="8643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C52EFF4-C7E4-0F4F-9280-B9082F5BABC0}"/>
              </a:ext>
            </a:extLst>
          </p:cNvPr>
          <p:cNvSpPr txBox="1"/>
          <p:nvPr/>
        </p:nvSpPr>
        <p:spPr>
          <a:xfrm>
            <a:off x="322485" y="2532789"/>
            <a:ext cx="1878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Users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AF97EF1-AD58-A944-9DC1-A12CFB8011D1}"/>
              </a:ext>
            </a:extLst>
          </p:cNvPr>
          <p:cNvSpPr txBox="1"/>
          <p:nvPr/>
        </p:nvSpPr>
        <p:spPr>
          <a:xfrm>
            <a:off x="7895967" y="3431800"/>
            <a:ext cx="79083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lang="en-US" sz="2800" dirty="0">
                <a:latin typeface="+mn-lt"/>
              </a:rPr>
              <a:t>root’</a:t>
            </a: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F156119F-3D72-F04C-A58C-75E73AFF1BFC}"/>
              </a:ext>
            </a:extLst>
          </p:cNvPr>
          <p:cNvSpPr/>
          <p:nvPr/>
        </p:nvSpPr>
        <p:spPr>
          <a:xfrm>
            <a:off x="2029530" y="1810266"/>
            <a:ext cx="1306794" cy="72252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689CD6-AE10-3641-BC9A-8D1910559929}"/>
              </a:ext>
            </a:extLst>
          </p:cNvPr>
          <p:cNvSpPr txBox="1"/>
          <p:nvPr/>
        </p:nvSpPr>
        <p:spPr>
          <a:xfrm>
            <a:off x="1515906" y="2635268"/>
            <a:ext cx="21687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Transactions with signatures</a:t>
            </a:r>
          </a:p>
        </p:txBody>
      </p:sp>
      <p:sp>
        <p:nvSpPr>
          <p:cNvPr id="43" name="Right Arrow 42">
            <a:extLst>
              <a:ext uri="{FF2B5EF4-FFF2-40B4-BE49-F238E27FC236}">
                <a16:creationId xmlns:a16="http://schemas.microsoft.com/office/drawing/2014/main" id="{7C8918D5-BA96-2643-8161-FE886DC7DDFF}"/>
              </a:ext>
            </a:extLst>
          </p:cNvPr>
          <p:cNvSpPr/>
          <p:nvPr/>
        </p:nvSpPr>
        <p:spPr>
          <a:xfrm>
            <a:off x="5273456" y="1734680"/>
            <a:ext cx="1306794" cy="72252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541904D-4799-7C4E-AC15-852CCFE0D04C}"/>
              </a:ext>
            </a:extLst>
          </p:cNvPr>
          <p:cNvSpPr txBox="1"/>
          <p:nvPr/>
        </p:nvSpPr>
        <p:spPr>
          <a:xfrm>
            <a:off x="5220533" y="2555424"/>
            <a:ext cx="79083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lang="en-US" sz="2800" dirty="0">
                <a:latin typeface="+mn-lt"/>
              </a:rPr>
              <a:t>root’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80D6C4F8-5545-5B47-A2E3-9825DF222519}"/>
                  </a:ext>
                </a:extLst>
              </p:cNvPr>
              <p:cNvSpPr/>
              <p:nvPr/>
            </p:nvSpPr>
            <p:spPr>
              <a:xfrm>
                <a:off x="6087896" y="2464848"/>
                <a:ext cx="55098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80D6C4F8-5545-5B47-A2E3-9825DF2225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7896" y="2464848"/>
                <a:ext cx="550985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E004226A-9DD0-4842-B589-9D684E8A0F81}"/>
              </a:ext>
            </a:extLst>
          </p:cNvPr>
          <p:cNvSpPr txBox="1"/>
          <p:nvPr/>
        </p:nvSpPr>
        <p:spPr>
          <a:xfrm>
            <a:off x="211274" y="3540351"/>
            <a:ext cx="89161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+mn-lt"/>
              </a:rPr>
              <a:t>Txlist</a:t>
            </a:r>
            <a:r>
              <a:rPr lang="en-US" dirty="0">
                <a:latin typeface="+mn-lt"/>
              </a:rPr>
              <a:t>= [{A-&gt; B 3},</a:t>
            </a:r>
            <a:r>
              <a:rPr lang="en-US" dirty="0"/>
              <a:t> {C-&gt; D 2}, {D-&gt; B 1}]</a:t>
            </a:r>
          </a:p>
          <a:p>
            <a:r>
              <a:rPr lang="en-US" dirty="0">
                <a:latin typeface="+mn-lt"/>
              </a:rPr>
              <a:t>No signatures, Sender, Receiver, Amount only in </a:t>
            </a:r>
            <a:r>
              <a:rPr lang="en-US" dirty="0" err="1">
                <a:latin typeface="+mn-lt"/>
              </a:rPr>
              <a:t>Calldata</a:t>
            </a:r>
            <a:r>
              <a:rPr lang="en-US" dirty="0">
                <a:latin typeface="+mn-lt"/>
              </a:rPr>
              <a:t> (not stored)</a:t>
            </a:r>
          </a:p>
          <a:p>
            <a:r>
              <a:rPr lang="en-US" dirty="0">
                <a:latin typeface="+mn-lt"/>
              </a:rPr>
              <a:t>&lt;100bytes per </a:t>
            </a:r>
            <a:r>
              <a:rPr lang="en-US" dirty="0" err="1">
                <a:latin typeface="+mn-lt"/>
              </a:rPr>
              <a:t>tx</a:t>
            </a:r>
            <a:r>
              <a:rPr lang="en-US" dirty="0">
                <a:latin typeface="+mn-lt"/>
              </a:rPr>
              <a:t> ~400 gas/</a:t>
            </a:r>
            <a:r>
              <a:rPr lang="en-US" dirty="0" err="1">
                <a:latin typeface="+mn-lt"/>
              </a:rPr>
              <a:t>tx</a:t>
            </a:r>
            <a:r>
              <a:rPr lang="en-US" dirty="0">
                <a:latin typeface="+mn-lt"/>
              </a:rPr>
              <a:t>, SNARK verification ~1500 gas/</a:t>
            </a:r>
            <a:r>
              <a:rPr lang="en-US" dirty="0" err="1">
                <a:latin typeface="+mn-lt"/>
              </a:rPr>
              <a:t>tx</a:t>
            </a:r>
            <a:r>
              <a:rPr lang="en-US" dirty="0">
                <a:latin typeface="+mn-lt"/>
              </a:rPr>
              <a:t> (if full)</a:t>
            </a:r>
          </a:p>
          <a:p>
            <a:r>
              <a:rPr lang="en-US" dirty="0">
                <a:latin typeface="+mn-lt"/>
              </a:rPr>
              <a:t>Full Block 3600 rollup </a:t>
            </a:r>
            <a:r>
              <a:rPr lang="en-US" dirty="0" err="1">
                <a:latin typeface="+mn-lt"/>
              </a:rPr>
              <a:t>tx</a:t>
            </a:r>
            <a:r>
              <a:rPr lang="en-US" dirty="0">
                <a:latin typeface="+mn-lt"/>
              </a:rPr>
              <a:t> vs 570 normal </a:t>
            </a:r>
            <a:r>
              <a:rPr lang="en-US" dirty="0" err="1">
                <a:latin typeface="+mn-lt"/>
              </a:rPr>
              <a:t>tx</a:t>
            </a:r>
            <a:r>
              <a:rPr lang="en-US" dirty="0">
                <a:latin typeface="+mn-lt"/>
              </a:rPr>
              <a:t> (6x speedup)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A0FC44E-8D66-4541-8B40-7FCEB1A080D8}"/>
              </a:ext>
            </a:extLst>
          </p:cNvPr>
          <p:cNvSpPr txBox="1"/>
          <p:nvPr/>
        </p:nvSpPr>
        <p:spPr>
          <a:xfrm>
            <a:off x="3684671" y="2861447"/>
            <a:ext cx="1311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Stores S’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DAABC1-80C2-FB4A-AB8D-63A4277A27EB}"/>
              </a:ext>
            </a:extLst>
          </p:cNvPr>
          <p:cNvSpPr txBox="1"/>
          <p:nvPr/>
        </p:nvSpPr>
        <p:spPr>
          <a:xfrm>
            <a:off x="6501755" y="2595603"/>
            <a:ext cx="896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err="1">
                <a:highlight>
                  <a:srgbClr val="FFFF00"/>
                </a:highlight>
                <a:latin typeface="+mn-lt"/>
              </a:rPr>
              <a:t>txlist</a:t>
            </a:r>
            <a:endParaRPr lang="en-US" dirty="0">
              <a:highlight>
                <a:srgbClr val="FFFF00"/>
              </a:highligh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9837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9AB68-B71F-874C-87AC-997DA12F1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zkRollup</a:t>
            </a:r>
            <a:r>
              <a:rPr lang="en-US" dirty="0"/>
              <a:t> stats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886AE-4A89-454F-972E-2D21FFCE49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ZKRollup</a:t>
            </a:r>
            <a:r>
              <a:rPr lang="en-US" dirty="0"/>
              <a:t> is cheaper than </a:t>
            </a:r>
            <a:r>
              <a:rPr lang="en-US" dirty="0" err="1"/>
              <a:t>onchain</a:t>
            </a:r>
            <a:r>
              <a:rPr lang="en-US" dirty="0"/>
              <a:t> </a:t>
            </a:r>
            <a:r>
              <a:rPr lang="en-US" dirty="0" err="1"/>
              <a:t>tx</a:t>
            </a:r>
            <a:endParaRPr lang="en-US" dirty="0"/>
          </a:p>
          <a:p>
            <a:r>
              <a:rPr lang="en-US" dirty="0"/>
              <a:t>Can scale to max ~300tx/s now, 1000tx/s soon</a:t>
            </a:r>
          </a:p>
          <a:p>
            <a:r>
              <a:rPr lang="en-US" dirty="0"/>
              <a:t>Vs. max 40-50tx/s on </a:t>
            </a:r>
            <a:r>
              <a:rPr lang="en-US" dirty="0" err="1"/>
              <a:t>mainnet</a:t>
            </a:r>
            <a:endParaRPr lang="en-US" dirty="0"/>
          </a:p>
          <a:p>
            <a:r>
              <a:rPr lang="en-US" dirty="0"/>
              <a:t>Cost dominated by SNARK verification </a:t>
            </a:r>
          </a:p>
          <a:p>
            <a:pPr lvl="1"/>
            <a:r>
              <a:rPr lang="en-US" dirty="0"/>
              <a:t>Will get cheaper precompiles</a:t>
            </a:r>
          </a:p>
          <a:p>
            <a:r>
              <a:rPr lang="en-US" dirty="0"/>
              <a:t>Finality ~ Blockchain finality (no instant transfer)</a:t>
            </a:r>
          </a:p>
        </p:txBody>
      </p:sp>
    </p:spTree>
    <p:extLst>
      <p:ext uri="{BB962C8B-B14F-4D97-AF65-F5344CB8AC3E}">
        <p14:creationId xmlns:p14="http://schemas.microsoft.com/office/powerpoint/2010/main" val="21466718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965A0-240A-6048-951D-6A7CEF537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Multiple Assets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637165-A1F3-1C45-B845-F3F4B3FF1856}"/>
              </a:ext>
            </a:extLst>
          </p:cNvPr>
          <p:cNvSpPr/>
          <p:nvPr/>
        </p:nvSpPr>
        <p:spPr>
          <a:xfrm>
            <a:off x="636373" y="3268360"/>
            <a:ext cx="78712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Txlist</a:t>
            </a:r>
            <a:r>
              <a:rPr lang="en-US" dirty="0"/>
              <a:t>= [{A-&gt; B 3 ETH}, {C-&gt; D 2 DAI}, {D-&gt; B 1 BAT}]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EAA120-46D4-8A4C-9948-91B7D13A0730}"/>
              </a:ext>
            </a:extLst>
          </p:cNvPr>
          <p:cNvSpPr txBox="1"/>
          <p:nvPr/>
        </p:nvSpPr>
        <p:spPr>
          <a:xfrm>
            <a:off x="1260388" y="4040659"/>
            <a:ext cx="29161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1 byte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>
                <a:latin typeface="+mn-lt"/>
              </a:rPr>
              <a:t> 256 assets</a:t>
            </a:r>
          </a:p>
          <a:p>
            <a:pPr algn="l"/>
            <a:r>
              <a:rPr lang="en-US" dirty="0">
                <a:latin typeface="+mn-lt"/>
              </a:rPr>
              <a:t>2 bytes</a:t>
            </a:r>
            <a:r>
              <a:rPr lang="en-US" dirty="0">
                <a:latin typeface="+mn-lt"/>
                <a:sym typeface="Wingdings" pitchFamily="2" charset="2"/>
              </a:rPr>
              <a:t></a:t>
            </a:r>
            <a:r>
              <a:rPr lang="en-US" dirty="0">
                <a:latin typeface="+mn-lt"/>
              </a:rPr>
              <a:t> 65k assets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89A01E-2BDC-4A41-A1B9-C3E2FD19912B}"/>
              </a:ext>
            </a:extLst>
          </p:cNvPr>
          <p:cNvSpPr txBox="1"/>
          <p:nvPr/>
        </p:nvSpPr>
        <p:spPr>
          <a:xfrm>
            <a:off x="852616" y="1359243"/>
            <a:ext cx="69074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Very easy to support many assets</a:t>
            </a:r>
          </a:p>
          <a:p>
            <a:pPr algn="l"/>
            <a:r>
              <a:rPr lang="en-US" dirty="0">
                <a:latin typeface="+mn-lt"/>
              </a:rPr>
              <a:t>Simply add asset field to TX</a:t>
            </a:r>
          </a:p>
          <a:p>
            <a:pPr algn="l"/>
            <a:r>
              <a:rPr lang="en-US" dirty="0">
                <a:latin typeface="+mn-lt"/>
              </a:rPr>
              <a:t>Hardly increases SNARK complexity </a:t>
            </a:r>
          </a:p>
        </p:txBody>
      </p:sp>
    </p:spTree>
    <p:extLst>
      <p:ext uri="{BB962C8B-B14F-4D97-AF65-F5344CB8AC3E}">
        <p14:creationId xmlns:p14="http://schemas.microsoft.com/office/powerpoint/2010/main" val="264769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0C223-4EAD-104D-A925-3778E2749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Transaction List/Atomic Swaps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C22491B-29A1-6441-B450-4F711423D03A}"/>
              </a:ext>
            </a:extLst>
          </p:cNvPr>
          <p:cNvSpPr/>
          <p:nvPr/>
        </p:nvSpPr>
        <p:spPr>
          <a:xfrm>
            <a:off x="636373" y="3268360"/>
            <a:ext cx="78712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Txlist</a:t>
            </a:r>
            <a:r>
              <a:rPr lang="en-US" dirty="0"/>
              <a:t>= [{A-&gt; B 3 ETH and B-&gt; A 2 DAI}, {D-&gt; B 1 BAT}]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9343CC-6C63-5C4C-8724-10938A1C7ED6}"/>
              </a:ext>
            </a:extLst>
          </p:cNvPr>
          <p:cNvSpPr txBox="1"/>
          <p:nvPr/>
        </p:nvSpPr>
        <p:spPr>
          <a:xfrm>
            <a:off x="852616" y="1359243"/>
            <a:ext cx="77476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Support transaction list that are executed together</a:t>
            </a:r>
          </a:p>
          <a:p>
            <a:pPr algn="l"/>
            <a:r>
              <a:rPr lang="en-US" dirty="0">
                <a:latin typeface="+mn-lt"/>
              </a:rPr>
              <a:t>Transactions need to be signed by all senders</a:t>
            </a:r>
          </a:p>
          <a:p>
            <a:pPr algn="l"/>
            <a:r>
              <a:rPr lang="en-US" dirty="0">
                <a:latin typeface="+mn-lt"/>
              </a:rPr>
              <a:t>Can’t execute part of transaction only all together!</a:t>
            </a:r>
          </a:p>
          <a:p>
            <a:pPr algn="l"/>
            <a:endParaRPr lang="en-US" dirty="0">
              <a:latin typeface="+mn-lt"/>
            </a:endParaRPr>
          </a:p>
          <a:p>
            <a:pPr algn="l"/>
            <a:r>
              <a:rPr lang="en-US" dirty="0">
                <a:latin typeface="+mn-lt"/>
              </a:rPr>
              <a:t>Enables atomic swaps: Alice swaps with Bob 3 ETH for 2 DAI</a:t>
            </a:r>
          </a:p>
        </p:txBody>
      </p:sp>
    </p:spTree>
    <p:extLst>
      <p:ext uri="{BB962C8B-B14F-4D97-AF65-F5344CB8AC3E}">
        <p14:creationId xmlns:p14="http://schemas.microsoft.com/office/powerpoint/2010/main" val="2884616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CustomShape 4"/>
          <p:cNvSpPr txBox="1"/>
          <p:nvPr/>
        </p:nvSpPr>
        <p:spPr>
          <a:xfrm>
            <a:off x="505080" y="936000"/>
            <a:ext cx="7485840" cy="4602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4999" tIns="44999" rIns="44999" bIns="44999">
            <a:spAutoFit/>
          </a:bodyPr>
          <a:lstStyle/>
          <a:p>
            <a:pPr marL="215999" indent="-214919">
              <a:buClr>
                <a:srgbClr val="000000"/>
              </a:buClr>
              <a:buSzPct val="45000"/>
              <a:buChar char="●"/>
              <a:defRPr sz="2400" spc="-1">
                <a:uFill>
                  <a:solidFill>
                    <a:srgbClr val="FFFFFF"/>
                  </a:solidFill>
                </a:uFill>
              </a:defRPr>
            </a:pP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68DCC6-2C9B-3141-B842-4C7950BB1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080" y="180827"/>
            <a:ext cx="8229600" cy="623097"/>
          </a:xfrm>
        </p:spPr>
        <p:txBody>
          <a:bodyPr>
            <a:normAutofit fontScale="90000"/>
          </a:bodyPr>
          <a:lstStyle/>
          <a:p>
            <a:r>
              <a:rPr lang="en-US" dirty="0"/>
              <a:t>Exchanges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E7AA10-9473-7A48-99FA-31C2A5D53C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209" y="1396209"/>
            <a:ext cx="473557" cy="8164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98C3EC0-6466-0D4C-9282-4EE4A8D7FB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848" y="3343182"/>
            <a:ext cx="584280" cy="864318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AAA755D5-58C3-6349-83F7-5F1F63CFD5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8858" y="963278"/>
            <a:ext cx="1406417" cy="1406417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933FF39-D650-0F4A-8C12-A408544C8D28}"/>
              </a:ext>
            </a:extLst>
          </p:cNvPr>
          <p:cNvCxnSpPr>
            <a:cxnSpLocks/>
          </p:cNvCxnSpPr>
          <p:nvPr/>
        </p:nvCxnSpPr>
        <p:spPr>
          <a:xfrm flipV="1">
            <a:off x="1524257" y="1546491"/>
            <a:ext cx="3485506" cy="2579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EC5414C-6E2C-B248-AB67-77F94CD53B7C}"/>
              </a:ext>
            </a:extLst>
          </p:cNvPr>
          <p:cNvSpPr txBox="1"/>
          <p:nvPr/>
        </p:nvSpPr>
        <p:spPr>
          <a:xfrm>
            <a:off x="1568904" y="1000173"/>
            <a:ext cx="2706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Buy 3 ETH for 5 DAI 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0B17A5B-CE8F-C743-B4B1-5CFB866DFEC3}"/>
              </a:ext>
            </a:extLst>
          </p:cNvPr>
          <p:cNvCxnSpPr>
            <a:cxnSpLocks/>
          </p:cNvCxnSpPr>
          <p:nvPr/>
        </p:nvCxnSpPr>
        <p:spPr>
          <a:xfrm flipV="1">
            <a:off x="1524257" y="2097320"/>
            <a:ext cx="3770517" cy="18581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04279108-2404-3E45-BD48-6B1D5FEE042B}"/>
              </a:ext>
            </a:extLst>
          </p:cNvPr>
          <p:cNvSpPr txBox="1"/>
          <p:nvPr/>
        </p:nvSpPr>
        <p:spPr>
          <a:xfrm rot="20008908">
            <a:off x="1467629" y="2531085"/>
            <a:ext cx="3024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Sell 3 ETH for 5 DAI </a:t>
            </a: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579CB3F7-61C1-484F-90CC-89C2C5433EDC}"/>
              </a:ext>
            </a:extLst>
          </p:cNvPr>
          <p:cNvGraphicFramePr>
            <a:graphicFrameLocks noGrp="1"/>
          </p:cNvGraphicFramePr>
          <p:nvPr/>
        </p:nvGraphicFramePr>
        <p:xfrm>
          <a:off x="2860171" y="3831177"/>
          <a:ext cx="6096000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6855308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1081949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23861035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52634467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2899002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0" i="0" dirty="0">
                          <a:latin typeface="Roboto" panose="02000000000000000000" pitchFamily="2" charset="0"/>
                          <a:ea typeface="Roboto" panose="02000000000000000000" pitchFamily="2" charset="0"/>
                          <a:cs typeface="+mj-cs"/>
                        </a:rPr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0" i="0" dirty="0">
                          <a:latin typeface="Roboto" panose="02000000000000000000" pitchFamily="2" charset="0"/>
                          <a:ea typeface="Roboto" panose="02000000000000000000" pitchFamily="2" charset="0"/>
                          <a:cs typeface="+mj-cs"/>
                        </a:rPr>
                        <a:t>3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0" i="0" dirty="0">
                          <a:latin typeface="Roboto" panose="02000000000000000000" pitchFamily="2" charset="0"/>
                          <a:ea typeface="Roboto" panose="02000000000000000000" pitchFamily="2" charset="0"/>
                          <a:cs typeface="+mj-cs"/>
                        </a:rPr>
                        <a:t>ETH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0" i="0" dirty="0">
                          <a:latin typeface="Roboto" panose="02000000000000000000" pitchFamily="2" charset="0"/>
                          <a:ea typeface="Roboto" panose="02000000000000000000" pitchFamily="2" charset="0"/>
                          <a:cs typeface="+mj-cs"/>
                        </a:rPr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0" i="0" dirty="0">
                          <a:latin typeface="Roboto" panose="02000000000000000000" pitchFamily="2" charset="0"/>
                          <a:ea typeface="Roboto" panose="02000000000000000000" pitchFamily="2" charset="0"/>
                          <a:cs typeface="+mj-cs"/>
                        </a:rPr>
                        <a:t>DAI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73835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0" i="0" dirty="0">
                          <a:latin typeface="Roboto" panose="02000000000000000000" pitchFamily="2" charset="0"/>
                          <a:ea typeface="Roboto" panose="02000000000000000000" pitchFamily="2" charset="0"/>
                          <a:cs typeface="+mj-cs"/>
                        </a:rPr>
                        <a:t>Bob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Roboto" panose="02000000000000000000" pitchFamily="2" charset="0"/>
                          <a:ea typeface="Roboto" panose="02000000000000000000" pitchFamily="2" charset="0"/>
                          <a:cs typeface="+mj-cs"/>
                        </a:rPr>
                        <a:t>5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Roboto" panose="02000000000000000000" pitchFamily="2" charset="0"/>
                          <a:ea typeface="Roboto" panose="02000000000000000000" pitchFamily="2" charset="0"/>
                          <a:cs typeface="+mj-cs"/>
                        </a:rPr>
                        <a:t>DAI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Roboto" panose="02000000000000000000" pitchFamily="2" charset="0"/>
                          <a:ea typeface="Roboto" panose="02000000000000000000" pitchFamily="2" charset="0"/>
                          <a:cs typeface="+mj-cs"/>
                        </a:rPr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Roboto" panose="02000000000000000000" pitchFamily="2" charset="0"/>
                          <a:ea typeface="Roboto" panose="02000000000000000000" pitchFamily="2" charset="0"/>
                          <a:cs typeface="+mj-cs"/>
                        </a:rPr>
                        <a:t>ETH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0464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0" i="0" dirty="0">
                          <a:latin typeface="Roboto" panose="02000000000000000000" pitchFamily="2" charset="0"/>
                          <a:ea typeface="Roboto" panose="02000000000000000000" pitchFamily="2" charset="0"/>
                          <a:cs typeface="+mj-cs"/>
                        </a:rPr>
                        <a:t>Carol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Roboto" panose="02000000000000000000" pitchFamily="2" charset="0"/>
                          <a:ea typeface="Roboto" panose="02000000000000000000" pitchFamily="2" charset="0"/>
                          <a:cs typeface="+mj-cs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Roboto" panose="02000000000000000000" pitchFamily="2" charset="0"/>
                          <a:ea typeface="Roboto" panose="02000000000000000000" pitchFamily="2" charset="0"/>
                          <a:cs typeface="+mj-cs"/>
                        </a:rPr>
                        <a:t>BAT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Roboto" panose="02000000000000000000" pitchFamily="2" charset="0"/>
                          <a:ea typeface="Roboto" panose="02000000000000000000" pitchFamily="2" charset="0"/>
                          <a:cs typeface="+mj-cs"/>
                        </a:rPr>
                        <a:t>10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0" i="0" dirty="0">
                          <a:latin typeface="Roboto" panose="02000000000000000000" pitchFamily="2" charset="0"/>
                          <a:ea typeface="Roboto" panose="02000000000000000000" pitchFamily="2" charset="0"/>
                          <a:cs typeface="+mj-cs"/>
                        </a:rPr>
                        <a:t>DAI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3819461"/>
                  </a:ext>
                </a:extLst>
              </a:tr>
            </a:tbl>
          </a:graphicData>
        </a:graphic>
      </p:graphicFrame>
      <p:grpSp>
        <p:nvGrpSpPr>
          <p:cNvPr id="22" name="Group 21">
            <a:extLst>
              <a:ext uri="{FF2B5EF4-FFF2-40B4-BE49-F238E27FC236}">
                <a16:creationId xmlns:a16="http://schemas.microsoft.com/office/drawing/2014/main" id="{D33B9411-7624-D74D-AC71-53B4033E41B0}"/>
              </a:ext>
            </a:extLst>
          </p:cNvPr>
          <p:cNvGrpSpPr/>
          <p:nvPr/>
        </p:nvGrpSpPr>
        <p:grpSpPr>
          <a:xfrm>
            <a:off x="4124238" y="3195081"/>
            <a:ext cx="4793432" cy="565278"/>
            <a:chOff x="4148489" y="936000"/>
            <a:chExt cx="4793432" cy="56527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7DB9566-AAE9-FF47-87D7-DA773C447F2C}"/>
                </a:ext>
              </a:extLst>
            </p:cNvPr>
            <p:cNvSpPr txBox="1"/>
            <p:nvPr/>
          </p:nvSpPr>
          <p:spPr>
            <a:xfrm>
              <a:off x="5034014" y="936000"/>
              <a:ext cx="658191" cy="461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2400" dirty="0">
                  <a:latin typeface="Roboto" panose="02000000000000000000" pitchFamily="2" charset="0"/>
                  <a:ea typeface="Roboto" panose="02000000000000000000" pitchFamily="2" charset="0"/>
                </a:rPr>
                <a:t>give</a:t>
              </a:r>
              <a:endParaRPr kumimoji="0" lang="en-US" sz="240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Roboto" panose="02000000000000000000" pitchFamily="2" charset="0"/>
                <a:ea typeface="Roboto" panose="02000000000000000000" pitchFamily="2" charset="0"/>
                <a:sym typeface="Arial"/>
              </a:endParaRPr>
            </a:p>
          </p:txBody>
        </p:sp>
        <p:sp>
          <p:nvSpPr>
            <p:cNvPr id="24" name="Left Brace 23">
              <a:extLst>
                <a:ext uri="{FF2B5EF4-FFF2-40B4-BE49-F238E27FC236}">
                  <a16:creationId xmlns:a16="http://schemas.microsoft.com/office/drawing/2014/main" id="{F68308CC-A81E-E54E-9A06-09F970DA4F66}"/>
                </a:ext>
              </a:extLst>
            </p:cNvPr>
            <p:cNvSpPr/>
            <p:nvPr/>
          </p:nvSpPr>
          <p:spPr>
            <a:xfrm rot="5400000">
              <a:off x="5212497" y="299074"/>
              <a:ext cx="138196" cy="2266212"/>
            </a:xfrm>
            <a:prstGeom prst="leftBrace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9269B03-D0FC-F547-A307-42FBF0CA9CE3}"/>
                </a:ext>
              </a:extLst>
            </p:cNvPr>
            <p:cNvSpPr txBox="1"/>
            <p:nvPr/>
          </p:nvSpPr>
          <p:spPr>
            <a:xfrm>
              <a:off x="7561234" y="936000"/>
              <a:ext cx="529951" cy="461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2400" dirty="0">
                  <a:latin typeface="Roboto" panose="02000000000000000000" pitchFamily="2" charset="0"/>
                  <a:ea typeface="Roboto" panose="02000000000000000000" pitchFamily="2" charset="0"/>
                </a:rPr>
                <a:t>get</a:t>
              </a:r>
              <a:endParaRPr kumimoji="0" lang="en-US" sz="240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Roboto" panose="02000000000000000000" pitchFamily="2" charset="0"/>
                <a:ea typeface="Roboto" panose="02000000000000000000" pitchFamily="2" charset="0"/>
                <a:sym typeface="Arial"/>
              </a:endParaRPr>
            </a:p>
          </p:txBody>
        </p:sp>
        <p:sp>
          <p:nvSpPr>
            <p:cNvPr id="26" name="Left Brace 25">
              <a:extLst>
                <a:ext uri="{FF2B5EF4-FFF2-40B4-BE49-F238E27FC236}">
                  <a16:creationId xmlns:a16="http://schemas.microsoft.com/office/drawing/2014/main" id="{C13002CA-2FE6-534C-8A1A-4D82AC9E8AF3}"/>
                </a:ext>
              </a:extLst>
            </p:cNvPr>
            <p:cNvSpPr/>
            <p:nvPr/>
          </p:nvSpPr>
          <p:spPr>
            <a:xfrm rot="5400000">
              <a:off x="7739717" y="299074"/>
              <a:ext cx="138196" cy="2266212"/>
            </a:xfrm>
            <a:prstGeom prst="leftBrace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BBC9AE79-8A91-E44F-A277-AB1C233FA6BE}"/>
              </a:ext>
            </a:extLst>
          </p:cNvPr>
          <p:cNvSpPr txBox="1"/>
          <p:nvPr/>
        </p:nvSpPr>
        <p:spPr>
          <a:xfrm>
            <a:off x="5908171" y="2681416"/>
            <a:ext cx="2358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Order book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E9D214F-FA4E-DD4F-BE3D-F72E880C5C9F}"/>
              </a:ext>
            </a:extLst>
          </p:cNvPr>
          <p:cNvSpPr txBox="1"/>
          <p:nvPr/>
        </p:nvSpPr>
        <p:spPr>
          <a:xfrm>
            <a:off x="6651458" y="1000173"/>
            <a:ext cx="26188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Exchanges match orders</a:t>
            </a:r>
          </a:p>
          <a:p>
            <a:pPr algn="l"/>
            <a:r>
              <a:rPr lang="en-US" dirty="0">
                <a:latin typeface="+mn-lt"/>
              </a:rPr>
              <a:t>Classical exchanges</a:t>
            </a:r>
          </a:p>
          <a:p>
            <a:pPr algn="l"/>
            <a:r>
              <a:rPr lang="en-US" dirty="0">
                <a:latin typeface="+mn-lt"/>
              </a:rPr>
              <a:t>also store funds</a:t>
            </a:r>
          </a:p>
        </p:txBody>
      </p:sp>
    </p:spTree>
    <p:extLst>
      <p:ext uri="{BB962C8B-B14F-4D97-AF65-F5344CB8AC3E}">
        <p14:creationId xmlns:p14="http://schemas.microsoft.com/office/powerpoint/2010/main" val="3907266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59D62-E9B0-B64F-9AF8-563E20DCE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Rolled up Exchange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B9E89E2D-898A-0646-BF5D-9474CD67D0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1204" y="1445192"/>
            <a:ext cx="1406417" cy="14064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E2B9EA-5DEC-1D4D-A164-8CC7398AA5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209" y="1396209"/>
            <a:ext cx="473557" cy="8164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0930E54-36CD-BC4A-A152-6EBEA685EF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486" y="2419450"/>
            <a:ext cx="584280" cy="864318"/>
          </a:xfrm>
          <a:prstGeom prst="rect">
            <a:avLst/>
          </a:prstGeom>
        </p:spPr>
      </p:pic>
      <p:sp>
        <p:nvSpPr>
          <p:cNvPr id="7" name="Right Arrow 6">
            <a:extLst>
              <a:ext uri="{FF2B5EF4-FFF2-40B4-BE49-F238E27FC236}">
                <a16:creationId xmlns:a16="http://schemas.microsoft.com/office/drawing/2014/main" id="{C0DA3539-D8DB-A648-917D-E2AAB518FA7F}"/>
              </a:ext>
            </a:extLst>
          </p:cNvPr>
          <p:cNvSpPr/>
          <p:nvPr/>
        </p:nvSpPr>
        <p:spPr>
          <a:xfrm>
            <a:off x="1927654" y="1902941"/>
            <a:ext cx="1025611" cy="66880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A5CA0A-3DFA-4A46-BFC5-CD9B45702A0D}"/>
              </a:ext>
            </a:extLst>
          </p:cNvPr>
          <p:cNvSpPr txBox="1"/>
          <p:nvPr/>
        </p:nvSpPr>
        <p:spPr>
          <a:xfrm>
            <a:off x="1383956" y="2822103"/>
            <a:ext cx="2113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Submit orders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EC92C9-8FBF-154C-A21D-2E940495D81E}"/>
              </a:ext>
            </a:extLst>
          </p:cNvPr>
          <p:cNvSpPr txBox="1"/>
          <p:nvPr/>
        </p:nvSpPr>
        <p:spPr>
          <a:xfrm>
            <a:off x="3057909" y="3133286"/>
            <a:ext cx="21130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Has orderbook </a:t>
            </a:r>
          </a:p>
          <a:p>
            <a:pPr algn="l"/>
            <a:r>
              <a:rPr lang="en-US" dirty="0">
                <a:latin typeface="+mn-lt"/>
              </a:rPr>
              <a:t>Matches orders</a:t>
            </a:r>
          </a:p>
          <a:p>
            <a:pPr algn="l"/>
            <a:r>
              <a:rPr lang="en-US" dirty="0">
                <a:latin typeface="+mn-lt"/>
              </a:rPr>
              <a:t>Rolls up transactions as atomic swaps</a:t>
            </a: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7FDAD62D-CA64-3840-93CA-7F1FA8646038}"/>
              </a:ext>
            </a:extLst>
          </p:cNvPr>
          <p:cNvSpPr/>
          <p:nvPr/>
        </p:nvSpPr>
        <p:spPr>
          <a:xfrm>
            <a:off x="5453449" y="1902941"/>
            <a:ext cx="1025611" cy="66880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E027635-6E1F-BB4F-B5ED-3C84E4F427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4293" y="1010259"/>
            <a:ext cx="1843169" cy="18431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9085698-AA0A-BB48-B128-E37B2472DA3E}"/>
                  </a:ext>
                </a:extLst>
              </p:cNvPr>
              <p:cNvSpPr txBox="1"/>
              <p:nvPr/>
            </p:nvSpPr>
            <p:spPr>
              <a:xfrm>
                <a:off x="5301049" y="2669059"/>
                <a:ext cx="18971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dirty="0">
                    <a:latin typeface="+mn-lt"/>
                  </a:rPr>
                  <a:t>Txs Root,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9085698-AA0A-BB48-B128-E37B2472DA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1049" y="2669059"/>
                <a:ext cx="1897114" cy="461665"/>
              </a:xfrm>
              <a:prstGeom prst="rect">
                <a:avLst/>
              </a:prstGeom>
              <a:blipFill>
                <a:blip r:embed="rId6"/>
                <a:stretch>
                  <a:fillRect l="-5333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ABDB6AFA-505D-3E44-A560-03572807C6CE}"/>
              </a:ext>
            </a:extLst>
          </p:cNvPr>
          <p:cNvSpPr txBox="1"/>
          <p:nvPr/>
        </p:nvSpPr>
        <p:spPr>
          <a:xfrm>
            <a:off x="7198163" y="2851609"/>
            <a:ext cx="1533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Verifies TX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AC72777-B5B9-7F41-B6A4-B47765A7E0A4}"/>
              </a:ext>
            </a:extLst>
          </p:cNvPr>
          <p:cNvSpPr txBox="1"/>
          <p:nvPr/>
        </p:nvSpPr>
        <p:spPr>
          <a:xfrm>
            <a:off x="5894172" y="3978876"/>
            <a:ext cx="3249827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Exchange trusted for honest matching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3B1882C-3CFC-044D-86B4-259B149F1651}"/>
              </a:ext>
            </a:extLst>
          </p:cNvPr>
          <p:cNvSpPr txBox="1"/>
          <p:nvPr/>
        </p:nvSpPr>
        <p:spPr>
          <a:xfrm>
            <a:off x="6324648" y="3313274"/>
            <a:ext cx="2802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Root of balance tree </a:t>
            </a:r>
          </a:p>
        </p:txBody>
      </p:sp>
    </p:spTree>
    <p:extLst>
      <p:ext uri="{BB962C8B-B14F-4D97-AF65-F5344CB8AC3E}">
        <p14:creationId xmlns:p14="http://schemas.microsoft.com/office/powerpoint/2010/main" val="1476041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2" grpId="0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59D62-E9B0-B64F-9AF8-563E20DCE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Rolled up Exchange v2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B9E89E2D-898A-0646-BF5D-9474CD67D0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1204" y="1445192"/>
            <a:ext cx="1406417" cy="14064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E2B9EA-5DEC-1D4D-A164-8CC7398AA5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209" y="1396209"/>
            <a:ext cx="473557" cy="8164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0930E54-36CD-BC4A-A152-6EBEA685EF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486" y="2419450"/>
            <a:ext cx="584280" cy="864318"/>
          </a:xfrm>
          <a:prstGeom prst="rect">
            <a:avLst/>
          </a:prstGeom>
        </p:spPr>
      </p:pic>
      <p:sp>
        <p:nvSpPr>
          <p:cNvPr id="7" name="Right Arrow 6">
            <a:extLst>
              <a:ext uri="{FF2B5EF4-FFF2-40B4-BE49-F238E27FC236}">
                <a16:creationId xmlns:a16="http://schemas.microsoft.com/office/drawing/2014/main" id="{C0DA3539-D8DB-A648-917D-E2AAB518FA7F}"/>
              </a:ext>
            </a:extLst>
          </p:cNvPr>
          <p:cNvSpPr/>
          <p:nvPr/>
        </p:nvSpPr>
        <p:spPr>
          <a:xfrm>
            <a:off x="1927654" y="1902941"/>
            <a:ext cx="1025611" cy="66880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A5CA0A-3DFA-4A46-BFC5-CD9B45702A0D}"/>
              </a:ext>
            </a:extLst>
          </p:cNvPr>
          <p:cNvSpPr txBox="1"/>
          <p:nvPr/>
        </p:nvSpPr>
        <p:spPr>
          <a:xfrm>
            <a:off x="1383956" y="2822103"/>
            <a:ext cx="2113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Submit orders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EC92C9-8FBF-154C-A21D-2E940495D81E}"/>
              </a:ext>
            </a:extLst>
          </p:cNvPr>
          <p:cNvSpPr txBox="1"/>
          <p:nvPr/>
        </p:nvSpPr>
        <p:spPr>
          <a:xfrm>
            <a:off x="2599469" y="3133286"/>
            <a:ext cx="32209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Updates orderbook tree on chain and proves correct matching</a:t>
            </a: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7FDAD62D-CA64-3840-93CA-7F1FA8646038}"/>
              </a:ext>
            </a:extLst>
          </p:cNvPr>
          <p:cNvSpPr/>
          <p:nvPr/>
        </p:nvSpPr>
        <p:spPr>
          <a:xfrm>
            <a:off x="5453449" y="1902941"/>
            <a:ext cx="1025611" cy="66880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E027635-6E1F-BB4F-B5ED-3C84E4F427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4293" y="1010259"/>
            <a:ext cx="1843169" cy="18431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9085698-AA0A-BB48-B128-E37B2472DA3E}"/>
                  </a:ext>
                </a:extLst>
              </p:cNvPr>
              <p:cNvSpPr txBox="1"/>
              <p:nvPr/>
            </p:nvSpPr>
            <p:spPr>
              <a:xfrm>
                <a:off x="5301049" y="2669059"/>
                <a:ext cx="18971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dirty="0">
                    <a:latin typeface="+mn-lt"/>
                  </a:rPr>
                  <a:t>Txs Root,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9085698-AA0A-BB48-B128-E37B2472DA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1049" y="2669059"/>
                <a:ext cx="1897114" cy="461665"/>
              </a:xfrm>
              <a:prstGeom prst="rect">
                <a:avLst/>
              </a:prstGeom>
              <a:blipFill>
                <a:blip r:embed="rId6"/>
                <a:stretch>
                  <a:fillRect l="-5333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ABDB6AFA-505D-3E44-A560-03572807C6CE}"/>
              </a:ext>
            </a:extLst>
          </p:cNvPr>
          <p:cNvSpPr txBox="1"/>
          <p:nvPr/>
        </p:nvSpPr>
        <p:spPr>
          <a:xfrm>
            <a:off x="7198163" y="2851609"/>
            <a:ext cx="1533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Verifies TX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3B1882C-3CFC-044D-86B4-259B149F1651}"/>
              </a:ext>
            </a:extLst>
          </p:cNvPr>
          <p:cNvSpPr txBox="1"/>
          <p:nvPr/>
        </p:nvSpPr>
        <p:spPr>
          <a:xfrm>
            <a:off x="5906530" y="3313274"/>
            <a:ext cx="32209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Root of balance tree</a:t>
            </a:r>
          </a:p>
          <a:p>
            <a:pPr algn="l"/>
            <a:r>
              <a:rPr lang="en-US" dirty="0">
                <a:latin typeface="+mn-lt"/>
              </a:rPr>
              <a:t>Root of orderbook tree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D4F5EA-75AC-B443-BF86-11CD5BD23002}"/>
              </a:ext>
            </a:extLst>
          </p:cNvPr>
          <p:cNvSpPr txBox="1"/>
          <p:nvPr/>
        </p:nvSpPr>
        <p:spPr>
          <a:xfrm>
            <a:off x="639486" y="4277460"/>
            <a:ext cx="822960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Benefit: No trust</a:t>
            </a:r>
          </a:p>
          <a:p>
            <a:pPr algn="l"/>
            <a:r>
              <a:rPr lang="en-US" dirty="0">
                <a:latin typeface="+mn-lt"/>
              </a:rPr>
              <a:t>Downside: Every order creates rollup TX, No instant matching</a:t>
            </a:r>
          </a:p>
        </p:txBody>
      </p:sp>
    </p:spTree>
    <p:extLst>
      <p:ext uri="{BB962C8B-B14F-4D97-AF65-F5344CB8AC3E}">
        <p14:creationId xmlns:p14="http://schemas.microsoft.com/office/powerpoint/2010/main" val="2144415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AFCD0-A482-4343-B5FE-882F6712A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Rolling up Smart Contracts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C3FB7-AF81-F840-BB86-51971BADF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686800" cy="3818430"/>
          </a:xfrm>
        </p:spPr>
        <p:txBody>
          <a:bodyPr/>
          <a:lstStyle/>
          <a:p>
            <a:r>
              <a:rPr lang="en-US" dirty="0" err="1"/>
              <a:t>zkRollup</a:t>
            </a:r>
            <a:r>
              <a:rPr lang="en-US" dirty="0"/>
              <a:t> works best for simple transfers</a:t>
            </a:r>
          </a:p>
          <a:p>
            <a:r>
              <a:rPr lang="en-US" dirty="0" err="1"/>
              <a:t>zkRollup</a:t>
            </a:r>
            <a:r>
              <a:rPr lang="en-US" dirty="0"/>
              <a:t> for the EVM?</a:t>
            </a:r>
          </a:p>
          <a:p>
            <a:pPr lvl="1"/>
            <a:r>
              <a:rPr lang="en-US" dirty="0"/>
              <a:t>Roll up generic smart contract transactions?</a:t>
            </a:r>
          </a:p>
          <a:p>
            <a:pPr lvl="1"/>
            <a:r>
              <a:rPr lang="en-US" dirty="0"/>
              <a:t>Create SNARK where the circuit implements the EVM</a:t>
            </a:r>
          </a:p>
          <a:p>
            <a:pPr lvl="1"/>
            <a:r>
              <a:rPr lang="en-US" dirty="0"/>
              <a:t>More expensive on the server</a:t>
            </a:r>
          </a:p>
          <a:p>
            <a:pPr lvl="1"/>
            <a:r>
              <a:rPr lang="en-US" dirty="0"/>
              <a:t>Soon to be a reality for a subset of the EVM (</a:t>
            </a:r>
            <a:r>
              <a:rPr lang="en-US" dirty="0" err="1"/>
              <a:t>zkEVM</a:t>
            </a:r>
            <a:r>
              <a:rPr lang="en-US" dirty="0"/>
              <a:t>)</a:t>
            </a:r>
          </a:p>
          <a:p>
            <a:r>
              <a:rPr lang="en-US" dirty="0"/>
              <a:t>Can we support smart contract rollups today?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973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E90ED-02F6-704D-BE68-FA991038A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Optimistic Rollup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1B3121-9A4B-FF4F-838B-1A0216B49A3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699769" y="1089101"/>
            <a:ext cx="1183438" cy="15104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023927-89E0-3843-ABC4-9F60E421E0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4293" y="1010259"/>
            <a:ext cx="1843169" cy="18431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E3C73A-25B5-8B4C-9C28-AA860A3D4BAD}"/>
              </a:ext>
            </a:extLst>
          </p:cNvPr>
          <p:cNvSpPr txBox="1"/>
          <p:nvPr/>
        </p:nvSpPr>
        <p:spPr>
          <a:xfrm>
            <a:off x="6531566" y="3003117"/>
            <a:ext cx="2977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Rollup Smart Contract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7B1D32-AB5F-2047-94D7-B830128BB724}"/>
              </a:ext>
            </a:extLst>
          </p:cNvPr>
          <p:cNvSpPr txBox="1"/>
          <p:nvPr/>
        </p:nvSpPr>
        <p:spPr>
          <a:xfrm>
            <a:off x="3722072" y="2586043"/>
            <a:ext cx="1878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Server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D2C980-8D5E-AB4A-99CE-08DF631BEA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350" y="1051998"/>
            <a:ext cx="473557" cy="8164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DF83C1D-CE27-A347-86AF-72D9618C09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474" y="945948"/>
            <a:ext cx="584280" cy="8643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C52EFF4-C7E4-0F4F-9280-B9082F5BABC0}"/>
              </a:ext>
            </a:extLst>
          </p:cNvPr>
          <p:cNvSpPr txBox="1"/>
          <p:nvPr/>
        </p:nvSpPr>
        <p:spPr>
          <a:xfrm>
            <a:off x="322485" y="2532789"/>
            <a:ext cx="1878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Users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AF97EF1-AD58-A944-9DC1-A12CFB8011D1}"/>
              </a:ext>
            </a:extLst>
          </p:cNvPr>
          <p:cNvSpPr txBox="1"/>
          <p:nvPr/>
        </p:nvSpPr>
        <p:spPr>
          <a:xfrm>
            <a:off x="7895967" y="3431800"/>
            <a:ext cx="79083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lang="en-US" sz="2800" dirty="0">
                <a:latin typeface="+mn-lt"/>
              </a:rPr>
              <a:t>root’</a:t>
            </a: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F156119F-3D72-F04C-A58C-75E73AFF1BFC}"/>
              </a:ext>
            </a:extLst>
          </p:cNvPr>
          <p:cNvSpPr/>
          <p:nvPr/>
        </p:nvSpPr>
        <p:spPr>
          <a:xfrm>
            <a:off x="2029530" y="1810266"/>
            <a:ext cx="1306794" cy="72252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689CD6-AE10-3641-BC9A-8D1910559929}"/>
              </a:ext>
            </a:extLst>
          </p:cNvPr>
          <p:cNvSpPr txBox="1"/>
          <p:nvPr/>
        </p:nvSpPr>
        <p:spPr>
          <a:xfrm>
            <a:off x="1515906" y="2635268"/>
            <a:ext cx="21687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Transactions with signatures</a:t>
            </a:r>
          </a:p>
        </p:txBody>
      </p:sp>
      <p:sp>
        <p:nvSpPr>
          <p:cNvPr id="43" name="Right Arrow 42">
            <a:extLst>
              <a:ext uri="{FF2B5EF4-FFF2-40B4-BE49-F238E27FC236}">
                <a16:creationId xmlns:a16="http://schemas.microsoft.com/office/drawing/2014/main" id="{7C8918D5-BA96-2643-8161-FE886DC7DDFF}"/>
              </a:ext>
            </a:extLst>
          </p:cNvPr>
          <p:cNvSpPr/>
          <p:nvPr/>
        </p:nvSpPr>
        <p:spPr>
          <a:xfrm>
            <a:off x="5273456" y="1734680"/>
            <a:ext cx="1306794" cy="72252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541904D-4799-7C4E-AC15-852CCFE0D04C}"/>
              </a:ext>
            </a:extLst>
          </p:cNvPr>
          <p:cNvSpPr txBox="1"/>
          <p:nvPr/>
        </p:nvSpPr>
        <p:spPr>
          <a:xfrm>
            <a:off x="5220533" y="2555424"/>
            <a:ext cx="79083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lang="en-US" sz="2800" dirty="0">
                <a:latin typeface="+mn-lt"/>
              </a:rPr>
              <a:t>root’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80D6C4F8-5545-5B47-A2E3-9825DF222519}"/>
                  </a:ext>
                </a:extLst>
              </p:cNvPr>
              <p:cNvSpPr/>
              <p:nvPr/>
            </p:nvSpPr>
            <p:spPr>
              <a:xfrm>
                <a:off x="6087896" y="2464848"/>
                <a:ext cx="55098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80D6C4F8-5545-5B47-A2E3-9825DF2225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7896" y="2464848"/>
                <a:ext cx="550985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6A0FC44E-8D66-4541-8B40-7FCEB1A080D8}"/>
              </a:ext>
            </a:extLst>
          </p:cNvPr>
          <p:cNvSpPr txBox="1"/>
          <p:nvPr/>
        </p:nvSpPr>
        <p:spPr>
          <a:xfrm>
            <a:off x="3684671" y="2861447"/>
            <a:ext cx="1311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Stores S’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DAABC1-80C2-FB4A-AB8D-63A4277A27EB}"/>
              </a:ext>
            </a:extLst>
          </p:cNvPr>
          <p:cNvSpPr txBox="1"/>
          <p:nvPr/>
        </p:nvSpPr>
        <p:spPr>
          <a:xfrm>
            <a:off x="6501755" y="2595603"/>
            <a:ext cx="896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err="1">
                <a:latin typeface="+mn-lt"/>
              </a:rPr>
              <a:t>txlist</a:t>
            </a:r>
            <a:endParaRPr lang="en-US" dirty="0">
              <a:latin typeface="+mn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8CF8332-B821-5644-9BB9-075C34CAF66D}"/>
              </a:ext>
            </a:extLst>
          </p:cNvPr>
          <p:cNvSpPr txBox="1"/>
          <p:nvPr/>
        </p:nvSpPr>
        <p:spPr>
          <a:xfrm>
            <a:off x="457200" y="3683599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What if we remove the SNARK?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869B8DE-CC59-4844-A1AB-1A1C8C82F74F}"/>
              </a:ext>
            </a:extLst>
          </p:cNvPr>
          <p:cNvSpPr txBox="1"/>
          <p:nvPr/>
        </p:nvSpPr>
        <p:spPr>
          <a:xfrm>
            <a:off x="457200" y="4189208"/>
            <a:ext cx="7562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Idea: Instead of proving correctness, prove fraud! 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B6634B4-C765-B648-BE56-3BAA9FDF31E4}"/>
              </a:ext>
            </a:extLst>
          </p:cNvPr>
          <p:cNvSpPr txBox="1"/>
          <p:nvPr/>
        </p:nvSpPr>
        <p:spPr>
          <a:xfrm>
            <a:off x="457199" y="4625624"/>
            <a:ext cx="8340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New Role: Validator checks correctness, provides fraud proofs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9488E83-6E54-6943-B2D8-78C119EF184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310825" y="4279179"/>
            <a:ext cx="584281" cy="86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553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14" grpId="0"/>
      <p:bldP spid="20" grpId="0"/>
      <p:bldP spid="2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464AA-69C7-004D-9CEC-659C4DC58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Optimistic Rollup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5408DF-0C71-994A-94A6-C6EF2EFC5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01369"/>
            <a:ext cx="8229600" cy="4669308"/>
          </a:xfrm>
        </p:spPr>
        <p:txBody>
          <a:bodyPr>
            <a:normAutofit/>
          </a:bodyPr>
          <a:lstStyle/>
          <a:p>
            <a:r>
              <a:rPr lang="en-US" dirty="0"/>
              <a:t>Server updates transaction root</a:t>
            </a:r>
          </a:p>
          <a:p>
            <a:r>
              <a:rPr lang="en-US" dirty="0"/>
              <a:t>Server puts a large bond into escrow</a:t>
            </a:r>
          </a:p>
          <a:p>
            <a:r>
              <a:rPr lang="en-US" dirty="0"/>
              <a:t>If transaction update is invalid users/validators provide </a:t>
            </a:r>
            <a:r>
              <a:rPr lang="en-US" i="1" dirty="0"/>
              <a:t>fraud proof </a:t>
            </a:r>
          </a:p>
          <a:p>
            <a:r>
              <a:rPr lang="en-US" dirty="0"/>
              <a:t>Successful fraud proof means bond gets </a:t>
            </a:r>
            <a:r>
              <a:rPr lang="en-US" i="1" dirty="0"/>
              <a:t>slashed</a:t>
            </a:r>
          </a:p>
          <a:p>
            <a:pPr lvl="1"/>
            <a:r>
              <a:rPr lang="en-US" dirty="0"/>
              <a:t>Part to validator providing proof part gets burned</a:t>
            </a:r>
          </a:p>
          <a:p>
            <a:r>
              <a:rPr lang="en-US" dirty="0"/>
              <a:t>Unsuccessful fraud proof costs validator money</a:t>
            </a:r>
          </a:p>
          <a:p>
            <a:r>
              <a:rPr lang="en-US" dirty="0">
                <a:solidFill>
                  <a:srgbClr val="FF0000"/>
                </a:solidFill>
              </a:rPr>
              <a:t>How to proof fraud?</a:t>
            </a:r>
          </a:p>
        </p:txBody>
      </p:sp>
    </p:spTree>
    <p:extLst>
      <p:ext uri="{BB962C8B-B14F-4D97-AF65-F5344CB8AC3E}">
        <p14:creationId xmlns:p14="http://schemas.microsoft.com/office/powerpoint/2010/main" val="1381286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DF169-6810-1F42-A146-2D9205E71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Downsides of Payment/State Channels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AF5832-9071-6B4C-A811-08008823CA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Everyone needs to be online</a:t>
            </a:r>
          </a:p>
          <a:p>
            <a:pPr lvl="1"/>
            <a:r>
              <a:rPr lang="en-US" dirty="0"/>
              <a:t>Mitigated by watchtowers</a:t>
            </a:r>
          </a:p>
          <a:p>
            <a:pPr lvl="1"/>
            <a:r>
              <a:rPr lang="en-US" dirty="0"/>
              <a:t>Hubs need to be online</a:t>
            </a:r>
          </a:p>
          <a:p>
            <a:r>
              <a:rPr lang="en-US" dirty="0"/>
              <a:t>Capital is locked up</a:t>
            </a:r>
          </a:p>
          <a:p>
            <a:pPr lvl="1"/>
            <a:r>
              <a:rPr lang="en-US" dirty="0"/>
              <a:t>Funds in one channel can’t be used in different channel</a:t>
            </a:r>
          </a:p>
          <a:p>
            <a:pPr lvl="1"/>
            <a:r>
              <a:rPr lang="en-US" dirty="0"/>
              <a:t>If network is separated transactions are not possible</a:t>
            </a:r>
          </a:p>
          <a:p>
            <a:r>
              <a:rPr lang="en-US" dirty="0"/>
              <a:t>Only Peer to Peer payments</a:t>
            </a:r>
          </a:p>
          <a:p>
            <a:pPr lvl="1"/>
            <a:r>
              <a:rPr lang="en-US" dirty="0"/>
              <a:t>No multi party contracts channels </a:t>
            </a:r>
          </a:p>
          <a:p>
            <a:r>
              <a:rPr lang="en-US" dirty="0"/>
              <a:t>TX to fund/close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5184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7205F-C9F6-5347-B0A6-D87B47814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Fraud Proofs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F27725-92BD-2642-8339-CBC18EE3E3A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1346" y="953815"/>
            <a:ext cx="1291628" cy="16351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2B33D1-34F2-D841-880B-A6EC86AE7A48}"/>
              </a:ext>
            </a:extLst>
          </p:cNvPr>
          <p:cNvSpPr txBox="1"/>
          <p:nvPr/>
        </p:nvSpPr>
        <p:spPr>
          <a:xfrm>
            <a:off x="3057384" y="2820974"/>
            <a:ext cx="79083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lang="en-US" sz="2800" dirty="0">
                <a:latin typeface="+mn-lt"/>
              </a:rPr>
              <a:t>root’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44E681-EE1D-9E40-88E5-3EF2A580CDE8}"/>
              </a:ext>
            </a:extLst>
          </p:cNvPr>
          <p:cNvSpPr txBox="1"/>
          <p:nvPr/>
        </p:nvSpPr>
        <p:spPr>
          <a:xfrm>
            <a:off x="3057384" y="1309723"/>
            <a:ext cx="79083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lang="en-US" sz="2800" dirty="0">
                <a:latin typeface="+mn-lt"/>
              </a:rPr>
              <a:t>root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9987A5-E104-8A40-8349-A5B802AF73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321486" y="982121"/>
            <a:ext cx="584281" cy="86432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4C823F5-F9D5-BB48-8A1B-22D19B334B78}"/>
              </a:ext>
            </a:extLst>
          </p:cNvPr>
          <p:cNvSpPr/>
          <p:nvPr/>
        </p:nvSpPr>
        <p:spPr>
          <a:xfrm>
            <a:off x="3047998" y="2244350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txlist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FE1D1F-C568-4348-A589-892C7CDAF64F}"/>
              </a:ext>
            </a:extLst>
          </p:cNvPr>
          <p:cNvSpPr txBox="1"/>
          <p:nvPr/>
        </p:nvSpPr>
        <p:spPr>
          <a:xfrm>
            <a:off x="2557392" y="1788693"/>
            <a:ext cx="2581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Commits to state 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BA349E-3AE4-8E43-A71A-87C4732FC3A6}"/>
              </a:ext>
            </a:extLst>
          </p:cNvPr>
          <p:cNvSpPr txBox="1"/>
          <p:nvPr/>
        </p:nvSpPr>
        <p:spPr>
          <a:xfrm>
            <a:off x="4563932" y="2451641"/>
            <a:ext cx="45800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+mn-lt"/>
              </a:rPr>
              <a:t>Stores S agrees on root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+mn-lt"/>
              </a:rPr>
              <a:t>Applies </a:t>
            </a:r>
            <a:r>
              <a:rPr lang="en-US" dirty="0" err="1">
                <a:latin typeface="+mn-lt"/>
              </a:rPr>
              <a:t>txlist</a:t>
            </a:r>
            <a:r>
              <a:rPr lang="en-US" dirty="0">
                <a:latin typeface="+mn-lt"/>
              </a:rPr>
              <a:t> to S to compute S’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+mn-lt"/>
              </a:rPr>
              <a:t>Computes root’’ from S’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+mn-lt"/>
              </a:rPr>
              <a:t>If </a:t>
            </a:r>
            <a:r>
              <a:rPr lang="en-US" dirty="0" err="1">
                <a:latin typeface="+mn-lt"/>
              </a:rPr>
              <a:t>root’≠root</a:t>
            </a:r>
            <a:r>
              <a:rPr lang="en-US" dirty="0">
                <a:latin typeface="+mn-lt"/>
              </a:rPr>
              <a:t>’’ call “Fraud” 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4F7BD7-1A4F-F14F-9E3A-6599D7B156C9}"/>
              </a:ext>
            </a:extLst>
          </p:cNvPr>
          <p:cNvSpPr txBox="1"/>
          <p:nvPr/>
        </p:nvSpPr>
        <p:spPr>
          <a:xfrm>
            <a:off x="1691508" y="4395667"/>
            <a:ext cx="689507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Problem: Validator doesn’t know what’s in root’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E6F9CD-0846-B940-93EB-760101696D41}"/>
              </a:ext>
            </a:extLst>
          </p:cNvPr>
          <p:cNvSpPr txBox="1"/>
          <p:nvPr/>
        </p:nvSpPr>
        <p:spPr>
          <a:xfrm>
            <a:off x="819336" y="2500509"/>
            <a:ext cx="1738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Server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69F2DB-AD6F-F546-9735-294CA143EE83}"/>
              </a:ext>
            </a:extLst>
          </p:cNvPr>
          <p:cNvSpPr txBox="1"/>
          <p:nvPr/>
        </p:nvSpPr>
        <p:spPr>
          <a:xfrm>
            <a:off x="6744598" y="1861044"/>
            <a:ext cx="1738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Validator</a:t>
            </a:r>
          </a:p>
        </p:txBody>
      </p:sp>
    </p:spTree>
    <p:extLst>
      <p:ext uri="{BB962C8B-B14F-4D97-AF65-F5344CB8AC3E}">
        <p14:creationId xmlns:p14="http://schemas.microsoft.com/office/powerpoint/2010/main" val="2753871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F7A02-8117-A04E-825C-499A190B2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Referee Delegation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DADCF0-81B0-9B4B-876A-59B2FD71163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2561" y="1469552"/>
            <a:ext cx="1054492" cy="13349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487EAB-9034-B44C-89BC-E207B2B6AEA4}"/>
              </a:ext>
            </a:extLst>
          </p:cNvPr>
          <p:cNvSpPr txBox="1"/>
          <p:nvPr/>
        </p:nvSpPr>
        <p:spPr>
          <a:xfrm>
            <a:off x="362591" y="977256"/>
            <a:ext cx="8040003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Idea: </a:t>
            </a:r>
            <a:r>
              <a:rPr lang="en-US" dirty="0"/>
              <a:t>Server</a:t>
            </a:r>
            <a:r>
              <a:rPr lang="en-US" dirty="0">
                <a:latin typeface="+mn-lt"/>
              </a:rPr>
              <a:t> and Validator find first point of disagreement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656E5F-9639-2D4E-9F90-68191DCC2616}"/>
              </a:ext>
            </a:extLst>
          </p:cNvPr>
          <p:cNvSpPr txBox="1"/>
          <p:nvPr/>
        </p:nvSpPr>
        <p:spPr>
          <a:xfrm>
            <a:off x="144223" y="2717519"/>
            <a:ext cx="88535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Break down computation of S’ into small steps, e.g. cycles on a VM</a:t>
            </a:r>
          </a:p>
          <a:p>
            <a:pPr algn="l"/>
            <a:r>
              <a:rPr lang="en-US" dirty="0">
                <a:latin typeface="+mn-lt"/>
              </a:rPr>
              <a:t>Validator does the same</a:t>
            </a:r>
          </a:p>
          <a:p>
            <a:r>
              <a:rPr lang="en-US" dirty="0">
                <a:latin typeface="+mn-lt"/>
              </a:rPr>
              <a:t>Let S</a:t>
            </a:r>
            <a:r>
              <a:rPr lang="en-US" baseline="-25000" dirty="0">
                <a:latin typeface="+mn-lt"/>
              </a:rPr>
              <a:t>i</a:t>
            </a:r>
            <a:r>
              <a:rPr lang="en-US" dirty="0">
                <a:latin typeface="+mn-lt"/>
              </a:rPr>
              <a:t> be Server’s intermediate states and </a:t>
            </a:r>
            <a:r>
              <a:rPr lang="en-US" dirty="0" err="1"/>
              <a:t>S’</a:t>
            </a:r>
            <a:r>
              <a:rPr lang="en-US" baseline="-25000" dirty="0" err="1"/>
              <a:t>i</a:t>
            </a:r>
            <a:r>
              <a:rPr lang="en-US" baseline="-25000" dirty="0"/>
              <a:t> </a:t>
            </a:r>
            <a:r>
              <a:rPr lang="en-US" dirty="0"/>
              <a:t>the validator’s</a:t>
            </a:r>
            <a:endParaRPr lang="en-US" dirty="0">
              <a:latin typeface="+mn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0AC68C-1BAC-564E-9C36-37D617C0B2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481226" y="1750517"/>
            <a:ext cx="584281" cy="864321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15E1FD4-9F5D-E84F-BA06-1180B0F104FA}"/>
              </a:ext>
            </a:extLst>
          </p:cNvPr>
          <p:cNvCxnSpPr/>
          <p:nvPr/>
        </p:nvCxnSpPr>
        <p:spPr>
          <a:xfrm>
            <a:off x="1101873" y="4639384"/>
            <a:ext cx="656143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9C99499-05DE-D340-9518-7E6CD8CFA87B}"/>
              </a:ext>
            </a:extLst>
          </p:cNvPr>
          <p:cNvSpPr txBox="1"/>
          <p:nvPr/>
        </p:nvSpPr>
        <p:spPr>
          <a:xfrm>
            <a:off x="144224" y="4188941"/>
            <a:ext cx="11903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root</a:t>
            </a:r>
          </a:p>
          <a:p>
            <a:pPr algn="l"/>
            <a:r>
              <a:rPr lang="en-US" dirty="0" err="1">
                <a:latin typeface="+mn-lt"/>
              </a:rPr>
              <a:t>txlist</a:t>
            </a:r>
            <a:endParaRPr lang="en-US" dirty="0">
              <a:latin typeface="+mn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084C18-19E0-C546-B38A-52D423A7988F}"/>
              </a:ext>
            </a:extLst>
          </p:cNvPr>
          <p:cNvSpPr txBox="1"/>
          <p:nvPr/>
        </p:nvSpPr>
        <p:spPr>
          <a:xfrm>
            <a:off x="3107725" y="4631659"/>
            <a:ext cx="2730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Computation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17B28C4-426B-5D47-B518-1B661DB6AE6D}"/>
              </a:ext>
            </a:extLst>
          </p:cNvPr>
          <p:cNvSpPr txBox="1"/>
          <p:nvPr/>
        </p:nvSpPr>
        <p:spPr>
          <a:xfrm>
            <a:off x="7807441" y="4311822"/>
            <a:ext cx="1190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root’</a:t>
            </a:r>
          </a:p>
        </p:txBody>
      </p:sp>
      <p:sp>
        <p:nvSpPr>
          <p:cNvPr id="28" name="Curved Down Arrow 27">
            <a:extLst>
              <a:ext uri="{FF2B5EF4-FFF2-40B4-BE49-F238E27FC236}">
                <a16:creationId xmlns:a16="http://schemas.microsoft.com/office/drawing/2014/main" id="{66404ED9-1858-A14D-861F-11762A51662C}"/>
              </a:ext>
            </a:extLst>
          </p:cNvPr>
          <p:cNvSpPr/>
          <p:nvPr/>
        </p:nvSpPr>
        <p:spPr>
          <a:xfrm>
            <a:off x="1101873" y="4311822"/>
            <a:ext cx="380938" cy="210751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Curved Down Arrow 28">
            <a:extLst>
              <a:ext uri="{FF2B5EF4-FFF2-40B4-BE49-F238E27FC236}">
                <a16:creationId xmlns:a16="http://schemas.microsoft.com/office/drawing/2014/main" id="{8599C045-8EE9-D04B-B215-BA824D50D269}"/>
              </a:ext>
            </a:extLst>
          </p:cNvPr>
          <p:cNvSpPr/>
          <p:nvPr/>
        </p:nvSpPr>
        <p:spPr>
          <a:xfrm>
            <a:off x="1626941" y="4311822"/>
            <a:ext cx="380938" cy="210751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Curved Down Arrow 29">
            <a:extLst>
              <a:ext uri="{FF2B5EF4-FFF2-40B4-BE49-F238E27FC236}">
                <a16:creationId xmlns:a16="http://schemas.microsoft.com/office/drawing/2014/main" id="{18D6ADAD-E694-7B44-B524-3B08D08C574A}"/>
              </a:ext>
            </a:extLst>
          </p:cNvPr>
          <p:cNvSpPr/>
          <p:nvPr/>
        </p:nvSpPr>
        <p:spPr>
          <a:xfrm>
            <a:off x="2059522" y="4301976"/>
            <a:ext cx="380938" cy="210751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Curved Down Arrow 30">
            <a:extLst>
              <a:ext uri="{FF2B5EF4-FFF2-40B4-BE49-F238E27FC236}">
                <a16:creationId xmlns:a16="http://schemas.microsoft.com/office/drawing/2014/main" id="{DA8204AF-6C92-9247-9111-0CEBEDA1667D}"/>
              </a:ext>
            </a:extLst>
          </p:cNvPr>
          <p:cNvSpPr/>
          <p:nvPr/>
        </p:nvSpPr>
        <p:spPr>
          <a:xfrm>
            <a:off x="2542402" y="4299510"/>
            <a:ext cx="380938" cy="210751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Curved Down Arrow 31">
            <a:extLst>
              <a:ext uri="{FF2B5EF4-FFF2-40B4-BE49-F238E27FC236}">
                <a16:creationId xmlns:a16="http://schemas.microsoft.com/office/drawing/2014/main" id="{201D9F32-250C-0642-8F8A-8BE362ACF03F}"/>
              </a:ext>
            </a:extLst>
          </p:cNvPr>
          <p:cNvSpPr/>
          <p:nvPr/>
        </p:nvSpPr>
        <p:spPr>
          <a:xfrm>
            <a:off x="3067470" y="4294681"/>
            <a:ext cx="380938" cy="210751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Curved Down Arrow 32">
            <a:extLst>
              <a:ext uri="{FF2B5EF4-FFF2-40B4-BE49-F238E27FC236}">
                <a16:creationId xmlns:a16="http://schemas.microsoft.com/office/drawing/2014/main" id="{2730A2C9-E3F6-7D4F-81AD-D105321F9A26}"/>
              </a:ext>
            </a:extLst>
          </p:cNvPr>
          <p:cNvSpPr/>
          <p:nvPr/>
        </p:nvSpPr>
        <p:spPr>
          <a:xfrm>
            <a:off x="3502951" y="4271143"/>
            <a:ext cx="380938" cy="210751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Curved Down Arrow 33">
            <a:extLst>
              <a:ext uri="{FF2B5EF4-FFF2-40B4-BE49-F238E27FC236}">
                <a16:creationId xmlns:a16="http://schemas.microsoft.com/office/drawing/2014/main" id="{78CF9ED7-4D85-064D-86E0-8E46F35BDBF0}"/>
              </a:ext>
            </a:extLst>
          </p:cNvPr>
          <p:cNvSpPr/>
          <p:nvPr/>
        </p:nvSpPr>
        <p:spPr>
          <a:xfrm>
            <a:off x="4028019" y="4271143"/>
            <a:ext cx="380938" cy="210751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Curved Down Arrow 34">
            <a:extLst>
              <a:ext uri="{FF2B5EF4-FFF2-40B4-BE49-F238E27FC236}">
                <a16:creationId xmlns:a16="http://schemas.microsoft.com/office/drawing/2014/main" id="{8F339E31-873B-6B4D-A0F8-7AC10A0D6860}"/>
              </a:ext>
            </a:extLst>
          </p:cNvPr>
          <p:cNvSpPr/>
          <p:nvPr/>
        </p:nvSpPr>
        <p:spPr>
          <a:xfrm>
            <a:off x="4460600" y="4261297"/>
            <a:ext cx="380938" cy="210751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Curved Down Arrow 35">
            <a:extLst>
              <a:ext uri="{FF2B5EF4-FFF2-40B4-BE49-F238E27FC236}">
                <a16:creationId xmlns:a16="http://schemas.microsoft.com/office/drawing/2014/main" id="{4733F0FA-5C19-4240-8891-4C8F90D8ABBF}"/>
              </a:ext>
            </a:extLst>
          </p:cNvPr>
          <p:cNvSpPr/>
          <p:nvPr/>
        </p:nvSpPr>
        <p:spPr>
          <a:xfrm>
            <a:off x="4943480" y="4258831"/>
            <a:ext cx="380938" cy="210751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Curved Down Arrow 36">
            <a:extLst>
              <a:ext uri="{FF2B5EF4-FFF2-40B4-BE49-F238E27FC236}">
                <a16:creationId xmlns:a16="http://schemas.microsoft.com/office/drawing/2014/main" id="{C6C40C24-DA58-C243-82B0-DD9580CC16AB}"/>
              </a:ext>
            </a:extLst>
          </p:cNvPr>
          <p:cNvSpPr/>
          <p:nvPr/>
        </p:nvSpPr>
        <p:spPr>
          <a:xfrm>
            <a:off x="5468548" y="4254002"/>
            <a:ext cx="380938" cy="210751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Curved Down Arrow 37">
            <a:extLst>
              <a:ext uri="{FF2B5EF4-FFF2-40B4-BE49-F238E27FC236}">
                <a16:creationId xmlns:a16="http://schemas.microsoft.com/office/drawing/2014/main" id="{8A216F1E-2226-9246-AF3F-1CC04C0DADE3}"/>
              </a:ext>
            </a:extLst>
          </p:cNvPr>
          <p:cNvSpPr/>
          <p:nvPr/>
        </p:nvSpPr>
        <p:spPr>
          <a:xfrm>
            <a:off x="5893487" y="4253191"/>
            <a:ext cx="380938" cy="210751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Curved Down Arrow 38">
            <a:extLst>
              <a:ext uri="{FF2B5EF4-FFF2-40B4-BE49-F238E27FC236}">
                <a16:creationId xmlns:a16="http://schemas.microsoft.com/office/drawing/2014/main" id="{EC2A5491-BCE8-3A49-B4C4-9DFC81955930}"/>
              </a:ext>
            </a:extLst>
          </p:cNvPr>
          <p:cNvSpPr/>
          <p:nvPr/>
        </p:nvSpPr>
        <p:spPr>
          <a:xfrm>
            <a:off x="6418555" y="4253191"/>
            <a:ext cx="380938" cy="210751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Curved Down Arrow 39">
            <a:extLst>
              <a:ext uri="{FF2B5EF4-FFF2-40B4-BE49-F238E27FC236}">
                <a16:creationId xmlns:a16="http://schemas.microsoft.com/office/drawing/2014/main" id="{C8B7833D-60B7-4042-8EAA-C3AFFF5B78BF}"/>
              </a:ext>
            </a:extLst>
          </p:cNvPr>
          <p:cNvSpPr/>
          <p:nvPr/>
        </p:nvSpPr>
        <p:spPr>
          <a:xfrm>
            <a:off x="6851136" y="4243345"/>
            <a:ext cx="380938" cy="210751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Curved Down Arrow 40">
            <a:extLst>
              <a:ext uri="{FF2B5EF4-FFF2-40B4-BE49-F238E27FC236}">
                <a16:creationId xmlns:a16="http://schemas.microsoft.com/office/drawing/2014/main" id="{F6EBA7A8-BC84-2643-B2D4-9DD1A594B184}"/>
              </a:ext>
            </a:extLst>
          </p:cNvPr>
          <p:cNvSpPr/>
          <p:nvPr/>
        </p:nvSpPr>
        <p:spPr>
          <a:xfrm>
            <a:off x="7334016" y="4240879"/>
            <a:ext cx="380938" cy="210751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76DADBE-F284-A24C-8DD5-5441AB916A5D}"/>
              </a:ext>
            </a:extLst>
          </p:cNvPr>
          <p:cNvSpPr txBox="1"/>
          <p:nvPr/>
        </p:nvSpPr>
        <p:spPr>
          <a:xfrm>
            <a:off x="916522" y="4647947"/>
            <a:ext cx="525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S</a:t>
            </a:r>
            <a:r>
              <a:rPr lang="en-US" baseline="-25000" dirty="0">
                <a:latin typeface="+mn-lt"/>
              </a:rPr>
              <a:t>1</a:t>
            </a:r>
            <a:endParaRPr lang="en-US" dirty="0">
              <a:latin typeface="+mn-lt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99EE1CC-C6F0-E746-B996-1BCEF7EA6879}"/>
              </a:ext>
            </a:extLst>
          </p:cNvPr>
          <p:cNvSpPr txBox="1"/>
          <p:nvPr/>
        </p:nvSpPr>
        <p:spPr>
          <a:xfrm>
            <a:off x="1271543" y="4656509"/>
            <a:ext cx="525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S</a:t>
            </a:r>
            <a:r>
              <a:rPr lang="en-US" baseline="-25000" dirty="0">
                <a:latin typeface="+mn-lt"/>
              </a:rPr>
              <a:t>2</a:t>
            </a:r>
            <a:endParaRPr lang="en-US" dirty="0">
              <a:latin typeface="+mn-lt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127FC57-BBF2-8548-9765-5C3FC6A083C5}"/>
              </a:ext>
            </a:extLst>
          </p:cNvPr>
          <p:cNvSpPr txBox="1"/>
          <p:nvPr/>
        </p:nvSpPr>
        <p:spPr>
          <a:xfrm>
            <a:off x="7004298" y="4604439"/>
            <a:ext cx="1014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S</a:t>
            </a:r>
            <a:r>
              <a:rPr lang="en-US" baseline="-25000" dirty="0">
                <a:latin typeface="+mn-lt"/>
              </a:rPr>
              <a:t>n-1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3125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2" grpId="0"/>
      <p:bldP spid="13" grpId="0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3" grpId="0"/>
      <p:bldP spid="44" grpId="0"/>
      <p:bldP spid="4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F7A02-8117-A04E-825C-499A190B2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Referee Delegation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DADCF0-81B0-9B4B-876A-59B2FD71163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91012" y="2205629"/>
            <a:ext cx="1239900" cy="15696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487EAB-9034-B44C-89BC-E207B2B6AEA4}"/>
              </a:ext>
            </a:extLst>
          </p:cNvPr>
          <p:cNvSpPr txBox="1"/>
          <p:nvPr/>
        </p:nvSpPr>
        <p:spPr>
          <a:xfrm>
            <a:off x="362591" y="977256"/>
            <a:ext cx="8040003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Server and Validator run interactive binary search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0AC68C-1BAC-564E-9C36-37D617C0B2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434051" y="2487288"/>
            <a:ext cx="584281" cy="864321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15E1FD4-9F5D-E84F-BA06-1180B0F104FA}"/>
              </a:ext>
            </a:extLst>
          </p:cNvPr>
          <p:cNvCxnSpPr/>
          <p:nvPr/>
        </p:nvCxnSpPr>
        <p:spPr>
          <a:xfrm>
            <a:off x="1101873" y="4639384"/>
            <a:ext cx="656143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9C99499-05DE-D340-9518-7E6CD8CFA87B}"/>
              </a:ext>
            </a:extLst>
          </p:cNvPr>
          <p:cNvSpPr txBox="1"/>
          <p:nvPr/>
        </p:nvSpPr>
        <p:spPr>
          <a:xfrm>
            <a:off x="144224" y="4188941"/>
            <a:ext cx="11903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root</a:t>
            </a:r>
          </a:p>
          <a:p>
            <a:pPr algn="l"/>
            <a:r>
              <a:rPr lang="en-US" dirty="0" err="1">
                <a:latin typeface="+mn-lt"/>
              </a:rPr>
              <a:t>txlist</a:t>
            </a:r>
            <a:endParaRPr lang="en-US" dirty="0">
              <a:latin typeface="+mn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084C18-19E0-C546-B38A-52D423A7988F}"/>
              </a:ext>
            </a:extLst>
          </p:cNvPr>
          <p:cNvSpPr txBox="1"/>
          <p:nvPr/>
        </p:nvSpPr>
        <p:spPr>
          <a:xfrm>
            <a:off x="3107725" y="4631659"/>
            <a:ext cx="2730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Computation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17B28C4-426B-5D47-B518-1B661DB6AE6D}"/>
              </a:ext>
            </a:extLst>
          </p:cNvPr>
          <p:cNvSpPr txBox="1"/>
          <p:nvPr/>
        </p:nvSpPr>
        <p:spPr>
          <a:xfrm>
            <a:off x="7807441" y="4311822"/>
            <a:ext cx="1190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root’</a:t>
            </a:r>
          </a:p>
        </p:txBody>
      </p:sp>
      <p:sp>
        <p:nvSpPr>
          <p:cNvPr id="28" name="Curved Down Arrow 27">
            <a:extLst>
              <a:ext uri="{FF2B5EF4-FFF2-40B4-BE49-F238E27FC236}">
                <a16:creationId xmlns:a16="http://schemas.microsoft.com/office/drawing/2014/main" id="{66404ED9-1858-A14D-861F-11762A51662C}"/>
              </a:ext>
            </a:extLst>
          </p:cNvPr>
          <p:cNvSpPr/>
          <p:nvPr/>
        </p:nvSpPr>
        <p:spPr>
          <a:xfrm>
            <a:off x="1101873" y="4311822"/>
            <a:ext cx="380938" cy="210751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Curved Down Arrow 28">
            <a:extLst>
              <a:ext uri="{FF2B5EF4-FFF2-40B4-BE49-F238E27FC236}">
                <a16:creationId xmlns:a16="http://schemas.microsoft.com/office/drawing/2014/main" id="{8599C045-8EE9-D04B-B215-BA824D50D269}"/>
              </a:ext>
            </a:extLst>
          </p:cNvPr>
          <p:cNvSpPr/>
          <p:nvPr/>
        </p:nvSpPr>
        <p:spPr>
          <a:xfrm>
            <a:off x="1626941" y="4311822"/>
            <a:ext cx="380938" cy="210751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Curved Down Arrow 29">
            <a:extLst>
              <a:ext uri="{FF2B5EF4-FFF2-40B4-BE49-F238E27FC236}">
                <a16:creationId xmlns:a16="http://schemas.microsoft.com/office/drawing/2014/main" id="{18D6ADAD-E694-7B44-B524-3B08D08C574A}"/>
              </a:ext>
            </a:extLst>
          </p:cNvPr>
          <p:cNvSpPr/>
          <p:nvPr/>
        </p:nvSpPr>
        <p:spPr>
          <a:xfrm>
            <a:off x="2059522" y="4301976"/>
            <a:ext cx="380938" cy="210751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Curved Down Arrow 30">
            <a:extLst>
              <a:ext uri="{FF2B5EF4-FFF2-40B4-BE49-F238E27FC236}">
                <a16:creationId xmlns:a16="http://schemas.microsoft.com/office/drawing/2014/main" id="{DA8204AF-6C92-9247-9111-0CEBEDA1667D}"/>
              </a:ext>
            </a:extLst>
          </p:cNvPr>
          <p:cNvSpPr/>
          <p:nvPr/>
        </p:nvSpPr>
        <p:spPr>
          <a:xfrm>
            <a:off x="2542402" y="4299510"/>
            <a:ext cx="380938" cy="210751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Curved Down Arrow 31">
            <a:extLst>
              <a:ext uri="{FF2B5EF4-FFF2-40B4-BE49-F238E27FC236}">
                <a16:creationId xmlns:a16="http://schemas.microsoft.com/office/drawing/2014/main" id="{201D9F32-250C-0642-8F8A-8BE362ACF03F}"/>
              </a:ext>
            </a:extLst>
          </p:cNvPr>
          <p:cNvSpPr/>
          <p:nvPr/>
        </p:nvSpPr>
        <p:spPr>
          <a:xfrm>
            <a:off x="3067470" y="4294681"/>
            <a:ext cx="380938" cy="210751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Curved Down Arrow 32">
            <a:extLst>
              <a:ext uri="{FF2B5EF4-FFF2-40B4-BE49-F238E27FC236}">
                <a16:creationId xmlns:a16="http://schemas.microsoft.com/office/drawing/2014/main" id="{2730A2C9-E3F6-7D4F-81AD-D105321F9A26}"/>
              </a:ext>
            </a:extLst>
          </p:cNvPr>
          <p:cNvSpPr/>
          <p:nvPr/>
        </p:nvSpPr>
        <p:spPr>
          <a:xfrm>
            <a:off x="3502951" y="4271143"/>
            <a:ext cx="380938" cy="210751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Curved Down Arrow 33">
            <a:extLst>
              <a:ext uri="{FF2B5EF4-FFF2-40B4-BE49-F238E27FC236}">
                <a16:creationId xmlns:a16="http://schemas.microsoft.com/office/drawing/2014/main" id="{78CF9ED7-4D85-064D-86E0-8E46F35BDBF0}"/>
              </a:ext>
            </a:extLst>
          </p:cNvPr>
          <p:cNvSpPr/>
          <p:nvPr/>
        </p:nvSpPr>
        <p:spPr>
          <a:xfrm>
            <a:off x="4028019" y="4271143"/>
            <a:ext cx="380938" cy="210751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Curved Down Arrow 34">
            <a:extLst>
              <a:ext uri="{FF2B5EF4-FFF2-40B4-BE49-F238E27FC236}">
                <a16:creationId xmlns:a16="http://schemas.microsoft.com/office/drawing/2014/main" id="{8F339E31-873B-6B4D-A0F8-7AC10A0D6860}"/>
              </a:ext>
            </a:extLst>
          </p:cNvPr>
          <p:cNvSpPr/>
          <p:nvPr/>
        </p:nvSpPr>
        <p:spPr>
          <a:xfrm>
            <a:off x="4460600" y="4261297"/>
            <a:ext cx="380938" cy="210751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Curved Down Arrow 35">
            <a:extLst>
              <a:ext uri="{FF2B5EF4-FFF2-40B4-BE49-F238E27FC236}">
                <a16:creationId xmlns:a16="http://schemas.microsoft.com/office/drawing/2014/main" id="{4733F0FA-5C19-4240-8891-4C8F90D8ABBF}"/>
              </a:ext>
            </a:extLst>
          </p:cNvPr>
          <p:cNvSpPr/>
          <p:nvPr/>
        </p:nvSpPr>
        <p:spPr>
          <a:xfrm>
            <a:off x="4943480" y="4258831"/>
            <a:ext cx="380938" cy="210751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Curved Down Arrow 36">
            <a:extLst>
              <a:ext uri="{FF2B5EF4-FFF2-40B4-BE49-F238E27FC236}">
                <a16:creationId xmlns:a16="http://schemas.microsoft.com/office/drawing/2014/main" id="{C6C40C24-DA58-C243-82B0-DD9580CC16AB}"/>
              </a:ext>
            </a:extLst>
          </p:cNvPr>
          <p:cNvSpPr/>
          <p:nvPr/>
        </p:nvSpPr>
        <p:spPr>
          <a:xfrm>
            <a:off x="5468548" y="4254002"/>
            <a:ext cx="380938" cy="210751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Curved Down Arrow 37">
            <a:extLst>
              <a:ext uri="{FF2B5EF4-FFF2-40B4-BE49-F238E27FC236}">
                <a16:creationId xmlns:a16="http://schemas.microsoft.com/office/drawing/2014/main" id="{8A216F1E-2226-9246-AF3F-1CC04C0DADE3}"/>
              </a:ext>
            </a:extLst>
          </p:cNvPr>
          <p:cNvSpPr/>
          <p:nvPr/>
        </p:nvSpPr>
        <p:spPr>
          <a:xfrm>
            <a:off x="5893487" y="4253191"/>
            <a:ext cx="380938" cy="210751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Curved Down Arrow 38">
            <a:extLst>
              <a:ext uri="{FF2B5EF4-FFF2-40B4-BE49-F238E27FC236}">
                <a16:creationId xmlns:a16="http://schemas.microsoft.com/office/drawing/2014/main" id="{EC2A5491-BCE8-3A49-B4C4-9DFC81955930}"/>
              </a:ext>
            </a:extLst>
          </p:cNvPr>
          <p:cNvSpPr/>
          <p:nvPr/>
        </p:nvSpPr>
        <p:spPr>
          <a:xfrm>
            <a:off x="6418555" y="4253191"/>
            <a:ext cx="380938" cy="210751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Curved Down Arrow 39">
            <a:extLst>
              <a:ext uri="{FF2B5EF4-FFF2-40B4-BE49-F238E27FC236}">
                <a16:creationId xmlns:a16="http://schemas.microsoft.com/office/drawing/2014/main" id="{C8B7833D-60B7-4042-8EAA-C3AFFF5B78BF}"/>
              </a:ext>
            </a:extLst>
          </p:cNvPr>
          <p:cNvSpPr/>
          <p:nvPr/>
        </p:nvSpPr>
        <p:spPr>
          <a:xfrm>
            <a:off x="6851136" y="4243345"/>
            <a:ext cx="380938" cy="210751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Curved Down Arrow 40">
            <a:extLst>
              <a:ext uri="{FF2B5EF4-FFF2-40B4-BE49-F238E27FC236}">
                <a16:creationId xmlns:a16="http://schemas.microsoft.com/office/drawing/2014/main" id="{F6EBA7A8-BC84-2643-B2D4-9DD1A594B184}"/>
              </a:ext>
            </a:extLst>
          </p:cNvPr>
          <p:cNvSpPr/>
          <p:nvPr/>
        </p:nvSpPr>
        <p:spPr>
          <a:xfrm>
            <a:off x="7334016" y="4240879"/>
            <a:ext cx="380938" cy="210751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41905EC-673A-5B4A-A950-925AAB7246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7471" y="1555732"/>
            <a:ext cx="910574" cy="910574"/>
          </a:xfrm>
          <a:prstGeom prst="rect">
            <a:avLst/>
          </a:prstGeom>
        </p:spPr>
      </p:pic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87929D33-DC10-D44E-B298-406F40B1B346}"/>
              </a:ext>
            </a:extLst>
          </p:cNvPr>
          <p:cNvCxnSpPr>
            <a:cxnSpLocks/>
          </p:cNvCxnSpPr>
          <p:nvPr/>
        </p:nvCxnSpPr>
        <p:spPr>
          <a:xfrm flipV="1">
            <a:off x="1817410" y="2158594"/>
            <a:ext cx="1876010" cy="85610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1E3F17F-28C4-124F-8606-7BEC21300CA7}"/>
              </a:ext>
            </a:extLst>
          </p:cNvPr>
          <p:cNvSpPr txBox="1"/>
          <p:nvPr/>
        </p:nvSpPr>
        <p:spPr>
          <a:xfrm>
            <a:off x="916522" y="4647947"/>
            <a:ext cx="525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S</a:t>
            </a:r>
            <a:r>
              <a:rPr lang="en-US" baseline="-25000" dirty="0">
                <a:latin typeface="+mn-lt"/>
              </a:rPr>
              <a:t>1</a:t>
            </a:r>
            <a:endParaRPr lang="en-US" dirty="0">
              <a:latin typeface="+mn-lt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A981DCC-F727-324F-ABE2-A42A871F7666}"/>
              </a:ext>
            </a:extLst>
          </p:cNvPr>
          <p:cNvSpPr txBox="1"/>
          <p:nvPr/>
        </p:nvSpPr>
        <p:spPr>
          <a:xfrm>
            <a:off x="1271543" y="4656509"/>
            <a:ext cx="525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S</a:t>
            </a:r>
            <a:r>
              <a:rPr lang="en-US" baseline="-25000" dirty="0">
                <a:latin typeface="+mn-lt"/>
              </a:rPr>
              <a:t>2</a:t>
            </a:r>
            <a:endParaRPr lang="en-US" dirty="0">
              <a:latin typeface="+mn-lt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E564655-EF12-D048-A2A4-4F21C6050159}"/>
              </a:ext>
            </a:extLst>
          </p:cNvPr>
          <p:cNvSpPr txBox="1"/>
          <p:nvPr/>
        </p:nvSpPr>
        <p:spPr>
          <a:xfrm>
            <a:off x="7004298" y="4604439"/>
            <a:ext cx="1014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S</a:t>
            </a:r>
            <a:r>
              <a:rPr lang="en-US" baseline="-25000" dirty="0">
                <a:latin typeface="+mn-lt"/>
              </a:rPr>
              <a:t>n-1</a:t>
            </a:r>
            <a:endParaRPr lang="en-US" dirty="0">
              <a:latin typeface="+mn-lt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399E30A-F7F8-0E4C-8040-CBC2A6D5EC03}"/>
              </a:ext>
            </a:extLst>
          </p:cNvPr>
          <p:cNvSpPr txBox="1"/>
          <p:nvPr/>
        </p:nvSpPr>
        <p:spPr>
          <a:xfrm>
            <a:off x="7529848" y="4631658"/>
            <a:ext cx="524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S</a:t>
            </a:r>
            <a:r>
              <a:rPr lang="en-US" baseline="-25000" dirty="0">
                <a:latin typeface="+mn-lt"/>
              </a:rPr>
              <a:t>n</a:t>
            </a:r>
            <a:endParaRPr lang="en-US" dirty="0">
              <a:latin typeface="+mn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5DAA596-3676-9C43-955D-69B65FEB93E3}"/>
              </a:ext>
            </a:extLst>
          </p:cNvPr>
          <p:cNvSpPr txBox="1"/>
          <p:nvPr/>
        </p:nvSpPr>
        <p:spPr>
          <a:xfrm rot="20108256">
            <a:off x="2249991" y="2052712"/>
            <a:ext cx="1223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baseline="-25000" dirty="0"/>
              <a:t>n/2</a:t>
            </a:r>
            <a:endParaRPr lang="en-US" dirty="0">
              <a:latin typeface="+mn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46A4D10-3FA1-0942-BEB2-4EB2DA668F72}"/>
              </a:ext>
            </a:extLst>
          </p:cNvPr>
          <p:cNvSpPr txBox="1"/>
          <p:nvPr/>
        </p:nvSpPr>
        <p:spPr>
          <a:xfrm>
            <a:off x="3359881" y="2501251"/>
            <a:ext cx="3974135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Checks whether </a:t>
            </a:r>
          </a:p>
          <a:p>
            <a:r>
              <a:rPr lang="en-US" dirty="0">
                <a:latin typeface="+mn-lt"/>
              </a:rPr>
              <a:t> </a:t>
            </a:r>
            <a:r>
              <a:rPr lang="en-US" dirty="0"/>
              <a:t>S</a:t>
            </a:r>
            <a:r>
              <a:rPr lang="en-US" baseline="-25000" dirty="0"/>
              <a:t>n/2</a:t>
            </a:r>
            <a:r>
              <a:rPr lang="en-US" dirty="0">
                <a:latin typeface="+mn-lt"/>
              </a:rPr>
              <a:t>=</a:t>
            </a:r>
            <a:r>
              <a:rPr lang="en-US" dirty="0" err="1">
                <a:latin typeface="+mn-lt"/>
              </a:rPr>
              <a:t>S’</a:t>
            </a:r>
            <a:r>
              <a:rPr lang="en-US" baseline="-25000" dirty="0" err="1">
                <a:latin typeface="+mn-lt"/>
              </a:rPr>
              <a:t>n</a:t>
            </a:r>
            <a:r>
              <a:rPr lang="en-US" baseline="-25000" dirty="0">
                <a:latin typeface="+mn-lt"/>
              </a:rPr>
              <a:t>/2</a:t>
            </a:r>
          </a:p>
          <a:p>
            <a:r>
              <a:rPr lang="en-US" dirty="0">
                <a:latin typeface="+mn-lt"/>
              </a:rPr>
              <a:t>If no disagreement in fist half</a:t>
            </a:r>
          </a:p>
          <a:p>
            <a:r>
              <a:rPr lang="en-US" dirty="0">
                <a:latin typeface="+mn-lt"/>
              </a:rPr>
              <a:t>Otherwise in second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31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F7A02-8117-A04E-825C-499A190B2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Referee Delegation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DADCF0-81B0-9B4B-876A-59B2FD71163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38787" y="2214497"/>
            <a:ext cx="1090527" cy="13805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E0AC68C-1BAC-564E-9C36-37D617C0B2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434051" y="2487288"/>
            <a:ext cx="584281" cy="864321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15E1FD4-9F5D-E84F-BA06-1180B0F104FA}"/>
              </a:ext>
            </a:extLst>
          </p:cNvPr>
          <p:cNvCxnSpPr>
            <a:cxnSpLocks/>
          </p:cNvCxnSpPr>
          <p:nvPr/>
        </p:nvCxnSpPr>
        <p:spPr>
          <a:xfrm flipV="1">
            <a:off x="1101873" y="4618601"/>
            <a:ext cx="3470127" cy="207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9C99499-05DE-D340-9518-7E6CD8CFA87B}"/>
              </a:ext>
            </a:extLst>
          </p:cNvPr>
          <p:cNvSpPr txBox="1"/>
          <p:nvPr/>
        </p:nvSpPr>
        <p:spPr>
          <a:xfrm>
            <a:off x="144224" y="4188941"/>
            <a:ext cx="11903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root</a:t>
            </a:r>
          </a:p>
          <a:p>
            <a:pPr algn="l"/>
            <a:r>
              <a:rPr lang="en-US" dirty="0" err="1">
                <a:latin typeface="+mn-lt"/>
              </a:rPr>
              <a:t>txlist</a:t>
            </a:r>
            <a:endParaRPr lang="en-US" dirty="0">
              <a:latin typeface="+mn-lt"/>
            </a:endParaRPr>
          </a:p>
        </p:txBody>
      </p:sp>
      <p:sp>
        <p:nvSpPr>
          <p:cNvPr id="28" name="Curved Down Arrow 27">
            <a:extLst>
              <a:ext uri="{FF2B5EF4-FFF2-40B4-BE49-F238E27FC236}">
                <a16:creationId xmlns:a16="http://schemas.microsoft.com/office/drawing/2014/main" id="{66404ED9-1858-A14D-861F-11762A51662C}"/>
              </a:ext>
            </a:extLst>
          </p:cNvPr>
          <p:cNvSpPr/>
          <p:nvPr/>
        </p:nvSpPr>
        <p:spPr>
          <a:xfrm>
            <a:off x="1101873" y="4311822"/>
            <a:ext cx="380938" cy="210751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Curved Down Arrow 28">
            <a:extLst>
              <a:ext uri="{FF2B5EF4-FFF2-40B4-BE49-F238E27FC236}">
                <a16:creationId xmlns:a16="http://schemas.microsoft.com/office/drawing/2014/main" id="{8599C045-8EE9-D04B-B215-BA824D50D269}"/>
              </a:ext>
            </a:extLst>
          </p:cNvPr>
          <p:cNvSpPr/>
          <p:nvPr/>
        </p:nvSpPr>
        <p:spPr>
          <a:xfrm>
            <a:off x="1626941" y="4311822"/>
            <a:ext cx="380938" cy="210751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Curved Down Arrow 29">
            <a:extLst>
              <a:ext uri="{FF2B5EF4-FFF2-40B4-BE49-F238E27FC236}">
                <a16:creationId xmlns:a16="http://schemas.microsoft.com/office/drawing/2014/main" id="{18D6ADAD-E694-7B44-B524-3B08D08C574A}"/>
              </a:ext>
            </a:extLst>
          </p:cNvPr>
          <p:cNvSpPr/>
          <p:nvPr/>
        </p:nvSpPr>
        <p:spPr>
          <a:xfrm>
            <a:off x="2059522" y="4301976"/>
            <a:ext cx="380938" cy="210751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Curved Down Arrow 30">
            <a:extLst>
              <a:ext uri="{FF2B5EF4-FFF2-40B4-BE49-F238E27FC236}">
                <a16:creationId xmlns:a16="http://schemas.microsoft.com/office/drawing/2014/main" id="{DA8204AF-6C92-9247-9111-0CEBEDA1667D}"/>
              </a:ext>
            </a:extLst>
          </p:cNvPr>
          <p:cNvSpPr/>
          <p:nvPr/>
        </p:nvSpPr>
        <p:spPr>
          <a:xfrm>
            <a:off x="2542402" y="4299510"/>
            <a:ext cx="380938" cy="210751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Curved Down Arrow 31">
            <a:extLst>
              <a:ext uri="{FF2B5EF4-FFF2-40B4-BE49-F238E27FC236}">
                <a16:creationId xmlns:a16="http://schemas.microsoft.com/office/drawing/2014/main" id="{201D9F32-250C-0642-8F8A-8BE362ACF03F}"/>
              </a:ext>
            </a:extLst>
          </p:cNvPr>
          <p:cNvSpPr/>
          <p:nvPr/>
        </p:nvSpPr>
        <p:spPr>
          <a:xfrm>
            <a:off x="3067470" y="4294681"/>
            <a:ext cx="380938" cy="210751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Curved Down Arrow 32">
            <a:extLst>
              <a:ext uri="{FF2B5EF4-FFF2-40B4-BE49-F238E27FC236}">
                <a16:creationId xmlns:a16="http://schemas.microsoft.com/office/drawing/2014/main" id="{2730A2C9-E3F6-7D4F-81AD-D105321F9A26}"/>
              </a:ext>
            </a:extLst>
          </p:cNvPr>
          <p:cNvSpPr/>
          <p:nvPr/>
        </p:nvSpPr>
        <p:spPr>
          <a:xfrm>
            <a:off x="3502951" y="4271143"/>
            <a:ext cx="380938" cy="210751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Curved Down Arrow 33">
            <a:extLst>
              <a:ext uri="{FF2B5EF4-FFF2-40B4-BE49-F238E27FC236}">
                <a16:creationId xmlns:a16="http://schemas.microsoft.com/office/drawing/2014/main" id="{78CF9ED7-4D85-064D-86E0-8E46F35BDBF0}"/>
              </a:ext>
            </a:extLst>
          </p:cNvPr>
          <p:cNvSpPr/>
          <p:nvPr/>
        </p:nvSpPr>
        <p:spPr>
          <a:xfrm>
            <a:off x="4028019" y="4271143"/>
            <a:ext cx="380938" cy="210751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41905EC-673A-5B4A-A950-925AAB7246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3201" y="1045913"/>
            <a:ext cx="910574" cy="91057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1E3F17F-28C4-124F-8606-7BEC21300CA7}"/>
              </a:ext>
            </a:extLst>
          </p:cNvPr>
          <p:cNvSpPr txBox="1"/>
          <p:nvPr/>
        </p:nvSpPr>
        <p:spPr>
          <a:xfrm>
            <a:off x="916522" y="4647947"/>
            <a:ext cx="525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S</a:t>
            </a:r>
            <a:r>
              <a:rPr lang="en-US" baseline="-25000" dirty="0">
                <a:latin typeface="+mn-lt"/>
              </a:rPr>
              <a:t>1</a:t>
            </a:r>
            <a:endParaRPr lang="en-US" dirty="0">
              <a:latin typeface="+mn-lt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A981DCC-F727-324F-ABE2-A42A871F7666}"/>
              </a:ext>
            </a:extLst>
          </p:cNvPr>
          <p:cNvSpPr txBox="1"/>
          <p:nvPr/>
        </p:nvSpPr>
        <p:spPr>
          <a:xfrm>
            <a:off x="1271543" y="4656509"/>
            <a:ext cx="525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S</a:t>
            </a:r>
            <a:r>
              <a:rPr lang="en-US" baseline="-25000" dirty="0">
                <a:latin typeface="+mn-lt"/>
              </a:rPr>
              <a:t>2</a:t>
            </a:r>
            <a:endParaRPr lang="en-US" dirty="0">
              <a:latin typeface="+mn-lt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E564655-EF12-D048-A2A4-4F21C6050159}"/>
              </a:ext>
            </a:extLst>
          </p:cNvPr>
          <p:cNvSpPr txBox="1"/>
          <p:nvPr/>
        </p:nvSpPr>
        <p:spPr>
          <a:xfrm>
            <a:off x="3644696" y="4618601"/>
            <a:ext cx="1014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S</a:t>
            </a:r>
            <a:r>
              <a:rPr lang="en-US" baseline="-25000" dirty="0">
                <a:latin typeface="+mn-lt"/>
              </a:rPr>
              <a:t>n/2-1</a:t>
            </a:r>
            <a:endParaRPr lang="en-US" dirty="0">
              <a:latin typeface="+mn-lt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399E30A-F7F8-0E4C-8040-CBC2A6D5EC03}"/>
              </a:ext>
            </a:extLst>
          </p:cNvPr>
          <p:cNvSpPr txBox="1"/>
          <p:nvPr/>
        </p:nvSpPr>
        <p:spPr>
          <a:xfrm>
            <a:off x="4303709" y="4630822"/>
            <a:ext cx="1496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S</a:t>
            </a:r>
            <a:r>
              <a:rPr lang="en-US" baseline="-25000" dirty="0">
                <a:latin typeface="+mn-lt"/>
              </a:rPr>
              <a:t>n/2</a:t>
            </a:r>
            <a:endParaRPr lang="en-US" dirty="0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46E8C3-3C05-AB45-A4C2-4CE6A953261A}"/>
              </a:ext>
            </a:extLst>
          </p:cNvPr>
          <p:cNvSpPr txBox="1"/>
          <p:nvPr/>
        </p:nvSpPr>
        <p:spPr>
          <a:xfrm>
            <a:off x="2103938" y="1912514"/>
            <a:ext cx="422910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Repeat protocol for log</a:t>
            </a:r>
            <a:r>
              <a:rPr lang="en-US" baseline="-25000" dirty="0">
                <a:latin typeface="+mn-lt"/>
              </a:rPr>
              <a:t>2</a:t>
            </a:r>
            <a:r>
              <a:rPr lang="en-US" dirty="0">
                <a:latin typeface="+mn-lt"/>
              </a:rPr>
              <a:t>(n) steps</a:t>
            </a:r>
          </a:p>
          <a:p>
            <a:r>
              <a:rPr lang="en-US" dirty="0">
                <a:latin typeface="+mn-lt"/>
              </a:rPr>
              <a:t>End with agreement on S</a:t>
            </a:r>
            <a:r>
              <a:rPr lang="en-US" baseline="-25000" dirty="0">
                <a:latin typeface="+mn-lt"/>
              </a:rPr>
              <a:t>i</a:t>
            </a:r>
            <a:r>
              <a:rPr lang="en-US" dirty="0">
                <a:latin typeface="+mn-lt"/>
              </a:rPr>
              <a:t> and disagreement on </a:t>
            </a:r>
            <a:r>
              <a:rPr lang="en-US" dirty="0"/>
              <a:t>S</a:t>
            </a:r>
            <a:r>
              <a:rPr lang="en-US" baseline="-25000" dirty="0"/>
              <a:t>i+1</a:t>
            </a:r>
            <a:r>
              <a:rPr lang="en-US" dirty="0"/>
              <a:t> and S’</a:t>
            </a:r>
            <a:r>
              <a:rPr lang="en-US" baseline="-25000" dirty="0"/>
              <a:t>i+1</a:t>
            </a:r>
            <a:endParaRPr lang="en-US" dirty="0"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5C0D6C-5623-E04D-9907-C051BACB0237}"/>
              </a:ext>
            </a:extLst>
          </p:cNvPr>
          <p:cNvSpPr txBox="1"/>
          <p:nvPr/>
        </p:nvSpPr>
        <p:spPr>
          <a:xfrm>
            <a:off x="1569838" y="3305056"/>
            <a:ext cx="60043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Smart Contract checks transition between </a:t>
            </a:r>
            <a:r>
              <a:rPr lang="en-US" dirty="0"/>
              <a:t>S</a:t>
            </a:r>
            <a:r>
              <a:rPr lang="en-US" baseline="-25000" dirty="0"/>
              <a:t>i</a:t>
            </a:r>
            <a:r>
              <a:rPr lang="en-US" dirty="0"/>
              <a:t>  and S</a:t>
            </a:r>
            <a:r>
              <a:rPr lang="en-US" baseline="-25000" dirty="0"/>
              <a:t>i+1</a:t>
            </a:r>
            <a:r>
              <a:rPr lang="en-US" dirty="0"/>
              <a:t> and declares winner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65566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F3872-58BD-1F44-83AF-D3A77FC87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Problem: Checks take a long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C2B14-3481-BF4E-9EE7-15242E9BDD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log</a:t>
            </a:r>
            <a:r>
              <a:rPr lang="en-US" baseline="-25000" dirty="0"/>
              <a:t>2</a:t>
            </a:r>
            <a:r>
              <a:rPr lang="en-US" dirty="0"/>
              <a:t>(n) messages (1 hash per message)</a:t>
            </a:r>
          </a:p>
          <a:p>
            <a:r>
              <a:rPr lang="en-US" dirty="0"/>
              <a:t>1 Verification step on smart contract</a:t>
            </a:r>
          </a:p>
          <a:p>
            <a:r>
              <a:rPr lang="en-US" dirty="0"/>
              <a:t>If either party timeouts declares winner</a:t>
            </a:r>
          </a:p>
          <a:p>
            <a:r>
              <a:rPr lang="en-US" dirty="0"/>
              <a:t>Looser gets </a:t>
            </a:r>
            <a:r>
              <a:rPr lang="en-US" i="1" dirty="0"/>
              <a:t>slashed, </a:t>
            </a:r>
            <a:r>
              <a:rPr lang="en-US" dirty="0"/>
              <a:t>Winner rewarded </a:t>
            </a:r>
          </a:p>
          <a:p>
            <a:r>
              <a:rPr lang="en-US" dirty="0"/>
              <a:t>Problem: log</a:t>
            </a:r>
            <a:r>
              <a:rPr lang="en-US" baseline="-25000" dirty="0"/>
              <a:t>2</a:t>
            </a:r>
            <a:r>
              <a:rPr lang="en-US" dirty="0"/>
              <a:t>(n)*timeout</a:t>
            </a:r>
          </a:p>
          <a:p>
            <a:r>
              <a:rPr lang="en-US" dirty="0"/>
              <a:t>No incentive to cheat</a:t>
            </a:r>
          </a:p>
          <a:p>
            <a:r>
              <a:rPr lang="en-US" dirty="0"/>
              <a:t>But: Long wait till finalization! (7 days)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5178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F6968-66EA-404A-A9A7-92D5E7290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Pipelined Assertions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14489F4-7FA4-5D48-8B39-605246CA79B3}"/>
              </a:ext>
            </a:extLst>
          </p:cNvPr>
          <p:cNvSpPr/>
          <p:nvPr/>
        </p:nvSpPr>
        <p:spPr>
          <a:xfrm>
            <a:off x="766118" y="1556952"/>
            <a:ext cx="1000898" cy="7800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Bond </a:t>
            </a:r>
            <a:r>
              <a:rPr lang="en-US" dirty="0" err="1"/>
              <a:t>i</a:t>
            </a:r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419475D-BD5A-2F46-A296-C5544ECDB1A4}"/>
              </a:ext>
            </a:extLst>
          </p:cNvPr>
          <p:cNvCxnSpPr>
            <a:cxnSpLocks/>
          </p:cNvCxnSpPr>
          <p:nvPr/>
        </p:nvCxnSpPr>
        <p:spPr>
          <a:xfrm>
            <a:off x="1767016" y="1946962"/>
            <a:ext cx="114506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E1FF5D94-E0C2-D34A-9F39-17F2DE74466E}"/>
              </a:ext>
            </a:extLst>
          </p:cNvPr>
          <p:cNvSpPr/>
          <p:nvPr/>
        </p:nvSpPr>
        <p:spPr>
          <a:xfrm>
            <a:off x="3027405" y="1534724"/>
            <a:ext cx="1000898" cy="7800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Bond i+1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3B6134-FA80-5F49-8534-00AF9CF1A75D}"/>
              </a:ext>
            </a:extLst>
          </p:cNvPr>
          <p:cNvSpPr txBox="1"/>
          <p:nvPr/>
        </p:nvSpPr>
        <p:spPr>
          <a:xfrm>
            <a:off x="317156" y="2466029"/>
            <a:ext cx="2594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Rollup state </a:t>
            </a:r>
            <a:r>
              <a:rPr lang="en-US" dirty="0" err="1">
                <a:latin typeface="+mn-lt"/>
              </a:rPr>
              <a:t>i</a:t>
            </a:r>
            <a:endParaRPr lang="en-US" dirty="0">
              <a:latin typeface="+mn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5D81043-F0F3-9341-BE58-5F499AB7A6B1}"/>
              </a:ext>
            </a:extLst>
          </p:cNvPr>
          <p:cNvSpPr txBox="1"/>
          <p:nvPr/>
        </p:nvSpPr>
        <p:spPr>
          <a:xfrm>
            <a:off x="2730843" y="2379355"/>
            <a:ext cx="2594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Rollup state i+1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CDF37C1-5C32-D04F-AAB0-CE2F95C8AC4F}"/>
              </a:ext>
            </a:extLst>
          </p:cNvPr>
          <p:cNvCxnSpPr/>
          <p:nvPr/>
        </p:nvCxnSpPr>
        <p:spPr>
          <a:xfrm>
            <a:off x="4028303" y="1924899"/>
            <a:ext cx="126038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CC7D1887-1B2A-B143-A859-D1600767E8B6}"/>
              </a:ext>
            </a:extLst>
          </p:cNvPr>
          <p:cNvSpPr/>
          <p:nvPr/>
        </p:nvSpPr>
        <p:spPr>
          <a:xfrm>
            <a:off x="5288692" y="1512661"/>
            <a:ext cx="1000898" cy="7800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Bond i+2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DD46580-880B-DD40-9011-1A995BD3763F}"/>
              </a:ext>
            </a:extLst>
          </p:cNvPr>
          <p:cNvSpPr txBox="1"/>
          <p:nvPr/>
        </p:nvSpPr>
        <p:spPr>
          <a:xfrm>
            <a:off x="4763372" y="2381257"/>
            <a:ext cx="2594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Rollup state i+2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EABDD10-E593-3749-B77E-C4BA2DDE3DC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36271" y="2979820"/>
            <a:ext cx="1135497" cy="1437491"/>
          </a:xfrm>
          <a:prstGeom prst="rect">
            <a:avLst/>
          </a:prstGeom>
        </p:spPr>
      </p:pic>
      <p:sp>
        <p:nvSpPr>
          <p:cNvPr id="21" name="Multiply 20">
            <a:extLst>
              <a:ext uri="{FF2B5EF4-FFF2-40B4-BE49-F238E27FC236}">
                <a16:creationId xmlns:a16="http://schemas.microsoft.com/office/drawing/2014/main" id="{86ADA9A4-C86E-C348-A84D-FEDE49FBE83E}"/>
              </a:ext>
            </a:extLst>
          </p:cNvPr>
          <p:cNvSpPr/>
          <p:nvPr/>
        </p:nvSpPr>
        <p:spPr>
          <a:xfrm>
            <a:off x="704333" y="2187871"/>
            <a:ext cx="910283" cy="844631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Multiply 21">
            <a:extLst>
              <a:ext uri="{FF2B5EF4-FFF2-40B4-BE49-F238E27FC236}">
                <a16:creationId xmlns:a16="http://schemas.microsoft.com/office/drawing/2014/main" id="{C6F6B8E8-5C77-9345-B051-65FA2A69619B}"/>
              </a:ext>
            </a:extLst>
          </p:cNvPr>
          <p:cNvSpPr/>
          <p:nvPr/>
        </p:nvSpPr>
        <p:spPr>
          <a:xfrm>
            <a:off x="3080979" y="1515273"/>
            <a:ext cx="910283" cy="844631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ultiply 22">
            <a:extLst>
              <a:ext uri="{FF2B5EF4-FFF2-40B4-BE49-F238E27FC236}">
                <a16:creationId xmlns:a16="http://schemas.microsoft.com/office/drawing/2014/main" id="{D7714918-D327-914A-9C3D-F4B3ACD8B06E}"/>
              </a:ext>
            </a:extLst>
          </p:cNvPr>
          <p:cNvSpPr/>
          <p:nvPr/>
        </p:nvSpPr>
        <p:spPr>
          <a:xfrm>
            <a:off x="5321643" y="1616013"/>
            <a:ext cx="910283" cy="844631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Multiply 25">
            <a:extLst>
              <a:ext uri="{FF2B5EF4-FFF2-40B4-BE49-F238E27FC236}">
                <a16:creationId xmlns:a16="http://schemas.microsoft.com/office/drawing/2014/main" id="{498F1693-131E-C447-876C-72EBB099F492}"/>
              </a:ext>
            </a:extLst>
          </p:cNvPr>
          <p:cNvSpPr/>
          <p:nvPr/>
        </p:nvSpPr>
        <p:spPr>
          <a:xfrm>
            <a:off x="749703" y="1531450"/>
            <a:ext cx="910283" cy="844631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71202C5-2119-F646-B66E-04016087A5DA}"/>
              </a:ext>
            </a:extLst>
          </p:cNvPr>
          <p:cNvSpPr txBox="1"/>
          <p:nvPr/>
        </p:nvSpPr>
        <p:spPr>
          <a:xfrm>
            <a:off x="766118" y="4312503"/>
            <a:ext cx="33610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Server can build on states before timeouts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17C3BD5-16A1-8145-880F-56DE0918ABF1}"/>
              </a:ext>
            </a:extLst>
          </p:cNvPr>
          <p:cNvSpPr txBox="1"/>
          <p:nvPr/>
        </p:nvSpPr>
        <p:spPr>
          <a:xfrm>
            <a:off x="4368140" y="4280246"/>
            <a:ext cx="40097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If prior state invalid, all subsequent bonds are slashed</a:t>
            </a:r>
          </a:p>
        </p:txBody>
      </p:sp>
    </p:spTree>
    <p:extLst>
      <p:ext uri="{BB962C8B-B14F-4D97-AF65-F5344CB8AC3E}">
        <p14:creationId xmlns:p14="http://schemas.microsoft.com/office/powerpoint/2010/main" val="3362071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6" grpId="0" animBg="1"/>
      <p:bldP spid="27" grpId="0"/>
      <p:bldP spid="2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F6968-66EA-404A-A9A7-92D5E7290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Pipelined Assertions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14489F4-7FA4-5D48-8B39-605246CA79B3}"/>
              </a:ext>
            </a:extLst>
          </p:cNvPr>
          <p:cNvSpPr/>
          <p:nvPr/>
        </p:nvSpPr>
        <p:spPr>
          <a:xfrm>
            <a:off x="766118" y="1556952"/>
            <a:ext cx="1000898" cy="7800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Bond </a:t>
            </a:r>
            <a:r>
              <a:rPr lang="en-US" dirty="0" err="1"/>
              <a:t>i</a:t>
            </a:r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419475D-BD5A-2F46-A296-C5544ECDB1A4}"/>
              </a:ext>
            </a:extLst>
          </p:cNvPr>
          <p:cNvCxnSpPr>
            <a:cxnSpLocks/>
          </p:cNvCxnSpPr>
          <p:nvPr/>
        </p:nvCxnSpPr>
        <p:spPr>
          <a:xfrm>
            <a:off x="1767016" y="1946962"/>
            <a:ext cx="114506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E1FF5D94-E0C2-D34A-9F39-17F2DE74466E}"/>
              </a:ext>
            </a:extLst>
          </p:cNvPr>
          <p:cNvSpPr/>
          <p:nvPr/>
        </p:nvSpPr>
        <p:spPr>
          <a:xfrm>
            <a:off x="3027405" y="1534724"/>
            <a:ext cx="1000898" cy="7800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Bond i+1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3B6134-FA80-5F49-8534-00AF9CF1A75D}"/>
              </a:ext>
            </a:extLst>
          </p:cNvPr>
          <p:cNvSpPr txBox="1"/>
          <p:nvPr/>
        </p:nvSpPr>
        <p:spPr>
          <a:xfrm>
            <a:off x="317156" y="2466029"/>
            <a:ext cx="2594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Rollup state </a:t>
            </a:r>
            <a:r>
              <a:rPr lang="en-US" dirty="0" err="1">
                <a:latin typeface="+mn-lt"/>
              </a:rPr>
              <a:t>i</a:t>
            </a:r>
            <a:endParaRPr lang="en-US" dirty="0">
              <a:latin typeface="+mn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5D81043-F0F3-9341-BE58-5F499AB7A6B1}"/>
              </a:ext>
            </a:extLst>
          </p:cNvPr>
          <p:cNvSpPr txBox="1"/>
          <p:nvPr/>
        </p:nvSpPr>
        <p:spPr>
          <a:xfrm>
            <a:off x="2730843" y="2379355"/>
            <a:ext cx="2594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Rollup state i+1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CDF37C1-5C32-D04F-AAB0-CE2F95C8AC4F}"/>
              </a:ext>
            </a:extLst>
          </p:cNvPr>
          <p:cNvCxnSpPr/>
          <p:nvPr/>
        </p:nvCxnSpPr>
        <p:spPr>
          <a:xfrm>
            <a:off x="4028303" y="1924899"/>
            <a:ext cx="126038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CC7D1887-1B2A-B143-A859-D1600767E8B6}"/>
              </a:ext>
            </a:extLst>
          </p:cNvPr>
          <p:cNvSpPr/>
          <p:nvPr/>
        </p:nvSpPr>
        <p:spPr>
          <a:xfrm>
            <a:off x="5288692" y="1512661"/>
            <a:ext cx="1000898" cy="7800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Bond i+2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DD46580-880B-DD40-9011-1A995BD3763F}"/>
              </a:ext>
            </a:extLst>
          </p:cNvPr>
          <p:cNvSpPr txBox="1"/>
          <p:nvPr/>
        </p:nvSpPr>
        <p:spPr>
          <a:xfrm>
            <a:off x="4763372" y="2381257"/>
            <a:ext cx="2594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Rollup state i+2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EABDD10-E593-3749-B77E-C4BA2DDE3DC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80338" y="3042067"/>
            <a:ext cx="1209546" cy="153209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671202C5-2119-F646-B66E-04016087A5DA}"/>
              </a:ext>
            </a:extLst>
          </p:cNvPr>
          <p:cNvSpPr txBox="1"/>
          <p:nvPr/>
        </p:nvSpPr>
        <p:spPr>
          <a:xfrm>
            <a:off x="4763372" y="2857926"/>
            <a:ext cx="4406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Server can claim prior state not valid and continue given this.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18BA6A1-D0E9-F94A-89C1-0F08DF1759D8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1767016" y="1946962"/>
            <a:ext cx="1664995" cy="167055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61249FC1-764D-DE4D-85DD-EC0A16417A65}"/>
              </a:ext>
            </a:extLst>
          </p:cNvPr>
          <p:cNvSpPr/>
          <p:nvPr/>
        </p:nvSpPr>
        <p:spPr>
          <a:xfrm>
            <a:off x="3564766" y="3299161"/>
            <a:ext cx="1000898" cy="7800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Bond i+1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425F864-108E-884D-B53C-9AA4C0366C72}"/>
              </a:ext>
            </a:extLst>
          </p:cNvPr>
          <p:cNvSpPr txBox="1"/>
          <p:nvPr/>
        </p:nvSpPr>
        <p:spPr>
          <a:xfrm>
            <a:off x="2565957" y="3971356"/>
            <a:ext cx="2594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Rollup state i+1’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86BB89-3269-5D4D-921C-9DEBCD27A449}"/>
              </a:ext>
            </a:extLst>
          </p:cNvPr>
          <p:cNvSpPr txBox="1"/>
          <p:nvPr/>
        </p:nvSpPr>
        <p:spPr>
          <a:xfrm>
            <a:off x="1689884" y="1059460"/>
            <a:ext cx="1634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State </a:t>
            </a:r>
            <a:r>
              <a:rPr lang="en-US" dirty="0" err="1">
                <a:latin typeface="+mn-lt"/>
              </a:rPr>
              <a:t>i</a:t>
            </a:r>
            <a:r>
              <a:rPr lang="en-US" dirty="0">
                <a:latin typeface="+mn-lt"/>
              </a:rPr>
              <a:t> valid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E15B959-75D4-1F4C-958A-B1F1D8A61E34}"/>
              </a:ext>
            </a:extLst>
          </p:cNvPr>
          <p:cNvSpPr txBox="1"/>
          <p:nvPr/>
        </p:nvSpPr>
        <p:spPr>
          <a:xfrm rot="2740575">
            <a:off x="1643078" y="2558170"/>
            <a:ext cx="2309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State i not valid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D31FD0F-9EC8-2040-825F-C31B4CEEB1DD}"/>
              </a:ext>
            </a:extLst>
          </p:cNvPr>
          <p:cNvSpPr txBox="1"/>
          <p:nvPr/>
        </p:nvSpPr>
        <p:spPr>
          <a:xfrm>
            <a:off x="4698419" y="3971356"/>
            <a:ext cx="4406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If no successful fraud proof then reward gets slashed</a:t>
            </a:r>
          </a:p>
        </p:txBody>
      </p:sp>
      <p:sp>
        <p:nvSpPr>
          <p:cNvPr id="32" name="Multiply 31">
            <a:extLst>
              <a:ext uri="{FF2B5EF4-FFF2-40B4-BE49-F238E27FC236}">
                <a16:creationId xmlns:a16="http://schemas.microsoft.com/office/drawing/2014/main" id="{ACAB1BC4-C900-3A4B-8F59-7CCF4B2AEDB1}"/>
              </a:ext>
            </a:extLst>
          </p:cNvPr>
          <p:cNvSpPr/>
          <p:nvPr/>
        </p:nvSpPr>
        <p:spPr>
          <a:xfrm>
            <a:off x="3625671" y="3273412"/>
            <a:ext cx="910283" cy="844631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9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1" grpId="0"/>
      <p:bldP spid="3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C2F24-6B8F-DC4B-A4FE-DB7F6ACDE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Insurance of Rollup -&gt; Instant Finality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1049AB-0419-7A48-B42D-118E3F5BB7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42602"/>
            <a:ext cx="8229600" cy="410089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Rollup is not instant (unlike lightning)</a:t>
            </a:r>
          </a:p>
          <a:p>
            <a:r>
              <a:rPr lang="en-US" dirty="0"/>
              <a:t>But if server is trusted then giving them transaction -&gt; finality</a:t>
            </a:r>
          </a:p>
          <a:p>
            <a:r>
              <a:rPr lang="en-US" dirty="0"/>
              <a:t>Idea: Use insurance to achieve finality</a:t>
            </a:r>
          </a:p>
          <a:p>
            <a:r>
              <a:rPr lang="en-US" dirty="0"/>
              <a:t>Server signs insurance</a:t>
            </a:r>
          </a:p>
          <a:p>
            <a:r>
              <a:rPr lang="en-US" dirty="0"/>
              <a:t>If transaction not included in next (few) blocks insurance can be used to get insurance premium</a:t>
            </a:r>
          </a:p>
          <a:p>
            <a:r>
              <a:rPr lang="en-US" dirty="0"/>
              <a:t>Works for </a:t>
            </a:r>
            <a:r>
              <a:rPr lang="en-US" dirty="0" err="1"/>
              <a:t>zk</a:t>
            </a:r>
            <a:r>
              <a:rPr lang="en-US" dirty="0"/>
              <a:t> and optimistic rollup</a:t>
            </a:r>
          </a:p>
          <a:p>
            <a:r>
              <a:rPr lang="en-US" dirty="0"/>
              <a:t>Does not work for NFTs (directly)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65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A7CA1-36A4-994F-AEC1-05C83E9FB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Optimistic Rollup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DD323-8E6A-6941-8A74-D9245D5C4E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Live and implemented (Optimism and </a:t>
            </a:r>
            <a:r>
              <a:rPr lang="en-US" dirty="0" err="1"/>
              <a:t>Arbitrum</a:t>
            </a:r>
            <a:r>
              <a:rPr lang="en-US" dirty="0"/>
              <a:t>)</a:t>
            </a:r>
          </a:p>
          <a:p>
            <a:r>
              <a:rPr lang="en-US" dirty="0"/>
              <a:t>You can port arbitrary smart contracts (OVM)</a:t>
            </a:r>
          </a:p>
          <a:p>
            <a:r>
              <a:rPr lang="en-US" dirty="0"/>
              <a:t>Works well if honest rollup server</a:t>
            </a:r>
          </a:p>
          <a:p>
            <a:pPr lvl="1"/>
            <a:r>
              <a:rPr lang="en-US" dirty="0"/>
              <a:t>Fraud proofs protection if malicious server</a:t>
            </a:r>
          </a:p>
          <a:p>
            <a:r>
              <a:rPr lang="en-US" dirty="0"/>
              <a:t>Up to ~4000 </a:t>
            </a:r>
            <a:r>
              <a:rPr lang="en-US" dirty="0" err="1"/>
              <a:t>tx</a:t>
            </a:r>
            <a:r>
              <a:rPr lang="en-US" dirty="0"/>
              <a:t>/s on ETH 1.0</a:t>
            </a:r>
          </a:p>
          <a:p>
            <a:r>
              <a:rPr lang="en-US" dirty="0"/>
              <a:t>Important that one independent validator exists</a:t>
            </a:r>
          </a:p>
          <a:p>
            <a:r>
              <a:rPr lang="en-US" dirty="0"/>
              <a:t>7 day finality wait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0685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75469-2CC9-2E44-B8DD-119BDF5BE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combined view of rollups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EBD680-648F-964A-BA1A-4060032CD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047751"/>
            <a:ext cx="8534400" cy="67962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Standard L1 chains:    </a:t>
            </a:r>
            <a:r>
              <a:rPr lang="en-US" u="sng" dirty="0"/>
              <a:t>every</a:t>
            </a:r>
            <a:r>
              <a:rPr lang="en-US" dirty="0"/>
              <a:t> miner must verify </a:t>
            </a:r>
            <a:r>
              <a:rPr lang="en-US" u="sng" dirty="0"/>
              <a:t>every</a:t>
            </a:r>
            <a:r>
              <a:rPr lang="en-US" dirty="0"/>
              <a:t> posted Tx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3C397B-AFA1-8743-961A-7379C8CF59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0949" y="2612446"/>
            <a:ext cx="893060" cy="8930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5D34CD8-D070-3841-82BE-9D0B396AE4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179" y="3034321"/>
            <a:ext cx="355168" cy="6123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8B71ED-2941-6F4B-8242-A4FAA23448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208" y="2337604"/>
            <a:ext cx="438210" cy="6482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666E076-6905-6E4F-AB5E-4D3C915C9F8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92665" y="3695160"/>
            <a:ext cx="438211" cy="6482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9947F4-E77A-BA44-8FED-9C0C90B489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8263" y="3230466"/>
            <a:ext cx="893060" cy="8930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82B921D-A77B-9D4D-B35F-1379A0FBC9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8307" y="3491607"/>
            <a:ext cx="893060" cy="89306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24AFAF6B-6577-C14F-AE41-021E43CFB748}"/>
              </a:ext>
            </a:extLst>
          </p:cNvPr>
          <p:cNvSpPr/>
          <p:nvPr/>
        </p:nvSpPr>
        <p:spPr>
          <a:xfrm>
            <a:off x="6243274" y="2588315"/>
            <a:ext cx="2239706" cy="1981665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A37BF7C-67D2-6C4C-98D9-A699E8E1BE3B}"/>
              </a:ext>
            </a:extLst>
          </p:cNvPr>
          <p:cNvSpPr/>
          <p:nvPr/>
        </p:nvSpPr>
        <p:spPr>
          <a:xfrm>
            <a:off x="807213" y="2515163"/>
            <a:ext cx="260431" cy="171491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289CC96-709D-0849-941A-8E7E264535EC}"/>
              </a:ext>
            </a:extLst>
          </p:cNvPr>
          <p:cNvSpPr/>
          <p:nvPr/>
        </p:nvSpPr>
        <p:spPr>
          <a:xfrm>
            <a:off x="813758" y="3206170"/>
            <a:ext cx="260431" cy="171491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3718118-BE38-7C48-94CE-7B01455EB753}"/>
              </a:ext>
            </a:extLst>
          </p:cNvPr>
          <p:cNvSpPr/>
          <p:nvPr/>
        </p:nvSpPr>
        <p:spPr>
          <a:xfrm>
            <a:off x="813757" y="3853268"/>
            <a:ext cx="260431" cy="171491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15" name="Rounded Rectangular Callout 14">
            <a:extLst>
              <a:ext uri="{FF2B5EF4-FFF2-40B4-BE49-F238E27FC236}">
                <a16:creationId xmlns:a16="http://schemas.microsoft.com/office/drawing/2014/main" id="{B57EA714-293E-D44F-B1EF-B8C595276126}"/>
              </a:ext>
            </a:extLst>
          </p:cNvPr>
          <p:cNvSpPr/>
          <p:nvPr/>
        </p:nvSpPr>
        <p:spPr>
          <a:xfrm>
            <a:off x="6547112" y="1588966"/>
            <a:ext cx="1095146" cy="583900"/>
          </a:xfrm>
          <a:prstGeom prst="wedgeRoundRectCallout">
            <a:avLst>
              <a:gd name="adj1" fmla="val -2055"/>
              <a:gd name="adj2" fmla="val 156937"/>
              <a:gd name="adj3" fmla="val 16667"/>
            </a:avLst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2100" dirty="0"/>
              <a:t>verify</a:t>
            </a:r>
            <a:br>
              <a:rPr lang="en-US" sz="2100" dirty="0"/>
            </a:br>
            <a:r>
              <a:rPr lang="en-US" sz="2100" dirty="0"/>
              <a:t>all Tx</a:t>
            </a:r>
          </a:p>
        </p:txBody>
      </p:sp>
      <p:sp>
        <p:nvSpPr>
          <p:cNvPr id="16" name="Rounded Rectangular Callout 15">
            <a:extLst>
              <a:ext uri="{FF2B5EF4-FFF2-40B4-BE49-F238E27FC236}">
                <a16:creationId xmlns:a16="http://schemas.microsoft.com/office/drawing/2014/main" id="{F511A459-C3EE-CA4C-BC30-1DF099707DF8}"/>
              </a:ext>
            </a:extLst>
          </p:cNvPr>
          <p:cNvSpPr/>
          <p:nvPr/>
        </p:nvSpPr>
        <p:spPr>
          <a:xfrm>
            <a:off x="5515465" y="2200475"/>
            <a:ext cx="1115187" cy="679624"/>
          </a:xfrm>
          <a:prstGeom prst="wedgeRoundRectCallout">
            <a:avLst>
              <a:gd name="adj1" fmla="val 62283"/>
              <a:gd name="adj2" fmla="val 162312"/>
              <a:gd name="adj3" fmla="val 16667"/>
            </a:avLst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2100" dirty="0"/>
              <a:t>verify</a:t>
            </a:r>
            <a:br>
              <a:rPr lang="en-US" sz="2100" dirty="0"/>
            </a:br>
            <a:r>
              <a:rPr lang="en-US" sz="2100" dirty="0"/>
              <a:t>all Tx</a:t>
            </a:r>
          </a:p>
        </p:txBody>
      </p:sp>
      <p:sp>
        <p:nvSpPr>
          <p:cNvPr id="17" name="Rounded Rectangular Callout 16">
            <a:extLst>
              <a:ext uri="{FF2B5EF4-FFF2-40B4-BE49-F238E27FC236}">
                <a16:creationId xmlns:a16="http://schemas.microsoft.com/office/drawing/2014/main" id="{044C8ABA-D6F7-EC41-AC4C-D684B3D07B8B}"/>
              </a:ext>
            </a:extLst>
          </p:cNvPr>
          <p:cNvSpPr/>
          <p:nvPr/>
        </p:nvSpPr>
        <p:spPr>
          <a:xfrm>
            <a:off x="7900350" y="1991735"/>
            <a:ext cx="1095146" cy="655148"/>
          </a:xfrm>
          <a:prstGeom prst="wedgeRoundRectCallout">
            <a:avLst>
              <a:gd name="adj1" fmla="val -33145"/>
              <a:gd name="adj2" fmla="val 155820"/>
              <a:gd name="adj3" fmla="val 16667"/>
            </a:avLst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2100" dirty="0"/>
              <a:t>verify</a:t>
            </a:r>
            <a:br>
              <a:rPr lang="en-US" sz="2100" dirty="0"/>
            </a:br>
            <a:r>
              <a:rPr lang="en-US" sz="2100" dirty="0"/>
              <a:t>all Tx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327D65B-148A-C543-AD96-B5B0D3DC11F1}"/>
              </a:ext>
            </a:extLst>
          </p:cNvPr>
          <p:cNvGrpSpPr/>
          <p:nvPr/>
        </p:nvGrpSpPr>
        <p:grpSpPr>
          <a:xfrm>
            <a:off x="2245202" y="3102357"/>
            <a:ext cx="885627" cy="1303548"/>
            <a:chOff x="2996999" y="3372327"/>
            <a:chExt cx="1180836" cy="1738065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A37CD18-D044-DB42-A4E2-A7A273A8C54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68482" y="3372327"/>
              <a:ext cx="602551" cy="785937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901BB9D-A57B-C847-AD98-94451279D907}"/>
                </a:ext>
              </a:extLst>
            </p:cNvPr>
            <p:cNvSpPr txBox="1"/>
            <p:nvPr/>
          </p:nvSpPr>
          <p:spPr>
            <a:xfrm>
              <a:off x="2996999" y="4125506"/>
              <a:ext cx="1180836" cy="984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100" dirty="0">
                  <a:latin typeface="+mn-lt"/>
                </a:rPr>
                <a:t>rollup </a:t>
              </a:r>
              <a:br>
                <a:rPr lang="en-US" sz="2100" dirty="0">
                  <a:latin typeface="+mn-lt"/>
                </a:rPr>
              </a:br>
              <a:r>
                <a:rPr lang="en-US" sz="2100" dirty="0">
                  <a:latin typeface="+mn-lt"/>
                </a:rPr>
                <a:t>server</a:t>
              </a:r>
            </a:p>
          </p:txBody>
        </p:sp>
      </p:grp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2AEDC09-622C-C84E-95EC-654F565EE4B1}"/>
              </a:ext>
            </a:extLst>
          </p:cNvPr>
          <p:cNvCxnSpPr>
            <a:cxnSpLocks/>
          </p:cNvCxnSpPr>
          <p:nvPr/>
        </p:nvCxnSpPr>
        <p:spPr>
          <a:xfrm>
            <a:off x="1092988" y="2629387"/>
            <a:ext cx="1253185" cy="5548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205001F-E44E-8041-86B4-97F855A03C98}"/>
              </a:ext>
            </a:extLst>
          </p:cNvPr>
          <p:cNvCxnSpPr>
            <a:cxnSpLocks/>
          </p:cNvCxnSpPr>
          <p:nvPr/>
        </p:nvCxnSpPr>
        <p:spPr>
          <a:xfrm>
            <a:off x="1126702" y="3291916"/>
            <a:ext cx="1243787" cy="4073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B0E8762-F8DB-B245-97FD-F06F850AF3A2}"/>
              </a:ext>
            </a:extLst>
          </p:cNvPr>
          <p:cNvCxnSpPr>
            <a:cxnSpLocks/>
          </p:cNvCxnSpPr>
          <p:nvPr/>
        </p:nvCxnSpPr>
        <p:spPr>
          <a:xfrm flipV="1">
            <a:off x="1160417" y="3538494"/>
            <a:ext cx="1210071" cy="3956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ounded Rectangular Callout 23">
            <a:extLst>
              <a:ext uri="{FF2B5EF4-FFF2-40B4-BE49-F238E27FC236}">
                <a16:creationId xmlns:a16="http://schemas.microsoft.com/office/drawing/2014/main" id="{73560EC7-C5E2-CB44-BED7-773A099591D0}"/>
              </a:ext>
            </a:extLst>
          </p:cNvPr>
          <p:cNvSpPr/>
          <p:nvPr/>
        </p:nvSpPr>
        <p:spPr>
          <a:xfrm>
            <a:off x="2674771" y="1991735"/>
            <a:ext cx="2644160" cy="613263"/>
          </a:xfrm>
          <a:prstGeom prst="wedgeRoundRectCallout">
            <a:avLst>
              <a:gd name="adj1" fmla="val -41374"/>
              <a:gd name="adj2" fmla="val 125797"/>
              <a:gd name="adj3" fmla="val 16667"/>
            </a:avLst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en-US" sz="2100" dirty="0"/>
              <a:t>verify all Tx </a:t>
            </a:r>
            <a:br>
              <a:rPr lang="en-US" sz="2100" dirty="0"/>
            </a:br>
            <a:r>
              <a:rPr lang="en-US" sz="2100" dirty="0"/>
              <a:t>    ⇒  short proof </a:t>
            </a:r>
            <a:r>
              <a:rPr lang="en-US" sz="2100" b="1" dirty="0"/>
              <a:t>π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ED54099-6A9D-9744-BC9B-4EA23B91DC24}"/>
              </a:ext>
            </a:extLst>
          </p:cNvPr>
          <p:cNvGrpSpPr/>
          <p:nvPr/>
        </p:nvGrpSpPr>
        <p:grpSpPr>
          <a:xfrm>
            <a:off x="2921831" y="3018437"/>
            <a:ext cx="3321443" cy="403518"/>
            <a:chOff x="3787279" y="3196691"/>
            <a:chExt cx="4428591" cy="538024"/>
          </a:xfrm>
        </p:grpSpPr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5382C772-5D9E-9D4E-80D6-30EECDBE1740}"/>
                </a:ext>
              </a:extLst>
            </p:cNvPr>
            <p:cNvCxnSpPr>
              <a:cxnSpLocks/>
            </p:cNvCxnSpPr>
            <p:nvPr/>
          </p:nvCxnSpPr>
          <p:spPr>
            <a:xfrm>
              <a:off x="3787279" y="3734715"/>
              <a:ext cx="442859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4633AD2-C5F4-FE4E-87DF-96DE31AF141D}"/>
                </a:ext>
              </a:extLst>
            </p:cNvPr>
            <p:cNvSpPr/>
            <p:nvPr/>
          </p:nvSpPr>
          <p:spPr>
            <a:xfrm>
              <a:off x="4438191" y="3196691"/>
              <a:ext cx="2986275" cy="46166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/>
                <a:t>Tx summary,   </a:t>
              </a:r>
              <a:r>
                <a:rPr lang="en-US" sz="2100" b="1" dirty="0"/>
                <a:t>π</a:t>
              </a:r>
            </a:p>
          </p:txBody>
        </p:sp>
      </p:grpSp>
      <p:sp>
        <p:nvSpPr>
          <p:cNvPr id="28" name="Rounded Rectangular Callout 27">
            <a:extLst>
              <a:ext uri="{FF2B5EF4-FFF2-40B4-BE49-F238E27FC236}">
                <a16:creationId xmlns:a16="http://schemas.microsoft.com/office/drawing/2014/main" id="{C3824E2F-A8CF-4946-B9FF-2C100D36ECA2}"/>
              </a:ext>
            </a:extLst>
          </p:cNvPr>
          <p:cNvSpPr/>
          <p:nvPr/>
        </p:nvSpPr>
        <p:spPr>
          <a:xfrm>
            <a:off x="6850949" y="1497429"/>
            <a:ext cx="1268989" cy="639241"/>
          </a:xfrm>
          <a:prstGeom prst="wedgeRoundRectCallout">
            <a:avLst>
              <a:gd name="adj1" fmla="val -15798"/>
              <a:gd name="adj2" fmla="val 140158"/>
              <a:gd name="adj3" fmla="val 16667"/>
            </a:avLst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2100" dirty="0"/>
              <a:t>verify</a:t>
            </a:r>
            <a:br>
              <a:rPr lang="en-US" sz="2100" dirty="0"/>
            </a:br>
            <a:r>
              <a:rPr lang="en-US" sz="2100" b="1" dirty="0"/>
              <a:t>π</a:t>
            </a:r>
          </a:p>
        </p:txBody>
      </p:sp>
      <p:sp>
        <p:nvSpPr>
          <p:cNvPr id="30" name="Rounded Rectangular Callout 29">
            <a:extLst>
              <a:ext uri="{FF2B5EF4-FFF2-40B4-BE49-F238E27FC236}">
                <a16:creationId xmlns:a16="http://schemas.microsoft.com/office/drawing/2014/main" id="{6EEA3406-9A00-814F-9EFD-E79EB1597375}"/>
              </a:ext>
            </a:extLst>
          </p:cNvPr>
          <p:cNvSpPr/>
          <p:nvPr/>
        </p:nvSpPr>
        <p:spPr>
          <a:xfrm>
            <a:off x="7656632" y="2102860"/>
            <a:ext cx="1268990" cy="631997"/>
          </a:xfrm>
          <a:prstGeom prst="wedgeRoundRectCallout">
            <a:avLst>
              <a:gd name="adj1" fmla="val -14833"/>
              <a:gd name="adj2" fmla="val 170810"/>
              <a:gd name="adj3" fmla="val 16667"/>
            </a:avLst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2100" dirty="0"/>
              <a:t>verify</a:t>
            </a:r>
            <a:br>
              <a:rPr lang="en-US" sz="2100" dirty="0"/>
            </a:br>
            <a:r>
              <a:rPr lang="en-US" sz="2100" b="1" dirty="0"/>
              <a:t>π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8EA6017-6F0D-3F47-9DC1-A6C2EF1133A2}"/>
              </a:ext>
            </a:extLst>
          </p:cNvPr>
          <p:cNvSpPr txBox="1"/>
          <p:nvPr/>
        </p:nvSpPr>
        <p:spPr>
          <a:xfrm>
            <a:off x="15132" y="4637220"/>
            <a:ext cx="906466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Rollup server:  compresses a thousand Tx  into one on-chain proof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(SNARK or Fraud)</a:t>
            </a:r>
            <a:endParaRPr lang="en-US" sz="2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Rounded Rectangular Callout 30">
            <a:extLst>
              <a:ext uri="{FF2B5EF4-FFF2-40B4-BE49-F238E27FC236}">
                <a16:creationId xmlns:a16="http://schemas.microsoft.com/office/drawing/2014/main" id="{9B337C8B-C6E9-584F-A313-08ECFDBAA57F}"/>
              </a:ext>
            </a:extLst>
          </p:cNvPr>
          <p:cNvSpPr/>
          <p:nvPr/>
        </p:nvSpPr>
        <p:spPr>
          <a:xfrm>
            <a:off x="5619756" y="2102860"/>
            <a:ext cx="1268989" cy="648241"/>
          </a:xfrm>
          <a:prstGeom prst="wedgeRoundRectCallout">
            <a:avLst>
              <a:gd name="adj1" fmla="val 36894"/>
              <a:gd name="adj2" fmla="val 238261"/>
              <a:gd name="adj3" fmla="val 16667"/>
            </a:avLst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2100" dirty="0"/>
              <a:t>verify</a:t>
            </a:r>
            <a:br>
              <a:rPr lang="en-US" sz="2100" dirty="0"/>
            </a:br>
            <a:r>
              <a:rPr lang="en-US" sz="2100" b="1" dirty="0"/>
              <a:t>π</a:t>
            </a:r>
          </a:p>
        </p:txBody>
      </p:sp>
    </p:spTree>
    <p:extLst>
      <p:ext uri="{BB962C8B-B14F-4D97-AF65-F5344CB8AC3E}">
        <p14:creationId xmlns:p14="http://schemas.microsoft.com/office/powerpoint/2010/main" val="2873051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24" grpId="0" animBg="1"/>
      <p:bldP spid="28" grpId="0" animBg="1"/>
      <p:bldP spid="30" grpId="0" animBg="1"/>
      <p:bldP spid="35" grpId="0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1EC88BD-E2F0-5E45-BD4C-79347C2DD49C}"/>
              </a:ext>
            </a:extLst>
          </p:cNvPr>
          <p:cNvSpPr/>
          <p:nvPr/>
        </p:nvSpPr>
        <p:spPr>
          <a:xfrm>
            <a:off x="159488" y="2363331"/>
            <a:ext cx="8527312" cy="15417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28290A-AA40-F740-84EA-CA4266649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7597"/>
            <a:ext cx="8229600" cy="623097"/>
          </a:xfrm>
        </p:spPr>
        <p:txBody>
          <a:bodyPr>
            <a:noAutofit/>
          </a:bodyPr>
          <a:lstStyle/>
          <a:p>
            <a:r>
              <a:rPr lang="en-US" dirty="0"/>
              <a:t>Blockchain Layers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C761EFF-B04A-C446-9D95-246B1A0CD4D4}"/>
              </a:ext>
            </a:extLst>
          </p:cNvPr>
          <p:cNvGrpSpPr/>
          <p:nvPr/>
        </p:nvGrpSpPr>
        <p:grpSpPr>
          <a:xfrm>
            <a:off x="307912" y="3205486"/>
            <a:ext cx="7755630" cy="497711"/>
            <a:chOff x="327638" y="3905052"/>
            <a:chExt cx="7755630" cy="49771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21A25B7-AD39-2F4B-9997-75D8B661FC1E}"/>
                </a:ext>
              </a:extLst>
            </p:cNvPr>
            <p:cNvSpPr/>
            <p:nvPr/>
          </p:nvSpPr>
          <p:spPr>
            <a:xfrm>
              <a:off x="1856089" y="3905052"/>
              <a:ext cx="6227179" cy="49771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consensus layer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DE38263-B93C-3B41-81B9-2A92E4CB91F5}"/>
                </a:ext>
              </a:extLst>
            </p:cNvPr>
            <p:cNvSpPr txBox="1"/>
            <p:nvPr/>
          </p:nvSpPr>
          <p:spPr>
            <a:xfrm>
              <a:off x="327638" y="3905052"/>
              <a:ext cx="12971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Layer 1: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9A076B6C-05AB-1A47-AABD-40BE47FBD831}"/>
              </a:ext>
            </a:extLst>
          </p:cNvPr>
          <p:cNvGrpSpPr/>
          <p:nvPr/>
        </p:nvGrpSpPr>
        <p:grpSpPr>
          <a:xfrm>
            <a:off x="327638" y="2445189"/>
            <a:ext cx="7755630" cy="497711"/>
            <a:chOff x="327638" y="3143052"/>
            <a:chExt cx="7755630" cy="49771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743F4FC-DADC-774C-9417-B874A4A8F874}"/>
                </a:ext>
              </a:extLst>
            </p:cNvPr>
            <p:cNvSpPr/>
            <p:nvPr/>
          </p:nvSpPr>
          <p:spPr>
            <a:xfrm>
              <a:off x="1856089" y="3143052"/>
              <a:ext cx="6227179" cy="497711"/>
            </a:xfrm>
            <a:prstGeom prst="rect">
              <a:avLst/>
            </a:prstGeom>
            <a:solidFill>
              <a:srgbClr val="00206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compute layer  </a:t>
              </a:r>
              <a:r>
                <a:rPr lang="en-US" dirty="0"/>
                <a:t>(blockchain computer)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F38AFE3-1119-6B44-B454-2F608BBCD43F}"/>
                </a:ext>
              </a:extLst>
            </p:cNvPr>
            <p:cNvSpPr txBox="1"/>
            <p:nvPr/>
          </p:nvSpPr>
          <p:spPr>
            <a:xfrm>
              <a:off x="327638" y="3143052"/>
              <a:ext cx="15536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Layer 1.5: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75199BB-2D8C-AA44-974D-A13FC74A7EF0}"/>
              </a:ext>
            </a:extLst>
          </p:cNvPr>
          <p:cNvGrpSpPr/>
          <p:nvPr/>
        </p:nvGrpSpPr>
        <p:grpSpPr>
          <a:xfrm>
            <a:off x="307912" y="1683189"/>
            <a:ext cx="7755630" cy="497711"/>
            <a:chOff x="307912" y="2381052"/>
            <a:chExt cx="7755630" cy="49771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0C49F5C-4F1E-8B43-858C-586E38E2D1BD}"/>
                </a:ext>
              </a:extLst>
            </p:cNvPr>
            <p:cNvSpPr/>
            <p:nvPr/>
          </p:nvSpPr>
          <p:spPr>
            <a:xfrm>
              <a:off x="1836363" y="2381052"/>
              <a:ext cx="6227179" cy="49771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applications</a:t>
              </a:r>
              <a:r>
                <a:rPr lang="en-US" dirty="0"/>
                <a:t>   (DAPPs, smart contracts)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E7D2C1C-B149-E141-A75E-BD52DE87D688}"/>
                </a:ext>
              </a:extLst>
            </p:cNvPr>
            <p:cNvSpPr txBox="1"/>
            <p:nvPr/>
          </p:nvSpPr>
          <p:spPr>
            <a:xfrm>
              <a:off x="307912" y="2381052"/>
              <a:ext cx="12971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Layer 2: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4F7C316-552C-B943-891E-7421E31C730A}"/>
              </a:ext>
            </a:extLst>
          </p:cNvPr>
          <p:cNvGrpSpPr/>
          <p:nvPr/>
        </p:nvGrpSpPr>
        <p:grpSpPr>
          <a:xfrm>
            <a:off x="307912" y="908580"/>
            <a:ext cx="7755630" cy="497711"/>
            <a:chOff x="307912" y="1606443"/>
            <a:chExt cx="7755630" cy="49771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90B1582-D1BF-7B4C-8A43-441B1759946B}"/>
                </a:ext>
              </a:extLst>
            </p:cNvPr>
            <p:cNvSpPr/>
            <p:nvPr/>
          </p:nvSpPr>
          <p:spPr>
            <a:xfrm>
              <a:off x="1836363" y="1606443"/>
              <a:ext cx="6227179" cy="497711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user facing tools  </a:t>
              </a:r>
              <a:r>
                <a:rPr lang="en-US" dirty="0"/>
                <a:t>(cloud servers)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D175365-CB3C-EB4C-A639-101EC9C5AF9D}"/>
                </a:ext>
              </a:extLst>
            </p:cNvPr>
            <p:cNvSpPr txBox="1"/>
            <p:nvPr/>
          </p:nvSpPr>
          <p:spPr>
            <a:xfrm>
              <a:off x="307912" y="1606443"/>
              <a:ext cx="12971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Layer 3: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73E24000-EBE0-FB42-B677-0BC6FDFDC75C}"/>
              </a:ext>
            </a:extLst>
          </p:cNvPr>
          <p:cNvSpPr txBox="1"/>
          <p:nvPr/>
        </p:nvSpPr>
        <p:spPr>
          <a:xfrm>
            <a:off x="307911" y="4123529"/>
            <a:ext cx="83788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Bitcoin/Ethereum combine ordering (layer 1) and verification (1.5)</a:t>
            </a:r>
          </a:p>
          <a:p>
            <a:pPr algn="l"/>
            <a:r>
              <a:rPr lang="en-US" dirty="0">
                <a:latin typeface="+mn-lt"/>
              </a:rPr>
              <a:t>What if we can outsource verification? Makes consensus cheaper  </a:t>
            </a:r>
          </a:p>
        </p:txBody>
      </p:sp>
    </p:spTree>
    <p:extLst>
      <p:ext uri="{BB962C8B-B14F-4D97-AF65-F5344CB8AC3E}">
        <p14:creationId xmlns:p14="http://schemas.microsoft.com/office/powerpoint/2010/main" val="1755933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0E85E-D0B0-224D-B1CD-8876DB318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Data Availability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97CBC9-17CB-A14F-BEB4-D691199BED6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60770" y="1880094"/>
            <a:ext cx="1097249" cy="14107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D5EAE4-A77C-7648-8316-15F256EC14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1005" y="1159266"/>
            <a:ext cx="1843169" cy="1843169"/>
          </a:xfrm>
          <a:prstGeom prst="rect">
            <a:avLst/>
          </a:prstGeom>
        </p:spPr>
      </p:pic>
      <p:sp>
        <p:nvSpPr>
          <p:cNvPr id="8" name="Right Arrow 7">
            <a:extLst>
              <a:ext uri="{FF2B5EF4-FFF2-40B4-BE49-F238E27FC236}">
                <a16:creationId xmlns:a16="http://schemas.microsoft.com/office/drawing/2014/main" id="{62EA706F-D224-7A42-BACA-ECDD4D292D3A}"/>
              </a:ext>
            </a:extLst>
          </p:cNvPr>
          <p:cNvSpPr/>
          <p:nvPr/>
        </p:nvSpPr>
        <p:spPr>
          <a:xfrm>
            <a:off x="2456115" y="1944745"/>
            <a:ext cx="1306794" cy="72252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0FD69C-1452-E340-8889-9FA3FB72BE7A}"/>
              </a:ext>
            </a:extLst>
          </p:cNvPr>
          <p:cNvSpPr txBox="1"/>
          <p:nvPr/>
        </p:nvSpPr>
        <p:spPr>
          <a:xfrm>
            <a:off x="2143026" y="2771602"/>
            <a:ext cx="79083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lang="en-US" sz="2800" dirty="0">
                <a:latin typeface="+mn-lt"/>
              </a:rPr>
              <a:t>root’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B39529D-8922-F041-9A29-40B4B83976F2}"/>
                  </a:ext>
                </a:extLst>
              </p:cNvPr>
              <p:cNvSpPr/>
              <p:nvPr/>
            </p:nvSpPr>
            <p:spPr>
              <a:xfrm>
                <a:off x="2957021" y="2741461"/>
                <a:ext cx="120398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3200" dirty="0"/>
                  <a:t>, diff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B39529D-8922-F041-9A29-40B4B83976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7021" y="2741461"/>
                <a:ext cx="1203984" cy="584775"/>
              </a:xfrm>
              <a:prstGeom prst="rect">
                <a:avLst/>
              </a:prstGeom>
              <a:blipFill>
                <a:blip r:embed="rId4"/>
                <a:stretch>
                  <a:fillRect t="-14894" r="-11458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84A2DAAE-2DE4-DC4F-838A-3F76C9844CF8}"/>
              </a:ext>
            </a:extLst>
          </p:cNvPr>
          <p:cNvSpPr txBox="1"/>
          <p:nvPr/>
        </p:nvSpPr>
        <p:spPr>
          <a:xfrm>
            <a:off x="961288" y="3521676"/>
            <a:ext cx="3007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Update must be valid!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7ABA43-5739-F14A-9B61-EB9B02199285}"/>
              </a:ext>
            </a:extLst>
          </p:cNvPr>
          <p:cNvSpPr txBox="1"/>
          <p:nvPr/>
        </p:nvSpPr>
        <p:spPr>
          <a:xfrm>
            <a:off x="961288" y="3983341"/>
            <a:ext cx="42142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User must know state transition</a:t>
            </a:r>
          </a:p>
          <a:p>
            <a:pPr algn="l"/>
            <a:r>
              <a:rPr lang="en-US" dirty="0">
                <a:latin typeface="+mn-lt"/>
              </a:rPr>
              <a:t>Posting state diff on chain limits rollup benefits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8DF67D-5E7E-9747-843E-AA651B1F9B34}"/>
              </a:ext>
            </a:extLst>
          </p:cNvPr>
          <p:cNvSpPr txBox="1"/>
          <p:nvPr/>
        </p:nvSpPr>
        <p:spPr>
          <a:xfrm>
            <a:off x="6300292" y="3152344"/>
            <a:ext cx="2332382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Can we keep the data off chain?</a:t>
            </a:r>
          </a:p>
        </p:txBody>
      </p:sp>
    </p:spTree>
    <p:extLst>
      <p:ext uri="{BB962C8B-B14F-4D97-AF65-F5344CB8AC3E}">
        <p14:creationId xmlns:p14="http://schemas.microsoft.com/office/powerpoint/2010/main" val="9933384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E25DB-2776-FC4D-B949-9424855B5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Off Chain Rollups (</a:t>
            </a:r>
            <a:r>
              <a:rPr lang="en-US" dirty="0" err="1"/>
              <a:t>Validum</a:t>
            </a:r>
            <a:r>
              <a:rPr lang="en-US" dirty="0"/>
              <a:t> and Plasma)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0296F-4DC6-3F42-BA85-961BD6D686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37761"/>
            <a:ext cx="8229600" cy="721414"/>
          </a:xfrm>
        </p:spPr>
        <p:txBody>
          <a:bodyPr/>
          <a:lstStyle/>
          <a:p>
            <a:r>
              <a:rPr lang="en-US" dirty="0"/>
              <a:t>Idea: Create a separate “cheap” chain for the data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06D51D-7C03-234A-AA98-EFBAC97D577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601021" y="3794358"/>
            <a:ext cx="952173" cy="12242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9742C1-411B-664D-902D-D335C6F6B37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438402" y="1502543"/>
            <a:ext cx="952173" cy="12242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F6B3EF-076D-9743-891E-3773498CB8C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135836" y="1565002"/>
            <a:ext cx="952173" cy="12242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E1B21F-F400-E947-AA9F-533B87C564E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044060" y="3919277"/>
            <a:ext cx="952173" cy="12242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B8DE047-73E3-C243-BCDA-BB93B6F2FE81}"/>
              </a:ext>
            </a:extLst>
          </p:cNvPr>
          <p:cNvSpPr txBox="1"/>
          <p:nvPr/>
        </p:nvSpPr>
        <p:spPr>
          <a:xfrm>
            <a:off x="5135836" y="2846156"/>
            <a:ext cx="29412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POS Consensus chain</a:t>
            </a:r>
          </a:p>
          <a:p>
            <a:pPr algn="l"/>
            <a:r>
              <a:rPr lang="en-US" dirty="0">
                <a:latin typeface="+mn-lt"/>
              </a:rPr>
              <a:t>Stores roll up state</a:t>
            </a:r>
          </a:p>
        </p:txBody>
      </p:sp>
      <p:pic>
        <p:nvPicPr>
          <p:cNvPr id="1026" name="Picture 2" descr="Ethereum – Wikipedia">
            <a:extLst>
              <a:ext uri="{FF2B5EF4-FFF2-40B4-BE49-F238E27FC236}">
                <a16:creationId xmlns:a16="http://schemas.microsoft.com/office/drawing/2014/main" id="{4E2A1AEB-DAA2-E849-BA79-67B384528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53" y="2751511"/>
            <a:ext cx="1161623" cy="185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A4452D8-1DFB-B748-9435-060785681F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2128" y="1659175"/>
            <a:ext cx="584280" cy="8643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00FED13-9052-AA46-B268-CECFDB1265EC}"/>
              </a:ext>
            </a:extLst>
          </p:cNvPr>
          <p:cNvSpPr txBox="1"/>
          <p:nvPr/>
        </p:nvSpPr>
        <p:spPr>
          <a:xfrm>
            <a:off x="-6293" y="4697946"/>
            <a:ext cx="3803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Ethereum: Stores state root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58F936-4628-C944-9034-7A1FC38CC495}"/>
              </a:ext>
            </a:extLst>
          </p:cNvPr>
          <p:cNvSpPr txBox="1"/>
          <p:nvPr/>
        </p:nvSpPr>
        <p:spPr>
          <a:xfrm>
            <a:off x="2363678" y="2520678"/>
            <a:ext cx="1497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User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A3796BE-0D12-8140-B8F4-C7AB0321EC80}"/>
              </a:ext>
            </a:extLst>
          </p:cNvPr>
          <p:cNvCxnSpPr/>
          <p:nvPr/>
        </p:nvCxnSpPr>
        <p:spPr>
          <a:xfrm>
            <a:off x="3112426" y="2177113"/>
            <a:ext cx="1459574" cy="66904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5F433EE-75D8-9444-A752-850698501539}"/>
              </a:ext>
            </a:extLst>
          </p:cNvPr>
          <p:cNvSpPr txBox="1"/>
          <p:nvPr/>
        </p:nvSpPr>
        <p:spPr>
          <a:xfrm rot="1460861">
            <a:off x="3142840" y="1749668"/>
            <a:ext cx="2252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Gets state/ Sends </a:t>
            </a:r>
            <a:r>
              <a:rPr lang="en-US" dirty="0" err="1">
                <a:latin typeface="+mn-lt"/>
              </a:rPr>
              <a:t>tx</a:t>
            </a:r>
            <a:r>
              <a:rPr lang="en-US" dirty="0">
                <a:latin typeface="+mn-lt"/>
              </a:rPr>
              <a:t> 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22FBCDD-AE03-1E4F-9B6D-C4F7F86A0AED}"/>
              </a:ext>
            </a:extLst>
          </p:cNvPr>
          <p:cNvCxnSpPr/>
          <p:nvPr/>
        </p:nvCxnSpPr>
        <p:spPr>
          <a:xfrm flipH="1">
            <a:off x="2442128" y="3677152"/>
            <a:ext cx="2129872" cy="1172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EDC942F-C214-1A4D-8655-CE59C5E127AC}"/>
              </a:ext>
            </a:extLst>
          </p:cNvPr>
          <p:cNvSpPr txBox="1"/>
          <p:nvPr/>
        </p:nvSpPr>
        <p:spPr>
          <a:xfrm rot="21394064">
            <a:off x="2140797" y="2860177"/>
            <a:ext cx="2918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Post new state root/ rollup proof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28D326D-30F2-AC42-BA18-C87B66E19720}"/>
              </a:ext>
            </a:extLst>
          </p:cNvPr>
          <p:cNvSpPr txBox="1"/>
          <p:nvPr/>
        </p:nvSpPr>
        <p:spPr>
          <a:xfrm>
            <a:off x="1752118" y="4096731"/>
            <a:ext cx="296286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Independent of #TX</a:t>
            </a:r>
          </a:p>
        </p:txBody>
      </p:sp>
    </p:spTree>
    <p:extLst>
      <p:ext uri="{BB962C8B-B14F-4D97-AF65-F5344CB8AC3E}">
        <p14:creationId xmlns:p14="http://schemas.microsoft.com/office/powerpoint/2010/main" val="1118776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6" grpId="0"/>
      <p:bldP spid="19" grpId="0"/>
      <p:bldP spid="2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E25DB-2776-FC4D-B949-9424855B5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Conflict Resolution: On Chain requests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0296F-4DC6-3F42-BA85-961BD6D686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37761"/>
            <a:ext cx="8229600" cy="721414"/>
          </a:xfrm>
        </p:spPr>
        <p:txBody>
          <a:bodyPr/>
          <a:lstStyle/>
          <a:p>
            <a:r>
              <a:rPr lang="en-US" dirty="0"/>
              <a:t>Idea: Create a separate “cheap” chain for the data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06D51D-7C03-234A-AA98-EFBAC97D577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601021" y="3794358"/>
            <a:ext cx="952173" cy="12242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9742C1-411B-664D-902D-D335C6F6B37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438402" y="1502543"/>
            <a:ext cx="952173" cy="12242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F6B3EF-076D-9743-891E-3773498CB8C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135836" y="1565002"/>
            <a:ext cx="952173" cy="12242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E1B21F-F400-E947-AA9F-533B87C564E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044060" y="3919277"/>
            <a:ext cx="952173" cy="12242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B8DE047-73E3-C243-BCDA-BB93B6F2FE81}"/>
              </a:ext>
            </a:extLst>
          </p:cNvPr>
          <p:cNvSpPr txBox="1"/>
          <p:nvPr/>
        </p:nvSpPr>
        <p:spPr>
          <a:xfrm>
            <a:off x="5135836" y="2846156"/>
            <a:ext cx="29412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POS Consensus chain</a:t>
            </a:r>
          </a:p>
          <a:p>
            <a:pPr algn="l"/>
            <a:r>
              <a:rPr lang="en-US" dirty="0">
                <a:latin typeface="+mn-lt"/>
              </a:rPr>
              <a:t>Stores roll up state</a:t>
            </a:r>
          </a:p>
        </p:txBody>
      </p:sp>
      <p:pic>
        <p:nvPicPr>
          <p:cNvPr id="1026" name="Picture 2" descr="Ethereum – Wikipedia">
            <a:extLst>
              <a:ext uri="{FF2B5EF4-FFF2-40B4-BE49-F238E27FC236}">
                <a16:creationId xmlns:a16="http://schemas.microsoft.com/office/drawing/2014/main" id="{4E2A1AEB-DAA2-E849-BA79-67B384528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53" y="2751511"/>
            <a:ext cx="1161623" cy="185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A4452D8-1DFB-B748-9435-060785681F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2128" y="1659175"/>
            <a:ext cx="584280" cy="8643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00FED13-9052-AA46-B268-CECFDB1265EC}"/>
              </a:ext>
            </a:extLst>
          </p:cNvPr>
          <p:cNvSpPr txBox="1"/>
          <p:nvPr/>
        </p:nvSpPr>
        <p:spPr>
          <a:xfrm>
            <a:off x="-6293" y="4697946"/>
            <a:ext cx="3803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Ethereum: Stores state root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58F936-4628-C944-9034-7A1FC38CC495}"/>
              </a:ext>
            </a:extLst>
          </p:cNvPr>
          <p:cNvSpPr txBox="1"/>
          <p:nvPr/>
        </p:nvSpPr>
        <p:spPr>
          <a:xfrm>
            <a:off x="2427744" y="2529073"/>
            <a:ext cx="876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User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A3796BE-0D12-8140-B8F4-C7AB0321EC80}"/>
              </a:ext>
            </a:extLst>
          </p:cNvPr>
          <p:cNvCxnSpPr/>
          <p:nvPr/>
        </p:nvCxnSpPr>
        <p:spPr>
          <a:xfrm>
            <a:off x="3112426" y="2177113"/>
            <a:ext cx="1459574" cy="66904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5F433EE-75D8-9444-A752-850698501539}"/>
              </a:ext>
            </a:extLst>
          </p:cNvPr>
          <p:cNvSpPr txBox="1"/>
          <p:nvPr/>
        </p:nvSpPr>
        <p:spPr>
          <a:xfrm rot="1460861">
            <a:off x="3142840" y="1934334"/>
            <a:ext cx="2252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State request</a:t>
            </a:r>
          </a:p>
        </p:txBody>
      </p:sp>
      <p:pic>
        <p:nvPicPr>
          <p:cNvPr id="2050" name="Picture 2" descr="how to fix robots.txt not found 404 error. when website is indexed in  google - Stack Overflow">
            <a:extLst>
              <a:ext uri="{FF2B5EF4-FFF2-40B4-BE49-F238E27FC236}">
                <a16:creationId xmlns:a16="http://schemas.microsoft.com/office/drawing/2014/main" id="{3AECBF6D-07F2-104C-B413-87274BE1B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658" y="2106561"/>
            <a:ext cx="1396528" cy="63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11F07B0-ABEA-A644-BCCC-4439A2DC721B}"/>
              </a:ext>
            </a:extLst>
          </p:cNvPr>
          <p:cNvCxnSpPr>
            <a:cxnSpLocks/>
            <a:stCxn id="11" idx="1"/>
          </p:cNvCxnSpPr>
          <p:nvPr/>
        </p:nvCxnSpPr>
        <p:spPr>
          <a:xfrm flipH="1">
            <a:off x="1989278" y="2759906"/>
            <a:ext cx="438466" cy="73281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32E55E2-4D34-1243-A906-0BBAA4D3A92F}"/>
              </a:ext>
            </a:extLst>
          </p:cNvPr>
          <p:cNvSpPr txBox="1"/>
          <p:nvPr/>
        </p:nvSpPr>
        <p:spPr>
          <a:xfrm>
            <a:off x="610024" y="1972919"/>
            <a:ext cx="17657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State challenge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B85C2D6-F067-784A-A85A-1F4FAF20AAC3}"/>
              </a:ext>
            </a:extLst>
          </p:cNvPr>
          <p:cNvCxnSpPr>
            <a:cxnSpLocks/>
          </p:cNvCxnSpPr>
          <p:nvPr/>
        </p:nvCxnSpPr>
        <p:spPr>
          <a:xfrm flipH="1">
            <a:off x="2241828" y="4205739"/>
            <a:ext cx="239797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068CB690-FD07-3849-A2BD-FEE7094D2FB9}"/>
              </a:ext>
            </a:extLst>
          </p:cNvPr>
          <p:cNvSpPr txBox="1"/>
          <p:nvPr/>
        </p:nvSpPr>
        <p:spPr>
          <a:xfrm>
            <a:off x="2096879" y="3348684"/>
            <a:ext cx="3158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Respond with state/</a:t>
            </a:r>
          </a:p>
          <a:p>
            <a:pPr algn="l"/>
            <a:r>
              <a:rPr lang="en-US" dirty="0">
                <a:latin typeface="+mn-lt"/>
              </a:rPr>
              <a:t>Slashed if no response</a:t>
            </a:r>
          </a:p>
        </p:txBody>
      </p:sp>
    </p:spTree>
    <p:extLst>
      <p:ext uri="{BB962C8B-B14F-4D97-AF65-F5344CB8AC3E}">
        <p14:creationId xmlns:p14="http://schemas.microsoft.com/office/powerpoint/2010/main" val="2863322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F39B3-F882-C947-B831-8E4671E93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On Chain vs Off Chain Data availability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40423-A10D-974F-90CF-91F92069F5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Off Chain is much </a:t>
            </a:r>
            <a:r>
              <a:rPr lang="en-US" dirty="0">
                <a:solidFill>
                  <a:srgbClr val="00B050"/>
                </a:solidFill>
              </a:rPr>
              <a:t>cheaper </a:t>
            </a:r>
            <a:r>
              <a:rPr lang="en-US" dirty="0"/>
              <a:t>and independent of #</a:t>
            </a:r>
            <a:r>
              <a:rPr lang="en-US" dirty="0" err="1"/>
              <a:t>tx</a:t>
            </a:r>
            <a:endParaRPr lang="en-US" dirty="0"/>
          </a:p>
          <a:p>
            <a:pPr lvl="1"/>
            <a:r>
              <a:rPr lang="en-US" dirty="0"/>
              <a:t>Only limitation is data consensus</a:t>
            </a:r>
          </a:p>
          <a:p>
            <a:r>
              <a:rPr lang="en-US" dirty="0"/>
              <a:t>Data consensus </a:t>
            </a:r>
            <a:r>
              <a:rPr lang="en-US" dirty="0">
                <a:solidFill>
                  <a:srgbClr val="00B050"/>
                </a:solidFill>
              </a:rPr>
              <a:t>not trusted </a:t>
            </a:r>
            <a:r>
              <a:rPr lang="en-US" dirty="0"/>
              <a:t>for security</a:t>
            </a:r>
          </a:p>
          <a:p>
            <a:pPr lvl="1"/>
            <a:r>
              <a:rPr lang="en-US" dirty="0"/>
              <a:t>Can’t steal your money</a:t>
            </a:r>
          </a:p>
          <a:p>
            <a:r>
              <a:rPr lang="en-US" dirty="0"/>
              <a:t>Data consensus </a:t>
            </a:r>
            <a:r>
              <a:rPr lang="en-US" dirty="0">
                <a:solidFill>
                  <a:srgbClr val="FF0000"/>
                </a:solidFill>
              </a:rPr>
              <a:t>is trusted </a:t>
            </a:r>
            <a:r>
              <a:rPr lang="en-US" dirty="0"/>
              <a:t>for availability</a:t>
            </a:r>
          </a:p>
          <a:p>
            <a:pPr lvl="1"/>
            <a:r>
              <a:rPr lang="en-US" dirty="0"/>
              <a:t>Can lock up your money (bribery attack)</a:t>
            </a:r>
          </a:p>
          <a:p>
            <a:pPr lvl="1"/>
            <a:r>
              <a:rPr lang="en-US" dirty="0"/>
              <a:t>Can increase fees</a:t>
            </a:r>
          </a:p>
          <a:p>
            <a:r>
              <a:rPr lang="en-US" dirty="0"/>
              <a:t>Economic incentives can mitigate issues</a:t>
            </a:r>
          </a:p>
          <a:p>
            <a:r>
              <a:rPr lang="en-US" dirty="0"/>
              <a:t>For high value transfer use on chain rollup for low value use off chain rollup</a:t>
            </a:r>
          </a:p>
        </p:txBody>
      </p:sp>
    </p:spTree>
    <p:extLst>
      <p:ext uri="{BB962C8B-B14F-4D97-AF65-F5344CB8AC3E}">
        <p14:creationId xmlns:p14="http://schemas.microsoft.com/office/powerpoint/2010/main" val="15578406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6A1ED-C02C-9647-8834-E8512F081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 by 2 rollup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2C0795-FAF9-1940-8513-5106ACFEE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352549"/>
            <a:ext cx="8839200" cy="57527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/>
              <a:t>Scaling the blockchain</a:t>
            </a:r>
            <a:r>
              <a:rPr lang="en-US" dirty="0"/>
              <a:t>:   Payment channels  and  Rollups (L2 scaling)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A84650B-BF88-5E42-923E-AE2D63B263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490653"/>
              </p:ext>
            </p:extLst>
          </p:nvPr>
        </p:nvGraphicFramePr>
        <p:xfrm>
          <a:off x="1428230" y="1927828"/>
          <a:ext cx="7087122" cy="3059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3733">
                  <a:extLst>
                    <a:ext uri="{9D8B030D-6E8A-4147-A177-3AD203B41FA5}">
                      <a16:colId xmlns:a16="http://schemas.microsoft.com/office/drawing/2014/main" val="920147538"/>
                    </a:ext>
                  </a:extLst>
                </a:gridCol>
                <a:gridCol w="2460514">
                  <a:extLst>
                    <a:ext uri="{9D8B030D-6E8A-4147-A177-3AD203B41FA5}">
                      <a16:colId xmlns:a16="http://schemas.microsoft.com/office/drawing/2014/main" val="2271799021"/>
                    </a:ext>
                  </a:extLst>
                </a:gridCol>
                <a:gridCol w="2712875">
                  <a:extLst>
                    <a:ext uri="{9D8B030D-6E8A-4147-A177-3AD203B41FA5}">
                      <a16:colId xmlns:a16="http://schemas.microsoft.com/office/drawing/2014/main" val="2789048403"/>
                    </a:ext>
                  </a:extLst>
                </a:gridCol>
              </a:tblGrid>
              <a:tr h="990639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SNARK validity proofs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Fraud proofs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4787580"/>
                  </a:ext>
                </a:extLst>
              </a:tr>
              <a:tr h="1078184">
                <a:tc>
                  <a:txBody>
                    <a:bodyPr/>
                    <a:lstStyle/>
                    <a:p>
                      <a:r>
                        <a:rPr lang="en-US" sz="1800" b="1" dirty="0"/>
                        <a:t>Tx summary</a:t>
                      </a:r>
                      <a:br>
                        <a:rPr lang="en-US" sz="1800" b="1" dirty="0"/>
                      </a:br>
                      <a:r>
                        <a:rPr lang="en-US" sz="1800" b="1" dirty="0"/>
                        <a:t>on L1 chain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chemeClr val="tx1"/>
                          </a:solidFill>
                        </a:rPr>
                        <a:t>zkRollup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 </a:t>
                      </a:r>
                      <a:br>
                        <a:rPr lang="en-US" sz="18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blockchain finality, only simple transfers (now)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optimistic Rollup</a:t>
                      </a:r>
                      <a:br>
                        <a:rPr lang="en-US" sz="18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7 day finality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Instant transfers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9745926"/>
                  </a:ext>
                </a:extLst>
              </a:tr>
              <a:tr h="990639">
                <a:tc>
                  <a:txBody>
                    <a:bodyPr/>
                    <a:lstStyle/>
                    <a:p>
                      <a:r>
                        <a:rPr lang="en-US" sz="1800" b="1" dirty="0"/>
                        <a:t>Tx summary</a:t>
                      </a:r>
                      <a:br>
                        <a:rPr lang="en-US" sz="1800" b="1" dirty="0"/>
                      </a:br>
                      <a:r>
                        <a:rPr lang="en-US" sz="1800" b="1" dirty="0"/>
                        <a:t>off chain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Vallidium</a:t>
                      </a:r>
                      <a:br>
                        <a:rPr lang="en-US" sz="18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large #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tx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but vulnerable to lock up attacks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”Plasma”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Largest #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tx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but lock up attacks and long finality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9544689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08CB44D2-A1F4-0146-A0C4-FE1CC7369897}"/>
              </a:ext>
            </a:extLst>
          </p:cNvPr>
          <p:cNvGrpSpPr/>
          <p:nvPr/>
        </p:nvGrpSpPr>
        <p:grpSpPr>
          <a:xfrm>
            <a:off x="-82602" y="3345156"/>
            <a:ext cx="1422184" cy="1600200"/>
            <a:chOff x="694555" y="4419600"/>
            <a:chExt cx="1896245" cy="213360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3790AEB-432B-C544-A47C-6FD006DDEE7C}"/>
                </a:ext>
              </a:extLst>
            </p:cNvPr>
            <p:cNvSpPr txBox="1"/>
            <p:nvPr/>
          </p:nvSpPr>
          <p:spPr>
            <a:xfrm>
              <a:off x="694555" y="4892061"/>
              <a:ext cx="1896245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100" dirty="0"/>
                <a:t>availability</a:t>
              </a:r>
            </a:p>
          </p:txBody>
        </p:sp>
        <p:sp>
          <p:nvSpPr>
            <p:cNvPr id="6" name="Left Brace 5">
              <a:extLst>
                <a:ext uri="{FF2B5EF4-FFF2-40B4-BE49-F238E27FC236}">
                  <a16:creationId xmlns:a16="http://schemas.microsoft.com/office/drawing/2014/main" id="{D6474D3C-499C-EE41-8551-36341BD2C358}"/>
                </a:ext>
              </a:extLst>
            </p:cNvPr>
            <p:cNvSpPr/>
            <p:nvPr/>
          </p:nvSpPr>
          <p:spPr>
            <a:xfrm>
              <a:off x="2362199" y="4419600"/>
              <a:ext cx="228601" cy="2133600"/>
            </a:xfrm>
            <a:prstGeom prst="leftBrace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CB4AE7D-441B-DD4F-B0FE-6330C778C8BB}"/>
              </a:ext>
            </a:extLst>
          </p:cNvPr>
          <p:cNvGrpSpPr/>
          <p:nvPr/>
        </p:nvGrpSpPr>
        <p:grpSpPr>
          <a:xfrm>
            <a:off x="-35169" y="2205766"/>
            <a:ext cx="3524306" cy="415498"/>
            <a:chOff x="407020" y="3454402"/>
            <a:chExt cx="4699074" cy="55399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127456F-2FDA-7E4B-A388-57EB4A957138}"/>
                </a:ext>
              </a:extLst>
            </p:cNvPr>
            <p:cNvSpPr txBox="1"/>
            <p:nvPr/>
          </p:nvSpPr>
          <p:spPr>
            <a:xfrm>
              <a:off x="407020" y="3454402"/>
              <a:ext cx="1481602" cy="553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100" dirty="0"/>
                <a:t>security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F840D83A-8363-D345-AF34-DA6568766A74}"/>
                </a:ext>
              </a:extLst>
            </p:cNvPr>
            <p:cNvCxnSpPr/>
            <p:nvPr/>
          </p:nvCxnSpPr>
          <p:spPr>
            <a:xfrm>
              <a:off x="1752600" y="3733800"/>
              <a:ext cx="335349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6374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8172AE5B-21CD-D548-AD72-3757124A6A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599" y="3371850"/>
            <a:ext cx="7220607" cy="131445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Next lecture:   Recursive SNARKs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066383B-610F-F040-85AB-9E762F54A5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END  OF  LECTURE</a:t>
            </a:r>
          </a:p>
        </p:txBody>
      </p:sp>
    </p:spTree>
    <p:extLst>
      <p:ext uri="{BB962C8B-B14F-4D97-AF65-F5344CB8AC3E}">
        <p14:creationId xmlns:p14="http://schemas.microsoft.com/office/powerpoint/2010/main" val="3254778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FDEE3-8110-A74A-9DEA-A9E5C4738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Idea: Aggregate Transactions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DA46B-77B0-BB45-B30F-A4CE779C67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818430"/>
          </a:xfrm>
        </p:spPr>
        <p:txBody>
          <a:bodyPr/>
          <a:lstStyle/>
          <a:p>
            <a:r>
              <a:rPr lang="en-US" dirty="0"/>
              <a:t>Payment channels move more transactions </a:t>
            </a:r>
            <a:r>
              <a:rPr lang="en-US" dirty="0" err="1"/>
              <a:t>offchain</a:t>
            </a:r>
            <a:endParaRPr lang="en-US" dirty="0"/>
          </a:p>
          <a:p>
            <a:r>
              <a:rPr lang="en-US" dirty="0"/>
              <a:t>Idea: Combine Transaction, Rollup Server verifies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0DD9299-3170-BF4A-ABC4-351AA9FF2167}"/>
              </a:ext>
            </a:extLst>
          </p:cNvPr>
          <p:cNvSpPr/>
          <p:nvPr/>
        </p:nvSpPr>
        <p:spPr>
          <a:xfrm>
            <a:off x="5449330" y="2868312"/>
            <a:ext cx="1816443" cy="118624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TX Agg:</a:t>
            </a:r>
          </a:p>
          <a:p>
            <a:pPr algn="ctr"/>
            <a:r>
              <a:rPr lang="en-US" dirty="0"/>
              <a:t>TX1,TX2,TX3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D50747-4961-9845-951E-7516442FDAFC}"/>
              </a:ext>
            </a:extLst>
          </p:cNvPr>
          <p:cNvSpPr/>
          <p:nvPr/>
        </p:nvSpPr>
        <p:spPr>
          <a:xfrm>
            <a:off x="457200" y="2236882"/>
            <a:ext cx="1569308" cy="78928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TX1:</a:t>
            </a:r>
          </a:p>
          <a:p>
            <a:pPr algn="ctr"/>
            <a:r>
              <a:rPr lang="en-US" dirty="0"/>
              <a:t>A-&gt;B 5ETH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9BBCD0-4401-BA4B-AE14-49677C49AB3A}"/>
              </a:ext>
            </a:extLst>
          </p:cNvPr>
          <p:cNvSpPr/>
          <p:nvPr/>
        </p:nvSpPr>
        <p:spPr>
          <a:xfrm>
            <a:off x="457200" y="3154060"/>
            <a:ext cx="1569308" cy="78928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TX2:</a:t>
            </a:r>
          </a:p>
          <a:p>
            <a:pPr algn="ctr"/>
            <a:r>
              <a:rPr lang="en-US" dirty="0"/>
              <a:t>C-&gt;D 2ETH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423B16-5210-124E-8281-C470E8C5DBE2}"/>
              </a:ext>
            </a:extLst>
          </p:cNvPr>
          <p:cNvSpPr/>
          <p:nvPr/>
        </p:nvSpPr>
        <p:spPr>
          <a:xfrm>
            <a:off x="457200" y="4000839"/>
            <a:ext cx="1569308" cy="78928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TX3:</a:t>
            </a:r>
          </a:p>
          <a:p>
            <a:pPr algn="ctr"/>
            <a:r>
              <a:rPr lang="en-US" dirty="0"/>
              <a:t>D-&gt;B 1ETH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B4A494-197C-CB4B-BBE9-6119665775BA}"/>
              </a:ext>
            </a:extLst>
          </p:cNvPr>
          <p:cNvSpPr txBox="1"/>
          <p:nvPr/>
        </p:nvSpPr>
        <p:spPr>
          <a:xfrm>
            <a:off x="2600325" y="4658497"/>
            <a:ext cx="3602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Server (untrusted) </a:t>
            </a: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D5B7978F-780F-4C45-8FBC-9E1D916BC601}"/>
              </a:ext>
            </a:extLst>
          </p:cNvPr>
          <p:cNvSpPr/>
          <p:nvPr/>
        </p:nvSpPr>
        <p:spPr>
          <a:xfrm>
            <a:off x="2150075" y="3356743"/>
            <a:ext cx="679622" cy="64409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D32FB517-782D-7B45-8057-B1D96BA27D91}"/>
              </a:ext>
            </a:extLst>
          </p:cNvPr>
          <p:cNvSpPr/>
          <p:nvPr/>
        </p:nvSpPr>
        <p:spPr>
          <a:xfrm>
            <a:off x="4482800" y="3288878"/>
            <a:ext cx="679622" cy="64409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E9DC16E-BA0F-2A46-BA41-8BB17D9140C5}"/>
              </a:ext>
            </a:extLst>
          </p:cNvPr>
          <p:cNvSpPr txBox="1"/>
          <p:nvPr/>
        </p:nvSpPr>
        <p:spPr>
          <a:xfrm>
            <a:off x="7327557" y="3026171"/>
            <a:ext cx="18164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Smaller than sum of TX</a:t>
            </a:r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D8B88500-9AE3-E349-9232-BAAAB37486F0}"/>
              </a:ext>
            </a:extLst>
          </p:cNvPr>
          <p:cNvSpPr/>
          <p:nvPr/>
        </p:nvSpPr>
        <p:spPr>
          <a:xfrm rot="2478004">
            <a:off x="7277915" y="3987255"/>
            <a:ext cx="679622" cy="64409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9FD1091-F8C6-CD41-8541-54D054FB256A}"/>
              </a:ext>
            </a:extLst>
          </p:cNvPr>
          <p:cNvSpPr txBox="1"/>
          <p:nvPr/>
        </p:nvSpPr>
        <p:spPr>
          <a:xfrm>
            <a:off x="7186033" y="4686298"/>
            <a:ext cx="1951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Blockchain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3FC97F8-F49D-8744-B523-4DC589EE4F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5425" y="3238334"/>
            <a:ext cx="807801" cy="105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11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  <p:bldP spid="11" grpId="0" animBg="1"/>
      <p:bldP spid="12" grpId="0" animBg="1"/>
      <p:bldP spid="13" grpId="0"/>
      <p:bldP spid="16" grpId="0" animBg="1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C307E-8A75-744D-AAB3-27B13B6BD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Recap: The Ethereum blockchain</a:t>
            </a: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EF6B3101-4F91-784D-AB9F-63A9F3BE1131}"/>
              </a:ext>
            </a:extLst>
          </p:cNvPr>
          <p:cNvGrpSpPr/>
          <p:nvPr/>
        </p:nvGrpSpPr>
        <p:grpSpPr>
          <a:xfrm>
            <a:off x="8024042" y="1326037"/>
            <a:ext cx="986194" cy="1025778"/>
            <a:chOff x="8109105" y="1326037"/>
            <a:chExt cx="986194" cy="1025778"/>
          </a:xfrm>
        </p:grpSpPr>
        <p:sp>
          <p:nvSpPr>
            <p:cNvPr id="83" name="Right Brace 82">
              <a:extLst>
                <a:ext uri="{FF2B5EF4-FFF2-40B4-BE49-F238E27FC236}">
                  <a16:creationId xmlns:a16="http://schemas.microsoft.com/office/drawing/2014/main" id="{ECF43AA3-213C-7A44-AA18-0A3D83EF7CDE}"/>
                </a:ext>
              </a:extLst>
            </p:cNvPr>
            <p:cNvSpPr/>
            <p:nvPr/>
          </p:nvSpPr>
          <p:spPr>
            <a:xfrm>
              <a:off x="8109105" y="1326037"/>
              <a:ext cx="308956" cy="1025778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BCCCDAEA-1CE4-9044-9AF8-27909FEFDFC8}"/>
                </a:ext>
              </a:extLst>
            </p:cNvPr>
            <p:cNvCxnSpPr/>
            <p:nvPr/>
          </p:nvCxnSpPr>
          <p:spPr>
            <a:xfrm>
              <a:off x="8420984" y="1837472"/>
              <a:ext cx="34024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8F3DB399-D7BD-E646-AC4D-2A8A3A8B1DCD}"/>
                </a:ext>
              </a:extLst>
            </p:cNvPr>
            <p:cNvSpPr txBox="1"/>
            <p:nvPr/>
          </p:nvSpPr>
          <p:spPr>
            <a:xfrm>
              <a:off x="8697433" y="1522702"/>
              <a:ext cx="3978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…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E85EF8DA-7336-4449-A23C-9FE441F19B81}"/>
              </a:ext>
            </a:extLst>
          </p:cNvPr>
          <p:cNvGrpSpPr/>
          <p:nvPr/>
        </p:nvGrpSpPr>
        <p:grpSpPr>
          <a:xfrm>
            <a:off x="3451426" y="1284578"/>
            <a:ext cx="4877516" cy="3733323"/>
            <a:chOff x="3451426" y="1284578"/>
            <a:chExt cx="4877516" cy="3733323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5B6F8468-3136-5E4A-B633-165616FF3FFE}"/>
                </a:ext>
              </a:extLst>
            </p:cNvPr>
            <p:cNvGrpSpPr/>
            <p:nvPr/>
          </p:nvGrpSpPr>
          <p:grpSpPr>
            <a:xfrm>
              <a:off x="4816550" y="1284578"/>
              <a:ext cx="3512392" cy="3733323"/>
              <a:chOff x="425303" y="1360967"/>
              <a:chExt cx="3512392" cy="3733323"/>
            </a:xfrm>
          </p:grpSpPr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BFD0BDC0-2305-E14E-97F2-1653301D86EC}"/>
                  </a:ext>
                </a:extLst>
              </p:cNvPr>
              <p:cNvSpPr/>
              <p:nvPr/>
            </p:nvSpPr>
            <p:spPr>
              <a:xfrm>
                <a:off x="1307805" y="1360967"/>
                <a:ext cx="1329069" cy="28708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err="1">
                    <a:solidFill>
                      <a:schemeClr val="tx1"/>
                    </a:solidFill>
                  </a:rPr>
                  <a:t>prev</a:t>
                </a:r>
                <a:r>
                  <a:rPr lang="en-US" sz="2000" dirty="0">
                    <a:solidFill>
                      <a:schemeClr val="tx1"/>
                    </a:solidFill>
                  </a:rPr>
                  <a:t> hash</a:t>
                </a: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A1DF84C8-1B7A-1144-A317-B3F08F608159}"/>
                  </a:ext>
                </a:extLst>
              </p:cNvPr>
              <p:cNvSpPr/>
              <p:nvPr/>
            </p:nvSpPr>
            <p:spPr>
              <a:xfrm>
                <a:off x="1307805" y="1648047"/>
                <a:ext cx="1329069" cy="28708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105E54BF-3028-5441-AC13-89D794884A56}"/>
                  </a:ext>
                </a:extLst>
              </p:cNvPr>
              <p:cNvSpPr/>
              <p:nvPr/>
            </p:nvSpPr>
            <p:spPr>
              <a:xfrm>
                <a:off x="1307805" y="1940444"/>
                <a:ext cx="1329069" cy="28708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AFC3025D-FBD6-BC4B-86FB-E225D2CF83E6}"/>
                  </a:ext>
                </a:extLst>
              </p:cNvPr>
              <p:cNvSpPr/>
              <p:nvPr/>
            </p:nvSpPr>
            <p:spPr>
              <a:xfrm>
                <a:off x="1307804" y="2216892"/>
                <a:ext cx="1329069" cy="28708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Triangle 60">
                <a:extLst>
                  <a:ext uri="{FF2B5EF4-FFF2-40B4-BE49-F238E27FC236}">
                    <a16:creationId xmlns:a16="http://schemas.microsoft.com/office/drawing/2014/main" id="{6FF42BEE-FCF9-184A-8878-4E42F6DD9E0D}"/>
                  </a:ext>
                </a:extLst>
              </p:cNvPr>
              <p:cNvSpPr/>
              <p:nvPr/>
            </p:nvSpPr>
            <p:spPr>
              <a:xfrm>
                <a:off x="457200" y="3009014"/>
                <a:ext cx="946298" cy="1212112"/>
              </a:xfrm>
              <a:prstGeom prst="triangl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Triangle 61">
                <a:extLst>
                  <a:ext uri="{FF2B5EF4-FFF2-40B4-BE49-F238E27FC236}">
                    <a16:creationId xmlns:a16="http://schemas.microsoft.com/office/drawing/2014/main" id="{C380D326-24A6-EE44-9312-A95229FD94E0}"/>
                  </a:ext>
                </a:extLst>
              </p:cNvPr>
              <p:cNvSpPr/>
              <p:nvPr/>
            </p:nvSpPr>
            <p:spPr>
              <a:xfrm>
                <a:off x="1640959" y="3007430"/>
                <a:ext cx="946298" cy="1212112"/>
              </a:xfrm>
              <a:prstGeom prst="triangle">
                <a:avLst/>
              </a:prstGeom>
              <a:solidFill>
                <a:schemeClr val="bg2">
                  <a:lumMod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5B7463B7-9B01-AB4A-814F-51E0B3716515}"/>
                  </a:ext>
                </a:extLst>
              </p:cNvPr>
              <p:cNvSpPr txBox="1"/>
              <p:nvPr/>
            </p:nvSpPr>
            <p:spPr>
              <a:xfrm>
                <a:off x="425303" y="4257138"/>
                <a:ext cx="1056378" cy="8371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2000" dirty="0">
                    <a:latin typeface="+mn-lt"/>
                  </a:rPr>
                  <a:t>updated</a:t>
                </a:r>
                <a:br>
                  <a:rPr lang="en-US" sz="2000" dirty="0">
                    <a:latin typeface="+mn-lt"/>
                  </a:rPr>
                </a:br>
                <a:r>
                  <a:rPr lang="en-US" sz="2000" dirty="0">
                    <a:latin typeface="+mn-lt"/>
                  </a:rPr>
                  <a:t>world</a:t>
                </a:r>
                <a:br>
                  <a:rPr lang="en-US" sz="2000" dirty="0">
                    <a:latin typeface="+mn-lt"/>
                  </a:rPr>
                </a:br>
                <a:r>
                  <a:rPr lang="en-US" sz="2000" dirty="0">
                    <a:latin typeface="+mn-lt"/>
                  </a:rPr>
                  <a:t>state</a:t>
                </a: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9A03C466-74F7-3049-80C6-A17854BAF5E1}"/>
                  </a:ext>
                </a:extLst>
              </p:cNvPr>
              <p:cNvSpPr txBox="1"/>
              <p:nvPr/>
            </p:nvSpPr>
            <p:spPr>
              <a:xfrm>
                <a:off x="1964637" y="4251661"/>
                <a:ext cx="409023" cy="3447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2000" dirty="0">
                    <a:latin typeface="+mn-lt"/>
                  </a:rPr>
                  <a:t>Tx</a:t>
                </a:r>
              </a:p>
            </p:txBody>
          </p:sp>
          <p:sp>
            <p:nvSpPr>
              <p:cNvPr id="65" name="Triangle 64">
                <a:extLst>
                  <a:ext uri="{FF2B5EF4-FFF2-40B4-BE49-F238E27FC236}">
                    <a16:creationId xmlns:a16="http://schemas.microsoft.com/office/drawing/2014/main" id="{A82C0E26-3117-9645-A77E-55B616CE99D7}"/>
                  </a:ext>
                </a:extLst>
              </p:cNvPr>
              <p:cNvSpPr/>
              <p:nvPr/>
            </p:nvSpPr>
            <p:spPr>
              <a:xfrm>
                <a:off x="2814084" y="3009014"/>
                <a:ext cx="946298" cy="1212112"/>
              </a:xfrm>
              <a:prstGeom prst="triangl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B62EEC81-24E6-4F4D-951C-CAFF27150223}"/>
                  </a:ext>
                </a:extLst>
              </p:cNvPr>
              <p:cNvSpPr txBox="1"/>
              <p:nvPr/>
            </p:nvSpPr>
            <p:spPr>
              <a:xfrm>
                <a:off x="2746856" y="4253245"/>
                <a:ext cx="1190839" cy="590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2000" dirty="0">
                    <a:latin typeface="+mn-lt"/>
                  </a:rPr>
                  <a:t>log</a:t>
                </a:r>
                <a:br>
                  <a:rPr lang="en-US" sz="2000" dirty="0">
                    <a:latin typeface="+mn-lt"/>
                  </a:rPr>
                </a:br>
                <a:r>
                  <a:rPr lang="en-US" sz="2000" dirty="0">
                    <a:latin typeface="+mn-lt"/>
                  </a:rPr>
                  <a:t>messages</a:t>
                </a:r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B035A5DF-AAA3-AD42-B3E8-FDF63A5F2096}"/>
                  </a:ext>
                </a:extLst>
              </p:cNvPr>
              <p:cNvSpPr/>
              <p:nvPr/>
            </p:nvSpPr>
            <p:spPr>
              <a:xfrm>
                <a:off x="1805149" y="3972848"/>
                <a:ext cx="159488" cy="18075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6AA6F78C-E928-AA4E-92BE-FCD9818AFD78}"/>
                  </a:ext>
                </a:extLst>
              </p:cNvPr>
              <p:cNvSpPr/>
              <p:nvPr/>
            </p:nvSpPr>
            <p:spPr>
              <a:xfrm>
                <a:off x="2037295" y="3972848"/>
                <a:ext cx="159488" cy="18075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506D14B0-7C94-124F-881E-13764A1B377C}"/>
                  </a:ext>
                </a:extLst>
              </p:cNvPr>
              <p:cNvSpPr/>
              <p:nvPr/>
            </p:nvSpPr>
            <p:spPr>
              <a:xfrm>
                <a:off x="2269440" y="3972848"/>
                <a:ext cx="159488" cy="18075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B29CCFEC-3811-9647-AD81-977FA040B9EE}"/>
                  </a:ext>
                </a:extLst>
              </p:cNvPr>
              <p:cNvSpPr/>
              <p:nvPr/>
            </p:nvSpPr>
            <p:spPr>
              <a:xfrm>
                <a:off x="2987135" y="3972848"/>
                <a:ext cx="159488" cy="18075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D79435DB-27E2-E340-BF5E-11DB8BE39BB3}"/>
                  </a:ext>
                </a:extLst>
              </p:cNvPr>
              <p:cNvSpPr/>
              <p:nvPr/>
            </p:nvSpPr>
            <p:spPr>
              <a:xfrm>
                <a:off x="3219281" y="3972848"/>
                <a:ext cx="159488" cy="18075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2EB1CFA0-6349-184C-8F02-C217F037D707}"/>
                  </a:ext>
                </a:extLst>
              </p:cNvPr>
              <p:cNvSpPr/>
              <p:nvPr/>
            </p:nvSpPr>
            <p:spPr>
              <a:xfrm>
                <a:off x="3451426" y="3972848"/>
                <a:ext cx="159488" cy="18075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2C73D50E-8885-6D48-993F-FAF5E7C1A186}"/>
                  </a:ext>
                </a:extLst>
              </p:cNvPr>
              <p:cNvSpPr/>
              <p:nvPr/>
            </p:nvSpPr>
            <p:spPr>
              <a:xfrm>
                <a:off x="628479" y="3972848"/>
                <a:ext cx="159488" cy="18075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6D68C1A6-235C-7C4B-A762-0917CEDB2038}"/>
                  </a:ext>
                </a:extLst>
              </p:cNvPr>
              <p:cNvSpPr/>
              <p:nvPr/>
            </p:nvSpPr>
            <p:spPr>
              <a:xfrm>
                <a:off x="860625" y="3972848"/>
                <a:ext cx="159488" cy="18075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90BEDCD7-E7FE-A24E-8F92-22CBB810F7E9}"/>
                  </a:ext>
                </a:extLst>
              </p:cNvPr>
              <p:cNvSpPr/>
              <p:nvPr/>
            </p:nvSpPr>
            <p:spPr>
              <a:xfrm>
                <a:off x="1092770" y="3972848"/>
                <a:ext cx="159488" cy="18075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8229237D-E913-8A45-B373-81B44EE6B46E}"/>
                  </a:ext>
                </a:extLst>
              </p:cNvPr>
              <p:cNvSpPr txBox="1"/>
              <p:nvPr/>
            </p:nvSpPr>
            <p:spPr>
              <a:xfrm>
                <a:off x="564603" y="3613486"/>
                <a:ext cx="77777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000" dirty="0">
                    <a:latin typeface="+mn-lt"/>
                  </a:rPr>
                  <a:t>accts.</a:t>
                </a:r>
              </a:p>
            </p:txBody>
          </p:sp>
          <p:sp>
            <p:nvSpPr>
              <p:cNvPr id="78" name="Freeform 77">
                <a:extLst>
                  <a:ext uri="{FF2B5EF4-FFF2-40B4-BE49-F238E27FC236}">
                    <a16:creationId xmlns:a16="http://schemas.microsoft.com/office/drawing/2014/main" id="{997442E9-8B5C-A045-9038-39AF4963C1B4}"/>
                  </a:ext>
                </a:extLst>
              </p:cNvPr>
              <p:cNvSpPr/>
              <p:nvPr/>
            </p:nvSpPr>
            <p:spPr>
              <a:xfrm>
                <a:off x="880417" y="1807535"/>
                <a:ext cx="384857" cy="1169581"/>
              </a:xfrm>
              <a:custGeom>
                <a:avLst/>
                <a:gdLst>
                  <a:gd name="connsiteX0" fmla="*/ 55248 w 384857"/>
                  <a:gd name="connsiteY0" fmla="*/ 1169581 h 1169581"/>
                  <a:gd name="connsiteX1" fmla="*/ 2085 w 384857"/>
                  <a:gd name="connsiteY1" fmla="*/ 329609 h 1169581"/>
                  <a:gd name="connsiteX2" fmla="*/ 119043 w 384857"/>
                  <a:gd name="connsiteY2" fmla="*/ 74428 h 1169581"/>
                  <a:gd name="connsiteX3" fmla="*/ 384857 w 384857"/>
                  <a:gd name="connsiteY3" fmla="*/ 0 h 1169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4857" h="1169581">
                    <a:moveTo>
                      <a:pt x="55248" y="1169581"/>
                    </a:moveTo>
                    <a:cubicBezTo>
                      <a:pt x="23350" y="840857"/>
                      <a:pt x="-8547" y="512134"/>
                      <a:pt x="2085" y="329609"/>
                    </a:cubicBezTo>
                    <a:cubicBezTo>
                      <a:pt x="12717" y="147084"/>
                      <a:pt x="55248" y="129363"/>
                      <a:pt x="119043" y="74428"/>
                    </a:cubicBezTo>
                    <a:cubicBezTo>
                      <a:pt x="182838" y="19493"/>
                      <a:pt x="283847" y="9746"/>
                      <a:pt x="384857" y="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Freeform 78">
                <a:extLst>
                  <a:ext uri="{FF2B5EF4-FFF2-40B4-BE49-F238E27FC236}">
                    <a16:creationId xmlns:a16="http://schemas.microsoft.com/office/drawing/2014/main" id="{91C0A4FE-4D59-554D-9AB7-9521BDC0D2A0}"/>
                  </a:ext>
                </a:extLst>
              </p:cNvPr>
              <p:cNvSpPr/>
              <p:nvPr/>
            </p:nvSpPr>
            <p:spPr>
              <a:xfrm flipH="1">
                <a:off x="2668772" y="2402958"/>
                <a:ext cx="705402" cy="623097"/>
              </a:xfrm>
              <a:custGeom>
                <a:avLst/>
                <a:gdLst>
                  <a:gd name="connsiteX0" fmla="*/ 55248 w 384857"/>
                  <a:gd name="connsiteY0" fmla="*/ 1169581 h 1169581"/>
                  <a:gd name="connsiteX1" fmla="*/ 2085 w 384857"/>
                  <a:gd name="connsiteY1" fmla="*/ 329609 h 1169581"/>
                  <a:gd name="connsiteX2" fmla="*/ 119043 w 384857"/>
                  <a:gd name="connsiteY2" fmla="*/ 74428 h 1169581"/>
                  <a:gd name="connsiteX3" fmla="*/ 384857 w 384857"/>
                  <a:gd name="connsiteY3" fmla="*/ 0 h 1169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4857" h="1169581">
                    <a:moveTo>
                      <a:pt x="55248" y="1169581"/>
                    </a:moveTo>
                    <a:cubicBezTo>
                      <a:pt x="23350" y="840857"/>
                      <a:pt x="-8547" y="512134"/>
                      <a:pt x="2085" y="329609"/>
                    </a:cubicBezTo>
                    <a:cubicBezTo>
                      <a:pt x="12717" y="147084"/>
                      <a:pt x="55248" y="129363"/>
                      <a:pt x="119043" y="74428"/>
                    </a:cubicBezTo>
                    <a:cubicBezTo>
                      <a:pt x="182838" y="19493"/>
                      <a:pt x="283847" y="9746"/>
                      <a:pt x="384857" y="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Freeform 79">
                <a:extLst>
                  <a:ext uri="{FF2B5EF4-FFF2-40B4-BE49-F238E27FC236}">
                    <a16:creationId xmlns:a16="http://schemas.microsoft.com/office/drawing/2014/main" id="{98489F3A-AE96-D249-B76E-271ECFBB7CA6}"/>
                  </a:ext>
                </a:extLst>
              </p:cNvPr>
              <p:cNvSpPr/>
              <p:nvPr/>
            </p:nvSpPr>
            <p:spPr>
              <a:xfrm>
                <a:off x="1025855" y="2051556"/>
                <a:ext cx="1090024" cy="957458"/>
              </a:xfrm>
              <a:custGeom>
                <a:avLst/>
                <a:gdLst>
                  <a:gd name="connsiteX0" fmla="*/ 1090024 w 1090024"/>
                  <a:gd name="connsiteY0" fmla="*/ 957458 h 957458"/>
                  <a:gd name="connsiteX1" fmla="*/ 377643 w 1090024"/>
                  <a:gd name="connsiteY1" fmla="*/ 819235 h 957458"/>
                  <a:gd name="connsiteX2" fmla="*/ 37401 w 1090024"/>
                  <a:gd name="connsiteY2" fmla="*/ 468360 h 957458"/>
                  <a:gd name="connsiteX3" fmla="*/ 37401 w 1090024"/>
                  <a:gd name="connsiteY3" fmla="*/ 74956 h 957458"/>
                  <a:gd name="connsiteX4" fmla="*/ 292582 w 1090024"/>
                  <a:gd name="connsiteY4" fmla="*/ 528 h 957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0024" h="957458">
                    <a:moveTo>
                      <a:pt x="1090024" y="957458"/>
                    </a:moveTo>
                    <a:cubicBezTo>
                      <a:pt x="821552" y="929104"/>
                      <a:pt x="553080" y="900751"/>
                      <a:pt x="377643" y="819235"/>
                    </a:cubicBezTo>
                    <a:cubicBezTo>
                      <a:pt x="202206" y="737719"/>
                      <a:pt x="94108" y="592406"/>
                      <a:pt x="37401" y="468360"/>
                    </a:cubicBezTo>
                    <a:cubicBezTo>
                      <a:pt x="-19306" y="344314"/>
                      <a:pt x="-5129" y="152928"/>
                      <a:pt x="37401" y="74956"/>
                    </a:cubicBezTo>
                    <a:cubicBezTo>
                      <a:pt x="79931" y="-3016"/>
                      <a:pt x="186256" y="-1244"/>
                      <a:pt x="292582" y="528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C8A339DF-D210-C349-A1B6-D48C7D0B8E00}"/>
                </a:ext>
              </a:extLst>
            </p:cNvPr>
            <p:cNvGrpSpPr/>
            <p:nvPr/>
          </p:nvGrpSpPr>
          <p:grpSpPr>
            <a:xfrm>
              <a:off x="3451426" y="1428118"/>
              <a:ext cx="2247626" cy="1025778"/>
              <a:chOff x="3451426" y="1428118"/>
              <a:chExt cx="2247626" cy="1025778"/>
            </a:xfrm>
          </p:grpSpPr>
          <p:sp>
            <p:nvSpPr>
              <p:cNvPr id="81" name="Right Brace 80">
                <a:extLst>
                  <a:ext uri="{FF2B5EF4-FFF2-40B4-BE49-F238E27FC236}">
                    <a16:creationId xmlns:a16="http://schemas.microsoft.com/office/drawing/2014/main" id="{5FD43360-994E-5C44-9FAB-C792CB565F34}"/>
                  </a:ext>
                </a:extLst>
              </p:cNvPr>
              <p:cNvSpPr/>
              <p:nvPr/>
            </p:nvSpPr>
            <p:spPr>
              <a:xfrm>
                <a:off x="3451426" y="1428118"/>
                <a:ext cx="308956" cy="1025778"/>
              </a:xfrm>
              <a:prstGeom prst="rightBrac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9" name="Elbow Connector 88">
                <a:extLst>
                  <a:ext uri="{FF2B5EF4-FFF2-40B4-BE49-F238E27FC236}">
                    <a16:creationId xmlns:a16="http://schemas.microsoft.com/office/drawing/2014/main" id="{0E412BEC-C6A3-8A44-8726-BCA55EC534E3}"/>
                  </a:ext>
                </a:extLst>
              </p:cNvPr>
              <p:cNvCxnSpPr>
                <a:endCxn id="57" idx="1"/>
              </p:cNvCxnSpPr>
              <p:nvPr/>
            </p:nvCxnSpPr>
            <p:spPr>
              <a:xfrm flipV="1">
                <a:off x="3760382" y="1428118"/>
                <a:ext cx="1938670" cy="507009"/>
              </a:xfrm>
              <a:prstGeom prst="bentConnector3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3449D4CA-94E0-F740-8D23-3DBA84065EEE}"/>
              </a:ext>
            </a:extLst>
          </p:cNvPr>
          <p:cNvGrpSpPr/>
          <p:nvPr/>
        </p:nvGrpSpPr>
        <p:grpSpPr>
          <a:xfrm>
            <a:off x="-15410" y="1360967"/>
            <a:ext cx="3953105" cy="3733323"/>
            <a:chOff x="-15410" y="1360967"/>
            <a:chExt cx="3953105" cy="3733323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BAEB7BF8-74B4-F54C-A86C-159EE6B0BAF2}"/>
                </a:ext>
              </a:extLst>
            </p:cNvPr>
            <p:cNvGrpSpPr/>
            <p:nvPr/>
          </p:nvGrpSpPr>
          <p:grpSpPr>
            <a:xfrm>
              <a:off x="425303" y="1360967"/>
              <a:ext cx="3512392" cy="3733323"/>
              <a:chOff x="425303" y="1360967"/>
              <a:chExt cx="3512392" cy="3733323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E4BABF2-6249-0E48-BA33-9208DBCEFF8C}"/>
                  </a:ext>
                </a:extLst>
              </p:cNvPr>
              <p:cNvSpPr/>
              <p:nvPr/>
            </p:nvSpPr>
            <p:spPr>
              <a:xfrm>
                <a:off x="1307805" y="1360967"/>
                <a:ext cx="1329069" cy="28708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err="1">
                    <a:solidFill>
                      <a:schemeClr val="tx1"/>
                    </a:solidFill>
                  </a:rPr>
                  <a:t>prev</a:t>
                </a:r>
                <a:r>
                  <a:rPr lang="en-US" sz="2000" dirty="0">
                    <a:solidFill>
                      <a:schemeClr val="tx1"/>
                    </a:solidFill>
                  </a:rPr>
                  <a:t> hash</a:t>
                </a:r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BE18BC1-9957-C349-AEC8-BCBC6972DBD2}"/>
                  </a:ext>
                </a:extLst>
              </p:cNvPr>
              <p:cNvSpPr/>
              <p:nvPr/>
            </p:nvSpPr>
            <p:spPr>
              <a:xfrm>
                <a:off x="1307805" y="1648047"/>
                <a:ext cx="1329069" cy="28708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2AB156F-0C94-934A-B2A7-7BEBD5767E4D}"/>
                  </a:ext>
                </a:extLst>
              </p:cNvPr>
              <p:cNvSpPr/>
              <p:nvPr/>
            </p:nvSpPr>
            <p:spPr>
              <a:xfrm>
                <a:off x="1307805" y="1940444"/>
                <a:ext cx="1329069" cy="28708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A66902E-B5E9-6D42-9B18-601A0F9DF095}"/>
                  </a:ext>
                </a:extLst>
              </p:cNvPr>
              <p:cNvSpPr/>
              <p:nvPr/>
            </p:nvSpPr>
            <p:spPr>
              <a:xfrm>
                <a:off x="1307804" y="2216892"/>
                <a:ext cx="1329069" cy="28708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riangle 7">
                <a:extLst>
                  <a:ext uri="{FF2B5EF4-FFF2-40B4-BE49-F238E27FC236}">
                    <a16:creationId xmlns:a16="http://schemas.microsoft.com/office/drawing/2014/main" id="{1DF7208F-DC57-8346-994A-021BAABDE068}"/>
                  </a:ext>
                </a:extLst>
              </p:cNvPr>
              <p:cNvSpPr/>
              <p:nvPr/>
            </p:nvSpPr>
            <p:spPr>
              <a:xfrm>
                <a:off x="457200" y="3009014"/>
                <a:ext cx="946298" cy="1212112"/>
              </a:xfrm>
              <a:prstGeom prst="triangl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riangle 8">
                <a:extLst>
                  <a:ext uri="{FF2B5EF4-FFF2-40B4-BE49-F238E27FC236}">
                    <a16:creationId xmlns:a16="http://schemas.microsoft.com/office/drawing/2014/main" id="{D1E6992F-5D31-1645-B007-902F2AFCE328}"/>
                  </a:ext>
                </a:extLst>
              </p:cNvPr>
              <p:cNvSpPr/>
              <p:nvPr/>
            </p:nvSpPr>
            <p:spPr>
              <a:xfrm>
                <a:off x="1640959" y="3007430"/>
                <a:ext cx="946298" cy="1212112"/>
              </a:xfrm>
              <a:prstGeom prst="triangle">
                <a:avLst/>
              </a:prstGeom>
              <a:solidFill>
                <a:schemeClr val="bg2">
                  <a:lumMod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DAA9FF5-AE82-D147-85C6-07ECBEB45743}"/>
                  </a:ext>
                </a:extLst>
              </p:cNvPr>
              <p:cNvSpPr txBox="1"/>
              <p:nvPr/>
            </p:nvSpPr>
            <p:spPr>
              <a:xfrm>
                <a:off x="425303" y="4257138"/>
                <a:ext cx="1056378" cy="8371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2000" dirty="0">
                    <a:latin typeface="+mn-lt"/>
                  </a:rPr>
                  <a:t>updated</a:t>
                </a:r>
                <a:br>
                  <a:rPr lang="en-US" sz="2000" dirty="0">
                    <a:latin typeface="+mn-lt"/>
                  </a:rPr>
                </a:br>
                <a:r>
                  <a:rPr lang="en-US" sz="2000" dirty="0">
                    <a:latin typeface="+mn-lt"/>
                  </a:rPr>
                  <a:t>world</a:t>
                </a:r>
                <a:br>
                  <a:rPr lang="en-US" sz="2000" dirty="0">
                    <a:latin typeface="+mn-lt"/>
                  </a:rPr>
                </a:br>
                <a:r>
                  <a:rPr lang="en-US" sz="2000" dirty="0">
                    <a:latin typeface="+mn-lt"/>
                  </a:rPr>
                  <a:t>state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8A052A7-7006-6C42-9AC3-93B2EF3BFCF9}"/>
                  </a:ext>
                </a:extLst>
              </p:cNvPr>
              <p:cNvSpPr txBox="1"/>
              <p:nvPr/>
            </p:nvSpPr>
            <p:spPr>
              <a:xfrm>
                <a:off x="1964637" y="4251661"/>
                <a:ext cx="409023" cy="3447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2000" dirty="0">
                    <a:latin typeface="+mn-lt"/>
                  </a:rPr>
                  <a:t>Tx</a:t>
                </a:r>
              </a:p>
            </p:txBody>
          </p:sp>
          <p:sp>
            <p:nvSpPr>
              <p:cNvPr id="12" name="Triangle 11">
                <a:extLst>
                  <a:ext uri="{FF2B5EF4-FFF2-40B4-BE49-F238E27FC236}">
                    <a16:creationId xmlns:a16="http://schemas.microsoft.com/office/drawing/2014/main" id="{45065C1C-1F8D-2249-89A1-8410739E0B7C}"/>
                  </a:ext>
                </a:extLst>
              </p:cNvPr>
              <p:cNvSpPr/>
              <p:nvPr/>
            </p:nvSpPr>
            <p:spPr>
              <a:xfrm>
                <a:off x="2814084" y="3009014"/>
                <a:ext cx="946298" cy="1212112"/>
              </a:xfrm>
              <a:prstGeom prst="triangl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9FD29B8-E06B-A84F-A750-EF470760A6B3}"/>
                  </a:ext>
                </a:extLst>
              </p:cNvPr>
              <p:cNvSpPr txBox="1"/>
              <p:nvPr/>
            </p:nvSpPr>
            <p:spPr>
              <a:xfrm>
                <a:off x="2746856" y="4253245"/>
                <a:ext cx="1190839" cy="590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2000" dirty="0">
                    <a:latin typeface="+mn-lt"/>
                  </a:rPr>
                  <a:t>log</a:t>
                </a:r>
                <a:br>
                  <a:rPr lang="en-US" sz="2000" dirty="0">
                    <a:latin typeface="+mn-lt"/>
                  </a:rPr>
                </a:br>
                <a:r>
                  <a:rPr lang="en-US" sz="2000" dirty="0">
                    <a:latin typeface="+mn-lt"/>
                  </a:rPr>
                  <a:t>messages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0B44CEF-AFD4-E241-9D27-995DFC255A75}"/>
                  </a:ext>
                </a:extLst>
              </p:cNvPr>
              <p:cNvSpPr/>
              <p:nvPr/>
            </p:nvSpPr>
            <p:spPr>
              <a:xfrm>
                <a:off x="1805149" y="3972848"/>
                <a:ext cx="159488" cy="18075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AEA02F3-0B32-0041-81DC-478146C20AAE}"/>
                  </a:ext>
                </a:extLst>
              </p:cNvPr>
              <p:cNvSpPr/>
              <p:nvPr/>
            </p:nvSpPr>
            <p:spPr>
              <a:xfrm>
                <a:off x="2037295" y="3972848"/>
                <a:ext cx="159488" cy="18075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08A7A52-F822-C041-9BEE-BCEA5CA8E31C}"/>
                  </a:ext>
                </a:extLst>
              </p:cNvPr>
              <p:cNvSpPr/>
              <p:nvPr/>
            </p:nvSpPr>
            <p:spPr>
              <a:xfrm>
                <a:off x="2269440" y="3972848"/>
                <a:ext cx="159488" cy="18075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9153240E-1582-1148-91F4-BFA4F3E94F89}"/>
                  </a:ext>
                </a:extLst>
              </p:cNvPr>
              <p:cNvSpPr/>
              <p:nvPr/>
            </p:nvSpPr>
            <p:spPr>
              <a:xfrm>
                <a:off x="2987135" y="3972848"/>
                <a:ext cx="159488" cy="18075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2FA1077-AF06-EB4D-80E7-D876F3E9E92C}"/>
                  </a:ext>
                </a:extLst>
              </p:cNvPr>
              <p:cNvSpPr/>
              <p:nvPr/>
            </p:nvSpPr>
            <p:spPr>
              <a:xfrm>
                <a:off x="3219281" y="3972848"/>
                <a:ext cx="159488" cy="18075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394A1E71-B4DD-2C4D-8004-09F79A269688}"/>
                  </a:ext>
                </a:extLst>
              </p:cNvPr>
              <p:cNvSpPr/>
              <p:nvPr/>
            </p:nvSpPr>
            <p:spPr>
              <a:xfrm>
                <a:off x="3451426" y="3972848"/>
                <a:ext cx="159488" cy="18075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3427870-D755-9C4F-B12A-B8A436148B97}"/>
                  </a:ext>
                </a:extLst>
              </p:cNvPr>
              <p:cNvSpPr/>
              <p:nvPr/>
            </p:nvSpPr>
            <p:spPr>
              <a:xfrm>
                <a:off x="628479" y="3972848"/>
                <a:ext cx="159488" cy="18075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746524C-1B87-E74E-84D1-B8873530BA2B}"/>
                  </a:ext>
                </a:extLst>
              </p:cNvPr>
              <p:cNvSpPr/>
              <p:nvPr/>
            </p:nvSpPr>
            <p:spPr>
              <a:xfrm>
                <a:off x="860625" y="3972848"/>
                <a:ext cx="159488" cy="18075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72AE4F14-E94A-3C48-9EDD-0F39C45C7A52}"/>
                  </a:ext>
                </a:extLst>
              </p:cNvPr>
              <p:cNvSpPr/>
              <p:nvPr/>
            </p:nvSpPr>
            <p:spPr>
              <a:xfrm>
                <a:off x="1092770" y="3972848"/>
                <a:ext cx="159488" cy="18075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D232827-A5AA-EA4A-B5B7-A7590DCDCD1B}"/>
                  </a:ext>
                </a:extLst>
              </p:cNvPr>
              <p:cNvSpPr txBox="1"/>
              <p:nvPr/>
            </p:nvSpPr>
            <p:spPr>
              <a:xfrm>
                <a:off x="564603" y="3613486"/>
                <a:ext cx="77777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000" dirty="0">
                    <a:latin typeface="+mn-lt"/>
                  </a:rPr>
                  <a:t>accts.</a:t>
                </a:r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EAB45184-1EAB-504D-A0B9-811ED58D329F}"/>
                  </a:ext>
                </a:extLst>
              </p:cNvPr>
              <p:cNvSpPr/>
              <p:nvPr/>
            </p:nvSpPr>
            <p:spPr>
              <a:xfrm>
                <a:off x="880417" y="1807535"/>
                <a:ext cx="384857" cy="1169581"/>
              </a:xfrm>
              <a:custGeom>
                <a:avLst/>
                <a:gdLst>
                  <a:gd name="connsiteX0" fmla="*/ 55248 w 384857"/>
                  <a:gd name="connsiteY0" fmla="*/ 1169581 h 1169581"/>
                  <a:gd name="connsiteX1" fmla="*/ 2085 w 384857"/>
                  <a:gd name="connsiteY1" fmla="*/ 329609 h 1169581"/>
                  <a:gd name="connsiteX2" fmla="*/ 119043 w 384857"/>
                  <a:gd name="connsiteY2" fmla="*/ 74428 h 1169581"/>
                  <a:gd name="connsiteX3" fmla="*/ 384857 w 384857"/>
                  <a:gd name="connsiteY3" fmla="*/ 0 h 1169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4857" h="1169581">
                    <a:moveTo>
                      <a:pt x="55248" y="1169581"/>
                    </a:moveTo>
                    <a:cubicBezTo>
                      <a:pt x="23350" y="840857"/>
                      <a:pt x="-8547" y="512134"/>
                      <a:pt x="2085" y="329609"/>
                    </a:cubicBezTo>
                    <a:cubicBezTo>
                      <a:pt x="12717" y="147084"/>
                      <a:pt x="55248" y="129363"/>
                      <a:pt x="119043" y="74428"/>
                    </a:cubicBezTo>
                    <a:cubicBezTo>
                      <a:pt x="182838" y="19493"/>
                      <a:pt x="283847" y="9746"/>
                      <a:pt x="384857" y="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DF6602F5-D393-FF41-BE17-D8C35C3A76DF}"/>
                  </a:ext>
                </a:extLst>
              </p:cNvPr>
              <p:cNvSpPr/>
              <p:nvPr/>
            </p:nvSpPr>
            <p:spPr>
              <a:xfrm flipH="1">
                <a:off x="2668772" y="2402958"/>
                <a:ext cx="705402" cy="623097"/>
              </a:xfrm>
              <a:custGeom>
                <a:avLst/>
                <a:gdLst>
                  <a:gd name="connsiteX0" fmla="*/ 55248 w 384857"/>
                  <a:gd name="connsiteY0" fmla="*/ 1169581 h 1169581"/>
                  <a:gd name="connsiteX1" fmla="*/ 2085 w 384857"/>
                  <a:gd name="connsiteY1" fmla="*/ 329609 h 1169581"/>
                  <a:gd name="connsiteX2" fmla="*/ 119043 w 384857"/>
                  <a:gd name="connsiteY2" fmla="*/ 74428 h 1169581"/>
                  <a:gd name="connsiteX3" fmla="*/ 384857 w 384857"/>
                  <a:gd name="connsiteY3" fmla="*/ 0 h 1169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4857" h="1169581">
                    <a:moveTo>
                      <a:pt x="55248" y="1169581"/>
                    </a:moveTo>
                    <a:cubicBezTo>
                      <a:pt x="23350" y="840857"/>
                      <a:pt x="-8547" y="512134"/>
                      <a:pt x="2085" y="329609"/>
                    </a:cubicBezTo>
                    <a:cubicBezTo>
                      <a:pt x="12717" y="147084"/>
                      <a:pt x="55248" y="129363"/>
                      <a:pt x="119043" y="74428"/>
                    </a:cubicBezTo>
                    <a:cubicBezTo>
                      <a:pt x="182838" y="19493"/>
                      <a:pt x="283847" y="9746"/>
                      <a:pt x="384857" y="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3DB885C2-A3EF-7B47-9755-40668F7DE31C}"/>
                  </a:ext>
                </a:extLst>
              </p:cNvPr>
              <p:cNvSpPr/>
              <p:nvPr/>
            </p:nvSpPr>
            <p:spPr>
              <a:xfrm>
                <a:off x="1025855" y="2051556"/>
                <a:ext cx="1090024" cy="957458"/>
              </a:xfrm>
              <a:custGeom>
                <a:avLst/>
                <a:gdLst>
                  <a:gd name="connsiteX0" fmla="*/ 1090024 w 1090024"/>
                  <a:gd name="connsiteY0" fmla="*/ 957458 h 957458"/>
                  <a:gd name="connsiteX1" fmla="*/ 377643 w 1090024"/>
                  <a:gd name="connsiteY1" fmla="*/ 819235 h 957458"/>
                  <a:gd name="connsiteX2" fmla="*/ 37401 w 1090024"/>
                  <a:gd name="connsiteY2" fmla="*/ 468360 h 957458"/>
                  <a:gd name="connsiteX3" fmla="*/ 37401 w 1090024"/>
                  <a:gd name="connsiteY3" fmla="*/ 74956 h 957458"/>
                  <a:gd name="connsiteX4" fmla="*/ 292582 w 1090024"/>
                  <a:gd name="connsiteY4" fmla="*/ 528 h 957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0024" h="957458">
                    <a:moveTo>
                      <a:pt x="1090024" y="957458"/>
                    </a:moveTo>
                    <a:cubicBezTo>
                      <a:pt x="821552" y="929104"/>
                      <a:pt x="553080" y="900751"/>
                      <a:pt x="377643" y="819235"/>
                    </a:cubicBezTo>
                    <a:cubicBezTo>
                      <a:pt x="202206" y="737719"/>
                      <a:pt x="94108" y="592406"/>
                      <a:pt x="37401" y="468360"/>
                    </a:cubicBezTo>
                    <a:cubicBezTo>
                      <a:pt x="-19306" y="344314"/>
                      <a:pt x="-5129" y="152928"/>
                      <a:pt x="37401" y="74956"/>
                    </a:cubicBezTo>
                    <a:cubicBezTo>
                      <a:pt x="79931" y="-3016"/>
                      <a:pt x="186256" y="-1244"/>
                      <a:pt x="292582" y="528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90" name="Elbow Connector 89">
              <a:extLst>
                <a:ext uri="{FF2B5EF4-FFF2-40B4-BE49-F238E27FC236}">
                  <a16:creationId xmlns:a16="http://schemas.microsoft.com/office/drawing/2014/main" id="{D0B83382-92C4-EF45-B83D-C1741ACAB58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9916" y="1484481"/>
              <a:ext cx="995607" cy="507366"/>
            </a:xfrm>
            <a:prstGeom prst="bentConnector3">
              <a:avLst>
                <a:gd name="adj1" fmla="val 33981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EEF0EC5B-38CA-EC4A-BD11-52C59C66C0BC}"/>
                </a:ext>
              </a:extLst>
            </p:cNvPr>
            <p:cNvSpPr txBox="1"/>
            <p:nvPr/>
          </p:nvSpPr>
          <p:spPr>
            <a:xfrm>
              <a:off x="-15410" y="1678838"/>
              <a:ext cx="3978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95190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FD1D0-F27B-C246-9CFB-256892CEA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Recap: Merkle tree     </a:t>
            </a:r>
            <a:r>
              <a:rPr lang="en-US" sz="2200" dirty="0"/>
              <a:t>(Merkle 1989)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F1E274-5CBB-CD46-800A-A31AB60BE682}"/>
              </a:ext>
            </a:extLst>
          </p:cNvPr>
          <p:cNvSpPr/>
          <p:nvPr/>
        </p:nvSpPr>
        <p:spPr>
          <a:xfrm>
            <a:off x="2041484" y="3947973"/>
            <a:ext cx="501371" cy="32918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C51F39-EA04-CF43-9F08-37F5610BD613}"/>
              </a:ext>
            </a:extLst>
          </p:cNvPr>
          <p:cNvSpPr/>
          <p:nvPr/>
        </p:nvSpPr>
        <p:spPr>
          <a:xfrm>
            <a:off x="1267042" y="2785247"/>
            <a:ext cx="454025" cy="32918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AD41E9-8B31-6048-B7CA-CF68668E9EFC}"/>
              </a:ext>
            </a:extLst>
          </p:cNvPr>
          <p:cNvSpPr/>
          <p:nvPr/>
        </p:nvSpPr>
        <p:spPr>
          <a:xfrm>
            <a:off x="3498383" y="2087605"/>
            <a:ext cx="550381" cy="32918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03D8E0-4E79-0B4C-9DDD-092D6DC1600B}"/>
              </a:ext>
            </a:extLst>
          </p:cNvPr>
          <p:cNvSpPr/>
          <p:nvPr/>
        </p:nvSpPr>
        <p:spPr>
          <a:xfrm>
            <a:off x="2642290" y="3950555"/>
            <a:ext cx="496947" cy="32918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5A08BDC-BBF4-044F-823E-CDC1D473DAD5}"/>
                  </a:ext>
                </a:extLst>
              </p:cNvPr>
              <p:cNvSpPr txBox="1"/>
              <p:nvPr/>
            </p:nvSpPr>
            <p:spPr>
              <a:xfrm>
                <a:off x="947136" y="3826599"/>
                <a:ext cx="614271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1" baseline="-25000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5A08BDC-BBF4-044F-823E-CDC1D473DA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136" y="3826599"/>
                <a:ext cx="614271" cy="453137"/>
              </a:xfrm>
              <a:prstGeom prst="rect">
                <a:avLst/>
              </a:prstGeom>
              <a:blipFill>
                <a:blip r:embed="rId2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99DDDA3-0190-8547-96E6-65DA34E153B0}"/>
                  </a:ext>
                </a:extLst>
              </p:cNvPr>
              <p:cNvSpPr txBox="1"/>
              <p:nvPr/>
            </p:nvSpPr>
            <p:spPr>
              <a:xfrm>
                <a:off x="1471741" y="3826599"/>
                <a:ext cx="643060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99DDDA3-0190-8547-96E6-65DA34E153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741" y="3826599"/>
                <a:ext cx="643060" cy="453137"/>
              </a:xfrm>
              <a:prstGeom prst="rect">
                <a:avLst/>
              </a:prstGeom>
              <a:blipFill>
                <a:blip r:embed="rId3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BBE33CA-F160-BC47-A516-07D39356FA35}"/>
                  </a:ext>
                </a:extLst>
              </p:cNvPr>
              <p:cNvSpPr txBox="1"/>
              <p:nvPr/>
            </p:nvSpPr>
            <p:spPr>
              <a:xfrm>
                <a:off x="2022121" y="3826599"/>
                <a:ext cx="643061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BBE33CA-F160-BC47-A516-07D39356FA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2121" y="3826599"/>
                <a:ext cx="643061" cy="453137"/>
              </a:xfrm>
              <a:prstGeom prst="rect">
                <a:avLst/>
              </a:prstGeom>
              <a:blipFill>
                <a:blip r:embed="rId4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21D768E-12D3-1849-9661-E9CC0D9CB014}"/>
                  </a:ext>
                </a:extLst>
              </p:cNvPr>
              <p:cNvSpPr txBox="1"/>
              <p:nvPr/>
            </p:nvSpPr>
            <p:spPr>
              <a:xfrm>
                <a:off x="2572501" y="3826599"/>
                <a:ext cx="667106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21D768E-12D3-1849-9661-E9CC0D9CB0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2501" y="3826599"/>
                <a:ext cx="667106" cy="453137"/>
              </a:xfrm>
              <a:prstGeom prst="rect">
                <a:avLst/>
              </a:prstGeom>
              <a:blipFill>
                <a:blip r:embed="rId5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B80DE9A-05B7-DA45-8F25-99E0C1CC18A6}"/>
                  </a:ext>
                </a:extLst>
              </p:cNvPr>
              <p:cNvSpPr txBox="1"/>
              <p:nvPr/>
            </p:nvSpPr>
            <p:spPr>
              <a:xfrm>
                <a:off x="3122882" y="3826599"/>
                <a:ext cx="667106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B80DE9A-05B7-DA45-8F25-99E0C1CC18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2882" y="3826599"/>
                <a:ext cx="667106" cy="453137"/>
              </a:xfrm>
              <a:prstGeom prst="rect">
                <a:avLst/>
              </a:prstGeom>
              <a:blipFill>
                <a:blip r:embed="rId6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364D556-C0E0-5242-92DE-13256043F5EE}"/>
                  </a:ext>
                </a:extLst>
              </p:cNvPr>
              <p:cNvSpPr txBox="1"/>
              <p:nvPr/>
            </p:nvSpPr>
            <p:spPr>
              <a:xfrm>
                <a:off x="4223642" y="3826599"/>
                <a:ext cx="667106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364D556-C0E0-5242-92DE-13256043F5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3642" y="3826599"/>
                <a:ext cx="667106" cy="453137"/>
              </a:xfrm>
              <a:prstGeom prst="rect">
                <a:avLst/>
              </a:prstGeom>
              <a:blipFill>
                <a:blip r:embed="rId7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29121DB-D5D2-C74B-93B3-63E5874FA57A}"/>
                  </a:ext>
                </a:extLst>
              </p:cNvPr>
              <p:cNvSpPr txBox="1"/>
              <p:nvPr/>
            </p:nvSpPr>
            <p:spPr>
              <a:xfrm>
                <a:off x="3673262" y="3826599"/>
                <a:ext cx="667106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29121DB-D5D2-C74B-93B3-63E5874FA5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3262" y="3826599"/>
                <a:ext cx="667106" cy="453137"/>
              </a:xfrm>
              <a:prstGeom prst="rect">
                <a:avLst/>
              </a:prstGeom>
              <a:blipFill>
                <a:blip r:embed="rId8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03E7E67-5330-524F-8F01-53F6BEA2B800}"/>
                  </a:ext>
                </a:extLst>
              </p:cNvPr>
              <p:cNvSpPr txBox="1"/>
              <p:nvPr/>
            </p:nvSpPr>
            <p:spPr>
              <a:xfrm>
                <a:off x="4774024" y="3826599"/>
                <a:ext cx="667106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03E7E67-5330-524F-8F01-53F6BEA2B8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4024" y="3826599"/>
                <a:ext cx="667106" cy="453137"/>
              </a:xfrm>
              <a:prstGeom prst="rect">
                <a:avLst/>
              </a:prstGeom>
              <a:blipFill>
                <a:blip r:embed="rId9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Left Brace 21">
            <a:extLst>
              <a:ext uri="{FF2B5EF4-FFF2-40B4-BE49-F238E27FC236}">
                <a16:creationId xmlns:a16="http://schemas.microsoft.com/office/drawing/2014/main" id="{E6F72BEC-1BC3-7044-B6E1-2C1BF1AEFC31}"/>
              </a:ext>
            </a:extLst>
          </p:cNvPr>
          <p:cNvSpPr/>
          <p:nvPr/>
        </p:nvSpPr>
        <p:spPr>
          <a:xfrm rot="16200000" flipV="1">
            <a:off x="3000430" y="2388496"/>
            <a:ext cx="227986" cy="4233592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1897994-4A19-3D4B-A3D5-6D456389E049}"/>
              </a:ext>
            </a:extLst>
          </p:cNvPr>
          <p:cNvSpPr txBox="1"/>
          <p:nvPr/>
        </p:nvSpPr>
        <p:spPr>
          <a:xfrm>
            <a:off x="2124766" y="4619285"/>
            <a:ext cx="20073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list of values  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DEE4C1C-887F-8842-95EE-5F54A38BEEE6}"/>
                  </a:ext>
                </a:extLst>
              </p:cNvPr>
              <p:cNvSpPr/>
              <p:nvPr/>
            </p:nvSpPr>
            <p:spPr>
              <a:xfrm>
                <a:off x="3009916" y="1276542"/>
                <a:ext cx="265814" cy="343152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8288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DEE4C1C-887F-8842-95EE-5F54A38BEE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9916" y="1276542"/>
                <a:ext cx="265814" cy="34315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l 24">
            <a:extLst>
              <a:ext uri="{FF2B5EF4-FFF2-40B4-BE49-F238E27FC236}">
                <a16:creationId xmlns:a16="http://schemas.microsoft.com/office/drawing/2014/main" id="{025D8A5B-D1FE-3042-AA74-CAE5F9397515}"/>
              </a:ext>
            </a:extLst>
          </p:cNvPr>
          <p:cNvSpPr/>
          <p:nvPr/>
        </p:nvSpPr>
        <p:spPr>
          <a:xfrm>
            <a:off x="1249858" y="3208158"/>
            <a:ext cx="460555" cy="4773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0EA5555-DD04-944E-88DE-0BCC8C53F6FB}"/>
              </a:ext>
            </a:extLst>
          </p:cNvPr>
          <p:cNvSpPr/>
          <p:nvPr/>
        </p:nvSpPr>
        <p:spPr>
          <a:xfrm>
            <a:off x="2363155" y="3208158"/>
            <a:ext cx="460555" cy="4773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F9AF5AB-A50C-B142-8054-FC346FF5B69A}"/>
              </a:ext>
            </a:extLst>
          </p:cNvPr>
          <p:cNvSpPr/>
          <p:nvPr/>
        </p:nvSpPr>
        <p:spPr>
          <a:xfrm>
            <a:off x="3386044" y="3208158"/>
            <a:ext cx="460555" cy="4773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418D0F6-1942-7243-B384-202238E4CE14}"/>
              </a:ext>
            </a:extLst>
          </p:cNvPr>
          <p:cNvSpPr/>
          <p:nvPr/>
        </p:nvSpPr>
        <p:spPr>
          <a:xfrm>
            <a:off x="4470922" y="3208158"/>
            <a:ext cx="460555" cy="4773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7B1EE9E-7514-2244-B126-2797EC097E84}"/>
              </a:ext>
            </a:extLst>
          </p:cNvPr>
          <p:cNvSpPr/>
          <p:nvPr/>
        </p:nvSpPr>
        <p:spPr>
          <a:xfrm>
            <a:off x="1820713" y="2570144"/>
            <a:ext cx="460555" cy="4773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FC68765-D986-6B40-B3C9-6BD262F45D7E}"/>
              </a:ext>
            </a:extLst>
          </p:cNvPr>
          <p:cNvSpPr/>
          <p:nvPr/>
        </p:nvSpPr>
        <p:spPr>
          <a:xfrm>
            <a:off x="3943981" y="2570144"/>
            <a:ext cx="460555" cy="4773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A770315-86E7-314C-B394-17D6D5522699}"/>
              </a:ext>
            </a:extLst>
          </p:cNvPr>
          <p:cNvSpPr/>
          <p:nvPr/>
        </p:nvSpPr>
        <p:spPr>
          <a:xfrm>
            <a:off x="2874601" y="2027703"/>
            <a:ext cx="460555" cy="4773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66E94F9-68F9-7B43-AEDD-76A744EDF75F}"/>
              </a:ext>
            </a:extLst>
          </p:cNvPr>
          <p:cNvCxnSpPr>
            <a:cxnSpLocks/>
          </p:cNvCxnSpPr>
          <p:nvPr/>
        </p:nvCxnSpPr>
        <p:spPr>
          <a:xfrm flipV="1">
            <a:off x="1200663" y="3662094"/>
            <a:ext cx="116642" cy="309124"/>
          </a:xfrm>
          <a:prstGeom prst="straightConnector1">
            <a:avLst/>
          </a:prstGeom>
          <a:ln>
            <a:solidFill>
              <a:srgbClr val="96060B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D232E8F-F360-7A41-9258-C58C01B24609}"/>
              </a:ext>
            </a:extLst>
          </p:cNvPr>
          <p:cNvCxnSpPr>
            <a:cxnSpLocks/>
          </p:cNvCxnSpPr>
          <p:nvPr/>
        </p:nvCxnSpPr>
        <p:spPr>
          <a:xfrm>
            <a:off x="1601036" y="3659512"/>
            <a:ext cx="116642" cy="309124"/>
          </a:xfrm>
          <a:prstGeom prst="straightConnector1">
            <a:avLst/>
          </a:prstGeom>
          <a:ln>
            <a:solidFill>
              <a:srgbClr val="96060B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406B47A-69E0-BD4D-9453-C3EFFE3D0BB6}"/>
              </a:ext>
            </a:extLst>
          </p:cNvPr>
          <p:cNvCxnSpPr>
            <a:cxnSpLocks/>
          </p:cNvCxnSpPr>
          <p:nvPr/>
        </p:nvCxnSpPr>
        <p:spPr>
          <a:xfrm flipV="1">
            <a:off x="2313960" y="3675010"/>
            <a:ext cx="116642" cy="309124"/>
          </a:xfrm>
          <a:prstGeom prst="straightConnector1">
            <a:avLst/>
          </a:prstGeom>
          <a:ln>
            <a:solidFill>
              <a:srgbClr val="96060B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964B3D4-EA74-4B40-A7A3-14CA21A6660B}"/>
              </a:ext>
            </a:extLst>
          </p:cNvPr>
          <p:cNvCxnSpPr>
            <a:cxnSpLocks/>
          </p:cNvCxnSpPr>
          <p:nvPr/>
        </p:nvCxnSpPr>
        <p:spPr>
          <a:xfrm>
            <a:off x="2714333" y="3672428"/>
            <a:ext cx="116642" cy="309124"/>
          </a:xfrm>
          <a:prstGeom prst="straightConnector1">
            <a:avLst/>
          </a:prstGeom>
          <a:ln>
            <a:solidFill>
              <a:srgbClr val="96060B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910D1EF-4E9D-764B-BE09-670A794F5D4B}"/>
              </a:ext>
            </a:extLst>
          </p:cNvPr>
          <p:cNvCxnSpPr>
            <a:cxnSpLocks/>
          </p:cNvCxnSpPr>
          <p:nvPr/>
        </p:nvCxnSpPr>
        <p:spPr>
          <a:xfrm flipV="1">
            <a:off x="3398840" y="3675009"/>
            <a:ext cx="116642" cy="309124"/>
          </a:xfrm>
          <a:prstGeom prst="straightConnector1">
            <a:avLst/>
          </a:prstGeom>
          <a:ln>
            <a:solidFill>
              <a:srgbClr val="96060B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EF0253F5-58AB-F646-ACF9-F16CB8346B22}"/>
              </a:ext>
            </a:extLst>
          </p:cNvPr>
          <p:cNvCxnSpPr>
            <a:cxnSpLocks/>
          </p:cNvCxnSpPr>
          <p:nvPr/>
        </p:nvCxnSpPr>
        <p:spPr>
          <a:xfrm>
            <a:off x="3799213" y="3672427"/>
            <a:ext cx="116642" cy="309124"/>
          </a:xfrm>
          <a:prstGeom prst="straightConnector1">
            <a:avLst/>
          </a:prstGeom>
          <a:ln>
            <a:solidFill>
              <a:srgbClr val="96060B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821C47A0-C2ED-F64A-A46D-9E95DA5A5D67}"/>
              </a:ext>
            </a:extLst>
          </p:cNvPr>
          <p:cNvCxnSpPr>
            <a:cxnSpLocks/>
          </p:cNvCxnSpPr>
          <p:nvPr/>
        </p:nvCxnSpPr>
        <p:spPr>
          <a:xfrm flipV="1">
            <a:off x="4483719" y="3644013"/>
            <a:ext cx="116642" cy="309124"/>
          </a:xfrm>
          <a:prstGeom prst="straightConnector1">
            <a:avLst/>
          </a:prstGeom>
          <a:ln>
            <a:solidFill>
              <a:srgbClr val="96060B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3FBA9FF-4C45-E24B-BE5F-2E0DAD7E6A5D}"/>
              </a:ext>
            </a:extLst>
          </p:cNvPr>
          <p:cNvCxnSpPr>
            <a:cxnSpLocks/>
          </p:cNvCxnSpPr>
          <p:nvPr/>
        </p:nvCxnSpPr>
        <p:spPr>
          <a:xfrm>
            <a:off x="4884092" y="3641431"/>
            <a:ext cx="116642" cy="309124"/>
          </a:xfrm>
          <a:prstGeom prst="straightConnector1">
            <a:avLst/>
          </a:prstGeom>
          <a:ln>
            <a:solidFill>
              <a:srgbClr val="96060B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97E9FED-178A-6B48-966F-76D81AA8E30A}"/>
              </a:ext>
            </a:extLst>
          </p:cNvPr>
          <p:cNvCxnSpPr>
            <a:cxnSpLocks/>
            <a:stCxn id="25" idx="7"/>
          </p:cNvCxnSpPr>
          <p:nvPr/>
        </p:nvCxnSpPr>
        <p:spPr>
          <a:xfrm flipV="1">
            <a:off x="1642966" y="2946588"/>
            <a:ext cx="167704" cy="331476"/>
          </a:xfrm>
          <a:prstGeom prst="straightConnector1">
            <a:avLst/>
          </a:prstGeom>
          <a:ln>
            <a:solidFill>
              <a:srgbClr val="96060B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7185BFAB-D039-D94B-B4EE-0823678CE03A}"/>
              </a:ext>
            </a:extLst>
          </p:cNvPr>
          <p:cNvCxnSpPr>
            <a:cxnSpLocks/>
          </p:cNvCxnSpPr>
          <p:nvPr/>
        </p:nvCxnSpPr>
        <p:spPr>
          <a:xfrm>
            <a:off x="2260315" y="2962088"/>
            <a:ext cx="216781" cy="300478"/>
          </a:xfrm>
          <a:prstGeom prst="straightConnector1">
            <a:avLst/>
          </a:prstGeom>
          <a:ln>
            <a:solidFill>
              <a:srgbClr val="96060B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A2FE299-15D9-3E4A-8E11-EFBFA93014C0}"/>
              </a:ext>
            </a:extLst>
          </p:cNvPr>
          <p:cNvCxnSpPr>
            <a:cxnSpLocks/>
          </p:cNvCxnSpPr>
          <p:nvPr/>
        </p:nvCxnSpPr>
        <p:spPr>
          <a:xfrm flipV="1">
            <a:off x="3763651" y="2944005"/>
            <a:ext cx="167704" cy="331476"/>
          </a:xfrm>
          <a:prstGeom prst="straightConnector1">
            <a:avLst/>
          </a:prstGeom>
          <a:ln>
            <a:solidFill>
              <a:srgbClr val="96060B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12BD0BA9-B662-2245-93EF-225A8799D4EA}"/>
              </a:ext>
            </a:extLst>
          </p:cNvPr>
          <p:cNvCxnSpPr>
            <a:cxnSpLocks/>
          </p:cNvCxnSpPr>
          <p:nvPr/>
        </p:nvCxnSpPr>
        <p:spPr>
          <a:xfrm>
            <a:off x="4350004" y="2959505"/>
            <a:ext cx="216781" cy="300478"/>
          </a:xfrm>
          <a:prstGeom prst="straightConnector1">
            <a:avLst/>
          </a:prstGeom>
          <a:ln>
            <a:solidFill>
              <a:srgbClr val="96060B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856F3449-64FE-7041-8A51-55108BF6BA8E}"/>
              </a:ext>
            </a:extLst>
          </p:cNvPr>
          <p:cNvCxnSpPr>
            <a:cxnSpLocks/>
            <a:stCxn id="31" idx="6"/>
          </p:cNvCxnSpPr>
          <p:nvPr/>
        </p:nvCxnSpPr>
        <p:spPr>
          <a:xfrm>
            <a:off x="3335156" y="2266377"/>
            <a:ext cx="722055" cy="296681"/>
          </a:xfrm>
          <a:prstGeom prst="straightConnector1">
            <a:avLst/>
          </a:prstGeom>
          <a:ln>
            <a:solidFill>
              <a:srgbClr val="96060B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2A0CF379-0D5A-E846-A268-3D2F763DE1D7}"/>
              </a:ext>
            </a:extLst>
          </p:cNvPr>
          <p:cNvCxnSpPr>
            <a:cxnSpLocks/>
          </p:cNvCxnSpPr>
          <p:nvPr/>
        </p:nvCxnSpPr>
        <p:spPr>
          <a:xfrm flipH="1">
            <a:off x="2160993" y="2290862"/>
            <a:ext cx="722055" cy="296681"/>
          </a:xfrm>
          <a:prstGeom prst="straightConnector1">
            <a:avLst/>
          </a:prstGeom>
          <a:ln>
            <a:solidFill>
              <a:srgbClr val="96060B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8FA7C89-3C4F-FF4C-A436-EFF5586D0331}"/>
              </a:ext>
            </a:extLst>
          </p:cNvPr>
          <p:cNvCxnSpPr>
            <a:cxnSpLocks/>
          </p:cNvCxnSpPr>
          <p:nvPr/>
        </p:nvCxnSpPr>
        <p:spPr>
          <a:xfrm>
            <a:off x="3145057" y="1667147"/>
            <a:ext cx="1" cy="375239"/>
          </a:xfrm>
          <a:prstGeom prst="straightConnector1">
            <a:avLst/>
          </a:prstGeom>
          <a:ln>
            <a:solidFill>
              <a:srgbClr val="96060B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0A29166-DE6D-6E4A-8AC0-2760D06C9FF7}"/>
                  </a:ext>
                </a:extLst>
              </p:cNvPr>
              <p:cNvSpPr txBox="1"/>
              <p:nvPr/>
            </p:nvSpPr>
            <p:spPr>
              <a:xfrm>
                <a:off x="5414126" y="1260322"/>
                <a:ext cx="3382464" cy="1200329"/>
              </a:xfrm>
              <a:prstGeom prst="rect">
                <a:avLst/>
              </a:prstGeom>
              <a:noFill/>
              <a:ln>
                <a:solidFill>
                  <a:srgbClr val="96060B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+mn-lt"/>
                  </a:rPr>
                  <a:t>Goal: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+mn-lt"/>
                  </a:rPr>
                  <a:t>commit to list 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+mn-lt"/>
                  </a:rPr>
                  <a:t>Later prove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]=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𝑚𝑖</m:t>
                    </m:r>
                  </m:oMath>
                </a14:m>
                <a:endParaRPr lang="en-US" baseline="-25000" dirty="0">
                  <a:latin typeface="+mn-lt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0A29166-DE6D-6E4A-8AC0-2760D06C9F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4126" y="1260322"/>
                <a:ext cx="3382464" cy="1200329"/>
              </a:xfrm>
              <a:prstGeom prst="rect">
                <a:avLst/>
              </a:prstGeom>
              <a:blipFill>
                <a:blip r:embed="rId11"/>
                <a:stretch>
                  <a:fillRect l="-2612" t="-3125" b="-9375"/>
                </a:stretch>
              </a:blipFill>
              <a:ln>
                <a:solidFill>
                  <a:srgbClr val="96060B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3D7579D9-5B84-F941-88F1-B93E776B77DF}"/>
                  </a:ext>
                </a:extLst>
              </p:cNvPr>
              <p:cNvSpPr txBox="1"/>
              <p:nvPr/>
            </p:nvSpPr>
            <p:spPr>
              <a:xfrm>
                <a:off x="5401301" y="2764329"/>
                <a:ext cx="3622915" cy="962058"/>
              </a:xfrm>
              <a:prstGeom prst="rect">
                <a:avLst/>
              </a:prstGeom>
              <a:noFill/>
              <a:ln>
                <a:solidFill>
                  <a:srgbClr val="96060B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+mn-lt"/>
                  </a:rPr>
                  <a:t>To prove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>
                    <a:latin typeface="+mn-lt"/>
                  </a:rPr>
                  <a:t>  ,</a:t>
                </a:r>
              </a:p>
              <a:p>
                <a:pPr>
                  <a:lnSpc>
                    <a:spcPct val="110000"/>
                  </a:lnSpc>
                  <a:spcBef>
                    <a:spcPts val="900"/>
                  </a:spcBef>
                </a:pPr>
                <a:r>
                  <a:rPr lang="en-US" dirty="0">
                    <a:latin typeface="+mn-lt"/>
                  </a:rPr>
                  <a:t>	proof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e>
                    </m:d>
                  </m:oMath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3D7579D9-5B84-F941-88F1-B93E776B77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1301" y="2764329"/>
                <a:ext cx="3622915" cy="962058"/>
              </a:xfrm>
              <a:prstGeom prst="rect">
                <a:avLst/>
              </a:prstGeom>
              <a:blipFill>
                <a:blip r:embed="rId12"/>
                <a:stretch>
                  <a:fillRect l="-2448" t="-2597" b="-12987"/>
                </a:stretch>
              </a:blipFill>
              <a:ln>
                <a:solidFill>
                  <a:srgbClr val="96060B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48">
            <a:extLst>
              <a:ext uri="{FF2B5EF4-FFF2-40B4-BE49-F238E27FC236}">
                <a16:creationId xmlns:a16="http://schemas.microsoft.com/office/drawing/2014/main" id="{2FF60F1C-20F3-D34D-B907-719F1AC374B2}"/>
              </a:ext>
            </a:extLst>
          </p:cNvPr>
          <p:cNvGrpSpPr/>
          <p:nvPr/>
        </p:nvGrpSpPr>
        <p:grpSpPr>
          <a:xfrm>
            <a:off x="1270014" y="1991148"/>
            <a:ext cx="3641645" cy="1194924"/>
            <a:chOff x="1270014" y="1991148"/>
            <a:chExt cx="3641645" cy="119492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A9B0E678-2800-BC4D-ACB6-4560084F2961}"/>
                    </a:ext>
                  </a:extLst>
                </p:cNvPr>
                <p:cNvSpPr txBox="1"/>
                <p:nvPr/>
              </p:nvSpPr>
              <p:spPr>
                <a:xfrm>
                  <a:off x="1270014" y="2677138"/>
                  <a:ext cx="527709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baseline="-2500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baseline="-25000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A9B0E678-2800-BC4D-ACB6-4560084F29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0014" y="2677138"/>
                  <a:ext cx="527709" cy="453137"/>
                </a:xfrm>
                <a:prstGeom prst="rect">
                  <a:avLst/>
                </a:prstGeom>
                <a:blipFill>
                  <a:blip r:embed="rId13"/>
                  <a:stretch>
                    <a:fillRect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C6096C8D-4DEB-384E-BBE0-005E00C315A6}"/>
                    </a:ext>
                  </a:extLst>
                </p:cNvPr>
                <p:cNvSpPr txBox="1"/>
                <p:nvPr/>
              </p:nvSpPr>
              <p:spPr>
                <a:xfrm>
                  <a:off x="2305819" y="2705552"/>
                  <a:ext cx="547201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baseline="-25000" dirty="0"/>
                </a:p>
              </p:txBody>
            </p:sp>
          </mc:Choice>
          <mc:Fallback xmlns="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E0822D99-A486-DF4E-A3B3-C007B336AA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05819" y="2705552"/>
                  <a:ext cx="547201" cy="453137"/>
                </a:xfrm>
                <a:prstGeom prst="rect">
                  <a:avLst/>
                </a:prstGeom>
                <a:blipFill>
                  <a:blip r:embed="rId14"/>
                  <a:stretch>
                    <a:fillRect b="-81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19329507-B7A0-1048-A995-911D6A0C8885}"/>
                    </a:ext>
                  </a:extLst>
                </p:cNvPr>
                <p:cNvSpPr txBox="1"/>
                <p:nvPr/>
              </p:nvSpPr>
              <p:spPr>
                <a:xfrm>
                  <a:off x="3419290" y="2720019"/>
                  <a:ext cx="547201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baseline="-25000" dirty="0"/>
                </a:p>
              </p:txBody>
            </p:sp>
          </mc:Choice>
          <mc:Fallback xmlns="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A37C58AE-86EC-D94E-9529-175C7D4363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19290" y="2720019"/>
                  <a:ext cx="547201" cy="453137"/>
                </a:xfrm>
                <a:prstGeom prst="rect">
                  <a:avLst/>
                </a:prstGeom>
                <a:blipFill>
                  <a:blip r:embed="rId15"/>
                  <a:stretch>
                    <a:fillRect b="-81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11978EED-CA66-4243-8676-F55CB33304D3}"/>
                    </a:ext>
                  </a:extLst>
                </p:cNvPr>
                <p:cNvSpPr txBox="1"/>
                <p:nvPr/>
              </p:nvSpPr>
              <p:spPr>
                <a:xfrm>
                  <a:off x="4377603" y="2732935"/>
                  <a:ext cx="534056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baseline="-25000" dirty="0"/>
                </a:p>
              </p:txBody>
            </p:sp>
          </mc:Choice>
          <mc:Fallback xmlns="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9799F141-58A0-D94B-9142-1524E89176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77603" y="2732935"/>
                  <a:ext cx="534056" cy="453137"/>
                </a:xfrm>
                <a:prstGeom prst="rect">
                  <a:avLst/>
                </a:prstGeom>
                <a:blipFill>
                  <a:blip r:embed="rId16"/>
                  <a:stretch>
                    <a:fillRect b="-81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C1B97931-D3A9-3248-804E-C143CC336BF9}"/>
                    </a:ext>
                  </a:extLst>
                </p:cNvPr>
                <p:cNvSpPr txBox="1"/>
                <p:nvPr/>
              </p:nvSpPr>
              <p:spPr>
                <a:xfrm>
                  <a:off x="2192172" y="1991148"/>
                  <a:ext cx="547201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baseline="-25000" dirty="0"/>
                </a:p>
              </p:txBody>
            </p:sp>
          </mc:Choice>
          <mc:Fallback xmlns="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AEDC78E1-8EC8-6F42-9FCD-A515F84839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92172" y="1991148"/>
                  <a:ext cx="547201" cy="453137"/>
                </a:xfrm>
                <a:prstGeom prst="rect">
                  <a:avLst/>
                </a:prstGeom>
                <a:blipFill>
                  <a:blip r:embed="rId17"/>
                  <a:stretch>
                    <a:fillRect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F3506A15-BEF3-ED43-9259-0399765E92B5}"/>
                    </a:ext>
                  </a:extLst>
                </p:cNvPr>
                <p:cNvSpPr txBox="1"/>
                <p:nvPr/>
              </p:nvSpPr>
              <p:spPr>
                <a:xfrm>
                  <a:off x="3522552" y="2018512"/>
                  <a:ext cx="547201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baseline="-25000" dirty="0"/>
                </a:p>
              </p:txBody>
            </p:sp>
          </mc:Choice>
          <mc:Fallback xmlns="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F3506A15-BEF3-ED43-9259-0399765E92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22552" y="2018512"/>
                  <a:ext cx="547201" cy="453137"/>
                </a:xfrm>
                <a:prstGeom prst="rect">
                  <a:avLst/>
                </a:prstGeom>
                <a:blipFill>
                  <a:blip r:embed="rId18"/>
                  <a:stretch>
                    <a:fillRect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C073B058-F562-9B44-BC3B-5B51B66B2A5B}"/>
                  </a:ext>
                </a:extLst>
              </p:cNvPr>
              <p:cNvSpPr txBox="1"/>
              <p:nvPr/>
            </p:nvSpPr>
            <p:spPr>
              <a:xfrm>
                <a:off x="5724861" y="3947973"/>
                <a:ext cx="2896755" cy="46166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length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: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b="0" i="1" baseline="-2500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|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C073B058-F562-9B44-BC3B-5B51B66B2A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861" y="3947973"/>
                <a:ext cx="2896755" cy="461665"/>
              </a:xfrm>
              <a:prstGeom prst="rect">
                <a:avLst/>
              </a:prstGeom>
              <a:blipFill>
                <a:blip r:embed="rId19"/>
                <a:stretch>
                  <a:fillRect l="-3070" t="-11111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C259C2FE-AAFA-9E42-95DC-AAEFAF93C274}"/>
              </a:ext>
            </a:extLst>
          </p:cNvPr>
          <p:cNvGrpSpPr/>
          <p:nvPr/>
        </p:nvGrpSpPr>
        <p:grpSpPr>
          <a:xfrm>
            <a:off x="63399" y="1237609"/>
            <a:ext cx="2684244" cy="461665"/>
            <a:chOff x="63399" y="1237609"/>
            <a:chExt cx="2684244" cy="461665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CB8EEDA-E77A-D246-8416-B4741EAF301A}"/>
                </a:ext>
              </a:extLst>
            </p:cNvPr>
            <p:cNvSpPr txBox="1"/>
            <p:nvPr/>
          </p:nvSpPr>
          <p:spPr>
            <a:xfrm>
              <a:off x="63399" y="1237609"/>
              <a:ext cx="1798249" cy="46166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commitment</a:t>
              </a:r>
            </a:p>
          </p:txBody>
        </p: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EFD1821D-AC55-6145-9D8B-C9923EDC4BDD}"/>
                </a:ext>
              </a:extLst>
            </p:cNvPr>
            <p:cNvCxnSpPr>
              <a:cxnSpLocks/>
            </p:cNvCxnSpPr>
            <p:nvPr/>
          </p:nvCxnSpPr>
          <p:spPr>
            <a:xfrm>
              <a:off x="1911759" y="1448118"/>
              <a:ext cx="83588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98164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DA0D0-CBB1-E344-845A-B85075582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Recap State Commitment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7997F7-2F77-144B-BAC8-25B6FE9854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25" y="1007967"/>
            <a:ext cx="8474149" cy="21810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Every contract has an associated </a:t>
            </a:r>
            <a:r>
              <a:rPr lang="en-US" sz="2400" b="1" dirty="0"/>
              <a:t>storage array S</a:t>
            </a:r>
            <a:r>
              <a:rPr lang="en-US" sz="2400" dirty="0"/>
              <a:t>[]:</a:t>
            </a:r>
          </a:p>
          <a:p>
            <a:pPr marL="0" indent="0">
              <a:spcBef>
                <a:spcPts val="1224"/>
              </a:spcBef>
              <a:buNone/>
            </a:pPr>
            <a:r>
              <a:rPr lang="en-US" sz="2400" dirty="0"/>
              <a:t>	</a:t>
            </a:r>
            <a:r>
              <a:rPr lang="en-US" sz="2400" b="1" dirty="0"/>
              <a:t>S[0],  S[1],  …  ,  S[2</a:t>
            </a:r>
            <a:r>
              <a:rPr lang="en-US" sz="2400" b="1" baseline="30000" dirty="0"/>
              <a:t>256</a:t>
            </a:r>
            <a:r>
              <a:rPr lang="en-US" sz="2400" b="1" dirty="0"/>
              <a:t>-1]:    </a:t>
            </a:r>
            <a:r>
              <a:rPr lang="en-US" sz="2400" dirty="0"/>
              <a:t>each cell holds 32 bytes,  </a:t>
            </a:r>
            <a:r>
              <a:rPr lang="en-US" sz="2400" dirty="0" err="1"/>
              <a:t>init</a:t>
            </a:r>
            <a:r>
              <a:rPr lang="en-US" sz="2400" dirty="0"/>
              <a:t> to 0.</a:t>
            </a:r>
          </a:p>
          <a:p>
            <a:pPr marL="0" indent="0">
              <a:spcBef>
                <a:spcPts val="2424"/>
              </a:spcBef>
              <a:buNone/>
            </a:pPr>
            <a:r>
              <a:rPr lang="en-US" sz="2400" dirty="0"/>
              <a:t>Account storage root: </a:t>
            </a:r>
            <a:r>
              <a:rPr lang="en-US" sz="2400" b="1" dirty="0"/>
              <a:t>Merkle Patricia Tree hash </a:t>
            </a:r>
            <a:r>
              <a:rPr lang="en-US" sz="2400" dirty="0"/>
              <a:t>of S[]</a:t>
            </a:r>
            <a:endParaRPr lang="en-US" sz="2400" b="1" dirty="0"/>
          </a:p>
          <a:p>
            <a:pPr lvl="1">
              <a:spcBef>
                <a:spcPts val="624"/>
              </a:spcBef>
            </a:pPr>
            <a:r>
              <a:rPr lang="en-US" sz="2400" dirty="0"/>
              <a:t>Cannot compute full Merkle tree hash:  2</a:t>
            </a:r>
            <a:r>
              <a:rPr lang="en-US" sz="2400" baseline="30000" dirty="0"/>
              <a:t>256</a:t>
            </a:r>
            <a:r>
              <a:rPr lang="en-US" sz="2400" dirty="0"/>
              <a:t> leaves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1DF258-C16F-AA44-9FAD-E4404700F24E}"/>
              </a:ext>
            </a:extLst>
          </p:cNvPr>
          <p:cNvSpPr txBox="1"/>
          <p:nvPr/>
        </p:nvSpPr>
        <p:spPr>
          <a:xfrm>
            <a:off x="202019" y="3448921"/>
            <a:ext cx="1435008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S[000] = a</a:t>
            </a:r>
          </a:p>
          <a:p>
            <a:pPr algn="l"/>
            <a:r>
              <a:rPr lang="en-US" dirty="0">
                <a:latin typeface="+mn-lt"/>
              </a:rPr>
              <a:t>S[010] = b</a:t>
            </a:r>
          </a:p>
          <a:p>
            <a:pPr algn="l"/>
            <a:r>
              <a:rPr lang="en-US" dirty="0">
                <a:latin typeface="+mn-lt"/>
              </a:rPr>
              <a:t>S[011] = c</a:t>
            </a:r>
          </a:p>
          <a:p>
            <a:pPr algn="l"/>
            <a:r>
              <a:rPr lang="en-US" dirty="0">
                <a:latin typeface="+mn-lt"/>
              </a:rPr>
              <a:t>S[110] = d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69B5AE5-933B-D346-8AE0-95039BA37D71}"/>
              </a:ext>
            </a:extLst>
          </p:cNvPr>
          <p:cNvGrpSpPr/>
          <p:nvPr/>
        </p:nvGrpSpPr>
        <p:grpSpPr>
          <a:xfrm>
            <a:off x="2105242" y="3690115"/>
            <a:ext cx="1856284" cy="1392690"/>
            <a:chOff x="2264735" y="3541253"/>
            <a:chExt cx="1856284" cy="139269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B5CE197-D3DE-AA41-A572-E0C5F14201AE}"/>
                </a:ext>
              </a:extLst>
            </p:cNvPr>
            <p:cNvSpPr txBox="1"/>
            <p:nvPr/>
          </p:nvSpPr>
          <p:spPr>
            <a:xfrm>
              <a:off x="2264735" y="4002918"/>
              <a:ext cx="626197" cy="4001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2000" dirty="0">
                  <a:latin typeface="+mn-lt"/>
                </a:rPr>
                <a:t>root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7078B41-DAD5-C444-97F6-5B73706AEA90}"/>
                </a:ext>
              </a:extLst>
            </p:cNvPr>
            <p:cNvSpPr txBox="1"/>
            <p:nvPr/>
          </p:nvSpPr>
          <p:spPr>
            <a:xfrm>
              <a:off x="3494822" y="3602808"/>
              <a:ext cx="626197" cy="4001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endParaRPr lang="en-US" sz="2000" dirty="0">
                <a:latin typeface="+mn-lt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1967495-C234-2949-97B2-69B8B9FBFD74}"/>
                </a:ext>
              </a:extLst>
            </p:cNvPr>
            <p:cNvSpPr txBox="1"/>
            <p:nvPr/>
          </p:nvSpPr>
          <p:spPr>
            <a:xfrm>
              <a:off x="3494822" y="4403028"/>
              <a:ext cx="626197" cy="4001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2000" dirty="0">
                  <a:latin typeface="+mn-lt"/>
                </a:rPr>
                <a:t>10, d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7E0E1B84-CFB8-7D4A-B4B5-5CB91AF35F45}"/>
                </a:ext>
              </a:extLst>
            </p:cNvPr>
            <p:cNvCxnSpPr>
              <a:cxnSpLocks/>
              <a:endCxn id="8" idx="1"/>
            </p:cNvCxnSpPr>
            <p:nvPr/>
          </p:nvCxnSpPr>
          <p:spPr>
            <a:xfrm flipV="1">
              <a:off x="2890932" y="3802863"/>
              <a:ext cx="603890" cy="206920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07859E1D-6A04-134B-A067-09FA82037B17}"/>
                </a:ext>
              </a:extLst>
            </p:cNvPr>
            <p:cNvCxnSpPr>
              <a:cxnSpLocks/>
              <a:endCxn id="9" idx="1"/>
            </p:cNvCxnSpPr>
            <p:nvPr/>
          </p:nvCxnSpPr>
          <p:spPr>
            <a:xfrm>
              <a:off x="2890932" y="4403028"/>
              <a:ext cx="603890" cy="200055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EBF56B8-4CAB-CB44-B1AF-B0C002E8B749}"/>
                </a:ext>
              </a:extLst>
            </p:cNvPr>
            <p:cNvSpPr txBox="1"/>
            <p:nvPr/>
          </p:nvSpPr>
          <p:spPr>
            <a:xfrm>
              <a:off x="2958803" y="354125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0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4A5DC44-07B5-4541-8550-E0D7EF46DAA3}"/>
                </a:ext>
              </a:extLst>
            </p:cNvPr>
            <p:cNvSpPr txBox="1"/>
            <p:nvPr/>
          </p:nvSpPr>
          <p:spPr>
            <a:xfrm>
              <a:off x="2958803" y="447227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1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E09A732-2D6E-4241-B13A-026A7164EE1D}"/>
              </a:ext>
            </a:extLst>
          </p:cNvPr>
          <p:cNvGrpSpPr/>
          <p:nvPr/>
        </p:nvGrpSpPr>
        <p:grpSpPr>
          <a:xfrm>
            <a:off x="3952687" y="3290005"/>
            <a:ext cx="1262744" cy="1392690"/>
            <a:chOff x="3952687" y="3290005"/>
            <a:chExt cx="1262744" cy="139269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5E58687-3B6F-0046-9BE1-80BD3772E771}"/>
                </a:ext>
              </a:extLst>
            </p:cNvPr>
            <p:cNvSpPr txBox="1"/>
            <p:nvPr/>
          </p:nvSpPr>
          <p:spPr>
            <a:xfrm>
              <a:off x="4589234" y="3351560"/>
              <a:ext cx="626197" cy="4001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2000" dirty="0">
                  <a:latin typeface="+mn-lt"/>
                </a:rPr>
                <a:t>0, a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A84F053-970E-BE47-A350-AC148AE8A81B}"/>
                </a:ext>
              </a:extLst>
            </p:cNvPr>
            <p:cNvSpPr txBox="1"/>
            <p:nvPr/>
          </p:nvSpPr>
          <p:spPr>
            <a:xfrm>
              <a:off x="4589234" y="4151780"/>
              <a:ext cx="626197" cy="4001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endParaRPr lang="en-US" sz="2000" dirty="0">
                <a:latin typeface="+mn-lt"/>
              </a:endParaRP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492EB203-DFC0-C64F-B1FC-CDBA76E8AB40}"/>
                </a:ext>
              </a:extLst>
            </p:cNvPr>
            <p:cNvCxnSpPr>
              <a:cxnSpLocks/>
              <a:endCxn id="17" idx="1"/>
            </p:cNvCxnSpPr>
            <p:nvPr/>
          </p:nvCxnSpPr>
          <p:spPr>
            <a:xfrm flipV="1">
              <a:off x="3985344" y="3551615"/>
              <a:ext cx="603890" cy="206920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C958D639-E5C2-3B42-8550-0DA09C05ECF9}"/>
                </a:ext>
              </a:extLst>
            </p:cNvPr>
            <p:cNvCxnSpPr>
              <a:cxnSpLocks/>
              <a:endCxn id="18" idx="1"/>
            </p:cNvCxnSpPr>
            <p:nvPr/>
          </p:nvCxnSpPr>
          <p:spPr>
            <a:xfrm>
              <a:off x="3952687" y="4158645"/>
              <a:ext cx="636547" cy="193190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5D1BAF7-B079-574B-B9D3-9AA1A28A8FFB}"/>
                </a:ext>
              </a:extLst>
            </p:cNvPr>
            <p:cNvSpPr txBox="1"/>
            <p:nvPr/>
          </p:nvSpPr>
          <p:spPr>
            <a:xfrm>
              <a:off x="4053215" y="329000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0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57CF329-EDDB-2646-84D3-94250246ABB4}"/>
                </a:ext>
              </a:extLst>
            </p:cNvPr>
            <p:cNvSpPr txBox="1"/>
            <p:nvPr/>
          </p:nvSpPr>
          <p:spPr>
            <a:xfrm>
              <a:off x="4053215" y="422103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1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D93FE7E-39A1-FF40-874C-1BDC1CF69103}"/>
              </a:ext>
            </a:extLst>
          </p:cNvPr>
          <p:cNvGrpSpPr/>
          <p:nvPr/>
        </p:nvGrpSpPr>
        <p:grpSpPr>
          <a:xfrm>
            <a:off x="5182774" y="3690115"/>
            <a:ext cx="1262744" cy="1392690"/>
            <a:chOff x="5182774" y="3690115"/>
            <a:chExt cx="1262744" cy="139269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EED6706-A49D-8643-8446-3ED540E68201}"/>
                </a:ext>
              </a:extLst>
            </p:cNvPr>
            <p:cNvSpPr txBox="1"/>
            <p:nvPr/>
          </p:nvSpPr>
          <p:spPr>
            <a:xfrm>
              <a:off x="5819321" y="3751670"/>
              <a:ext cx="626197" cy="4001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2000" dirty="0">
                  <a:latin typeface="+mn-lt"/>
                </a:rPr>
                <a:t>⊥, b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B7F62C1-2EB4-9D43-A0B1-8EA529AB73DF}"/>
                </a:ext>
              </a:extLst>
            </p:cNvPr>
            <p:cNvSpPr txBox="1"/>
            <p:nvPr/>
          </p:nvSpPr>
          <p:spPr>
            <a:xfrm>
              <a:off x="5819321" y="4551890"/>
              <a:ext cx="626197" cy="4001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2000" dirty="0"/>
                <a:t>⊥, c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3DD8C6EF-7206-DF46-A5C6-AD23306BDA0F}"/>
                </a:ext>
              </a:extLst>
            </p:cNvPr>
            <p:cNvCxnSpPr>
              <a:cxnSpLocks/>
              <a:endCxn id="23" idx="1"/>
            </p:cNvCxnSpPr>
            <p:nvPr/>
          </p:nvCxnSpPr>
          <p:spPr>
            <a:xfrm flipV="1">
              <a:off x="5215431" y="3951725"/>
              <a:ext cx="603890" cy="206920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AD3DCEDE-6651-654A-B159-1DF5220F40C6}"/>
                </a:ext>
              </a:extLst>
            </p:cNvPr>
            <p:cNvCxnSpPr>
              <a:cxnSpLocks/>
              <a:endCxn id="24" idx="1"/>
            </p:cNvCxnSpPr>
            <p:nvPr/>
          </p:nvCxnSpPr>
          <p:spPr>
            <a:xfrm>
              <a:off x="5182774" y="4558755"/>
              <a:ext cx="636547" cy="193190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59FF787-41CD-834C-8F80-2AB397035F1B}"/>
                </a:ext>
              </a:extLst>
            </p:cNvPr>
            <p:cNvSpPr txBox="1"/>
            <p:nvPr/>
          </p:nvSpPr>
          <p:spPr>
            <a:xfrm>
              <a:off x="5283302" y="369011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0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A73FD74-7B73-144B-948D-CC16E866F43E}"/>
                </a:ext>
              </a:extLst>
            </p:cNvPr>
            <p:cNvSpPr txBox="1"/>
            <p:nvPr/>
          </p:nvSpPr>
          <p:spPr>
            <a:xfrm>
              <a:off x="5283302" y="462114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1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8C98FE9-F03C-2B47-846F-27E5DC06619F}"/>
              </a:ext>
            </a:extLst>
          </p:cNvPr>
          <p:cNvGrpSpPr/>
          <p:nvPr/>
        </p:nvGrpSpPr>
        <p:grpSpPr>
          <a:xfrm>
            <a:off x="6795075" y="3558326"/>
            <a:ext cx="2189125" cy="1437635"/>
            <a:chOff x="6795075" y="3558326"/>
            <a:chExt cx="2189125" cy="1437635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377EA8F-F997-E243-BEEF-41D71A926C91}"/>
                </a:ext>
              </a:extLst>
            </p:cNvPr>
            <p:cNvSpPr txBox="1"/>
            <p:nvPr/>
          </p:nvSpPr>
          <p:spPr>
            <a:xfrm>
              <a:off x="7005422" y="3558326"/>
              <a:ext cx="1926168" cy="1015663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latin typeface="+mn-lt"/>
                </a:rPr>
                <a:t>time to compute</a:t>
              </a:r>
              <a:br>
                <a:rPr lang="en-US" sz="2000" dirty="0">
                  <a:latin typeface="+mn-lt"/>
                </a:rPr>
              </a:br>
              <a:r>
                <a:rPr lang="en-US" sz="2000" dirty="0">
                  <a:latin typeface="+mn-lt"/>
                </a:rPr>
                <a:t>root hash:</a:t>
              </a:r>
            </a:p>
            <a:p>
              <a:pPr algn="l"/>
              <a:r>
                <a:rPr lang="en-US" sz="2000" dirty="0">
                  <a:latin typeface="+mn-lt"/>
                </a:rPr>
                <a:t>   ≤ 2×|S|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61000B2-B88F-7D46-AAF4-700A48969149}"/>
                </a:ext>
              </a:extLst>
            </p:cNvPr>
            <p:cNvSpPr txBox="1"/>
            <p:nvPr/>
          </p:nvSpPr>
          <p:spPr>
            <a:xfrm>
              <a:off x="6795075" y="4626629"/>
              <a:ext cx="21891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>
                  <a:latin typeface="+mn-lt"/>
                </a:rPr>
                <a:t>|S| = # non-zero cells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7838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B35BD-5A86-234C-9D96-8C9F36660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Merke</a:t>
            </a:r>
            <a:r>
              <a:rPr lang="en-US" dirty="0"/>
              <a:t> (Patricia</a:t>
            </a:r>
            <a:r>
              <a:rPr lang="en-US"/>
              <a:t>) Tree </a:t>
            </a:r>
            <a:r>
              <a:rPr lang="en-US" dirty="0"/>
              <a:t>P</a:t>
            </a:r>
            <a:r>
              <a:rPr lang="en-US"/>
              <a:t>roofs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ADD40-BCE7-FA42-8B4B-109B1BCCA9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Logarithmic in tree height </a:t>
            </a:r>
          </a:p>
          <a:p>
            <a:r>
              <a:rPr lang="en-US" dirty="0"/>
              <a:t>Given proof for </a:t>
            </a:r>
            <a:r>
              <a:rPr lang="en-US" dirty="0" err="1"/>
              <a:t>i</a:t>
            </a:r>
            <a:r>
              <a:rPr lang="en-US" dirty="0"/>
              <a:t> -&gt; Possible to update S[</a:t>
            </a:r>
            <a:r>
              <a:rPr lang="en-US" dirty="0" err="1"/>
              <a:t>i</a:t>
            </a:r>
            <a:r>
              <a:rPr lang="en-US" dirty="0"/>
              <a:t>] and recompute root</a:t>
            </a:r>
          </a:p>
          <a:p>
            <a:r>
              <a:rPr lang="en-US" dirty="0"/>
              <a:t>Given proof for </a:t>
            </a:r>
            <a:r>
              <a:rPr lang="en-US" dirty="0" err="1"/>
              <a:t>i</a:t>
            </a:r>
            <a:r>
              <a:rPr lang="en-US" dirty="0"/>
              <a:t>, proof for j and update of S[j] it’s possible to update proof for S[</a:t>
            </a:r>
            <a:r>
              <a:rPr lang="en-US" dirty="0" err="1"/>
              <a:t>i</a:t>
            </a:r>
            <a:r>
              <a:rPr lang="en-US" dirty="0"/>
              <a:t>]</a:t>
            </a:r>
          </a:p>
          <a:p>
            <a:r>
              <a:rPr lang="en-US" dirty="0"/>
              <a:t>Exclusion proofs possible in Patricia Trees</a:t>
            </a:r>
          </a:p>
        </p:txBody>
      </p:sp>
    </p:spTree>
    <p:extLst>
      <p:ext uri="{BB962C8B-B14F-4D97-AF65-F5344CB8AC3E}">
        <p14:creationId xmlns:p14="http://schemas.microsoft.com/office/powerpoint/2010/main" val="19428745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132046</TotalTime>
  <Words>2373</Words>
  <Application>Microsoft Macintosh PowerPoint</Application>
  <PresentationFormat>On-screen Show (16:9)</PresentationFormat>
  <Paragraphs>499</Paragraphs>
  <Slides>45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0" baseType="lpstr">
      <vt:lpstr>Arial</vt:lpstr>
      <vt:lpstr>Calibri</vt:lpstr>
      <vt:lpstr>Cambria Math</vt:lpstr>
      <vt:lpstr>Roboto</vt:lpstr>
      <vt:lpstr>Office Theme</vt:lpstr>
      <vt:lpstr>Scaling II: Rollup</vt:lpstr>
      <vt:lpstr>Lightning network</vt:lpstr>
      <vt:lpstr>Downsides of Payment/State Channels</vt:lpstr>
      <vt:lpstr>Blockchain Layers</vt:lpstr>
      <vt:lpstr>Idea: Aggregate Transactions</vt:lpstr>
      <vt:lpstr>Recap: The Ethereum blockchain</vt:lpstr>
      <vt:lpstr>Recap: Merkle tree     (Merkle 1989)</vt:lpstr>
      <vt:lpstr>Recap State Commitment</vt:lpstr>
      <vt:lpstr>Merke (Patricia) Tree Proofs</vt:lpstr>
      <vt:lpstr>Rollup</vt:lpstr>
      <vt:lpstr>Rollup Deposit</vt:lpstr>
      <vt:lpstr>Rollup Withdraw</vt:lpstr>
      <vt:lpstr>Rollup Transfer</vt:lpstr>
      <vt:lpstr>SNARK</vt:lpstr>
      <vt:lpstr>SNARK: a Succinct ARgument of Knowledge</vt:lpstr>
      <vt:lpstr>ZKRollup</vt:lpstr>
      <vt:lpstr>ZKRollup (Validity Rollup)</vt:lpstr>
      <vt:lpstr>ZKRollup</vt:lpstr>
      <vt:lpstr>Data Availability Problem</vt:lpstr>
      <vt:lpstr>Publish diff on chain</vt:lpstr>
      <vt:lpstr>zkRollup stats</vt:lpstr>
      <vt:lpstr>Multiple Assets</vt:lpstr>
      <vt:lpstr>Transaction List/Atomic Swaps</vt:lpstr>
      <vt:lpstr>Exchanges</vt:lpstr>
      <vt:lpstr>Rolled up Exchange</vt:lpstr>
      <vt:lpstr>Rolled up Exchange v2</vt:lpstr>
      <vt:lpstr>Rolling up Smart Contracts</vt:lpstr>
      <vt:lpstr>Optimistic Rollup</vt:lpstr>
      <vt:lpstr>Optimistic Rollup</vt:lpstr>
      <vt:lpstr>Fraud Proofs</vt:lpstr>
      <vt:lpstr>Referee Delegation</vt:lpstr>
      <vt:lpstr>Referee Delegation</vt:lpstr>
      <vt:lpstr>Referee Delegation</vt:lpstr>
      <vt:lpstr>Problem: Checks take a long time</vt:lpstr>
      <vt:lpstr>Pipelined Assertions</vt:lpstr>
      <vt:lpstr>Pipelined Assertions</vt:lpstr>
      <vt:lpstr>Insurance of Rollup -&gt; Instant Finality</vt:lpstr>
      <vt:lpstr>Optimistic Rollup</vt:lpstr>
      <vt:lpstr>A combined view of rollups</vt:lpstr>
      <vt:lpstr>Data Availability</vt:lpstr>
      <vt:lpstr>Off Chain Rollups (Validum and Plasma)</vt:lpstr>
      <vt:lpstr>Conflict Resolution: On Chain requests</vt:lpstr>
      <vt:lpstr>On Chain vs Off Chain Data availability</vt:lpstr>
      <vt:lpstr>2 by 2 rollup</vt:lpstr>
      <vt:lpstr>END  OF  LECTURE</vt:lpstr>
    </vt:vector>
  </TitlesOfParts>
  <Company>Stanford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Monica Lam</dc:creator>
  <cp:lastModifiedBy>Benedikt Buenz</cp:lastModifiedBy>
  <cp:revision>1504</cp:revision>
  <cp:lastPrinted>2015-09-20T23:02:57Z</cp:lastPrinted>
  <dcterms:created xsi:type="dcterms:W3CDTF">2010-10-17T19:58:05Z</dcterms:created>
  <dcterms:modified xsi:type="dcterms:W3CDTF">2021-11-16T00:38:28Z</dcterms:modified>
</cp:coreProperties>
</file>