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352" r:id="rId2"/>
    <p:sldId id="1717" r:id="rId3"/>
    <p:sldId id="1735" r:id="rId4"/>
    <p:sldId id="1736" r:id="rId5"/>
    <p:sldId id="1737" r:id="rId6"/>
    <p:sldId id="1740" r:id="rId7"/>
    <p:sldId id="1672" r:id="rId8"/>
    <p:sldId id="1666" r:id="rId9"/>
    <p:sldId id="1667" r:id="rId10"/>
    <p:sldId id="1668" r:id="rId11"/>
    <p:sldId id="1669" r:id="rId12"/>
    <p:sldId id="1675" r:id="rId13"/>
    <p:sldId id="1673" r:id="rId14"/>
    <p:sldId id="1671" r:id="rId15"/>
    <p:sldId id="1676" r:id="rId16"/>
    <p:sldId id="1679" r:id="rId17"/>
    <p:sldId id="1678" r:id="rId18"/>
    <p:sldId id="1680" r:id="rId19"/>
    <p:sldId id="1681" r:id="rId20"/>
    <p:sldId id="1682" r:id="rId21"/>
    <p:sldId id="1683" r:id="rId22"/>
    <p:sldId id="1684" r:id="rId23"/>
    <p:sldId id="1685" r:id="rId24"/>
    <p:sldId id="1687" r:id="rId25"/>
    <p:sldId id="1686" r:id="rId26"/>
    <p:sldId id="1688" r:id="rId27"/>
    <p:sldId id="1689" r:id="rId28"/>
    <p:sldId id="1690" r:id="rId29"/>
    <p:sldId id="1691" r:id="rId30"/>
    <p:sldId id="1741" r:id="rId31"/>
    <p:sldId id="1742" r:id="rId32"/>
    <p:sldId id="1744" r:id="rId33"/>
    <p:sldId id="1696" r:id="rId34"/>
    <p:sldId id="1745" r:id="rId35"/>
    <p:sldId id="1747" r:id="rId36"/>
    <p:sldId id="1693" r:id="rId37"/>
    <p:sldId id="1751" r:id="rId38"/>
    <p:sldId id="1694" r:id="rId39"/>
    <p:sldId id="1750" r:id="rId40"/>
    <p:sldId id="1749" r:id="rId41"/>
    <p:sldId id="1695" r:id="rId42"/>
    <p:sldId id="1698" r:id="rId43"/>
    <p:sldId id="1700" r:id="rId44"/>
    <p:sldId id="1697" r:id="rId45"/>
    <p:sldId id="1699" r:id="rId46"/>
    <p:sldId id="1633" r:id="rId4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120" autoAdjust="0"/>
  </p:normalViewPr>
  <p:slideViewPr>
    <p:cSldViewPr snapToGrid="0">
      <p:cViewPr varScale="1">
        <p:scale>
          <a:sx n="120" d="100"/>
          <a:sy n="120" d="100"/>
        </p:scale>
        <p:origin x="200" y="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reads RANDOM locations in proof π,  and checks look like  a*b=c.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8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15" Type="http://schemas.openxmlformats.org/officeDocument/2006/relationships/image" Target="../media/image240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1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1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3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50.png"/><Relationship Id="rId10" Type="http://schemas.openxmlformats.org/officeDocument/2006/relationships/image" Target="../media/image76.png"/><Relationship Id="rId4" Type="http://schemas.openxmlformats.org/officeDocument/2006/relationships/image" Target="../media/image142.png"/><Relationship Id="rId9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93.png"/><Relationship Id="rId7" Type="http://schemas.openxmlformats.org/officeDocument/2006/relationships/image" Target="../media/image99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57.png"/><Relationship Id="rId7" Type="http://schemas.openxmlformats.org/officeDocument/2006/relationships/image" Target="../media/image1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41.png"/><Relationship Id="rId10" Type="http://schemas.openxmlformats.org/officeDocument/2006/relationships/image" Target="../media/image130.png"/><Relationship Id="rId4" Type="http://schemas.openxmlformats.org/officeDocument/2006/relationships/image" Target="../media/image58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Building a SNARK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</a:t>
            </a:r>
            <a:r>
              <a:rPr lang="en-US" b="1" u="sng" dirty="0"/>
              <a:t>Fiat-Shamir transform</a:t>
            </a:r>
            <a:r>
              <a:rPr lang="en-US" b="1" dirty="0"/>
              <a:t>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		public coin:  all verifier randomness is public (no secrets)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378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</p:spTree>
    <p:extLst>
      <p:ext uri="{BB962C8B-B14F-4D97-AF65-F5344CB8AC3E}">
        <p14:creationId xmlns:p14="http://schemas.microsoft.com/office/powerpoint/2010/main" val="13482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Fiat-Shamir transform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  <a:blipFill>
                <a:blip r:embed="rId2"/>
                <a:stretch>
                  <a:fillRect l="-1185" t="-4348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blipFill>
                <a:blip r:embed="rId3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blipFill>
                <a:blip r:embed="rId4"/>
                <a:stretch>
                  <a:fillRect l="-378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1560D-1133-3A41-8201-51627792F997}"/>
              </a:ext>
            </a:extLst>
          </p:cNvPr>
          <p:cNvGrpSpPr/>
          <p:nvPr/>
        </p:nvGrpSpPr>
        <p:grpSpPr>
          <a:xfrm>
            <a:off x="637168" y="2839041"/>
            <a:ext cx="2071401" cy="1473750"/>
            <a:chOff x="573370" y="2839041"/>
            <a:chExt cx="2071401" cy="147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/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r ⇽ H(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>
                      <a:latin typeface="+mn-lt"/>
                    </a:rPr>
                    <a:t>, msg1)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878" t="-13514" r="-3659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3AD76-A275-2349-8A8C-99C76814DC49}"/>
                </a:ext>
              </a:extLst>
            </p:cNvPr>
            <p:cNvSpPr txBox="1"/>
            <p:nvPr/>
          </p:nvSpPr>
          <p:spPr>
            <a:xfrm>
              <a:off x="594529" y="2839041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AE2F7-25A2-6F46-A2B6-0EF8259B4263}"/>
                </a:ext>
              </a:extLst>
            </p:cNvPr>
            <p:cNvSpPr txBox="1"/>
            <p:nvPr/>
          </p:nvSpPr>
          <p:spPr>
            <a:xfrm>
              <a:off x="594529" y="3851126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msg2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611FBB3-4D08-FA4C-965F-34B025CDBD90}"/>
              </a:ext>
            </a:extLst>
          </p:cNvPr>
          <p:cNvSpPr/>
          <p:nvPr/>
        </p:nvSpPr>
        <p:spPr>
          <a:xfrm>
            <a:off x="457200" y="2874493"/>
            <a:ext cx="2451890" cy="14911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138723" y="4653628"/>
            <a:ext cx="896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Fiat-Shamir:   certain secure interactive protocols   ⟹   non-interactive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9439-844C-9D44-8CAC-BC2EF463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Why is this an argument of knowledge?   </a:t>
            </a:r>
            <a:r>
              <a:rPr lang="en-US" sz="1600" dirty="0"/>
              <a:t>(can skip)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Let’s build an extractor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for the interactive protocol:</a:t>
                </a:r>
              </a:p>
              <a:p>
                <a:r>
                  <a:rPr lang="en-US" sz="2000" dirty="0"/>
                  <a:t>After prover commits to Merkle root of proof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asks prover to open many batches of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000" dirty="0"/>
                  <a:t>positions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	(by rewinding prover)</a:t>
                </a:r>
              </a:p>
              <a:p>
                <a:pPr>
                  <a:spcBef>
                    <a:spcPts val="1224"/>
                  </a:spcBef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fails to extract cell #j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if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(1)	prover produces a false Merkle proofs  (efficient prover cannot), or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(2)   prover fails (i.e., verifier rejects) whenever j is in batch to open:</a:t>
                </a:r>
              </a:p>
              <a:p>
                <a:pPr marL="0" indent="0">
                  <a:buNone/>
                </a:pPr>
                <a:r>
                  <a:rPr lang="en-US" sz="2000" dirty="0"/>
                  <a:t>				Pr[prover fails]   ≥   Pr[ j in batch ]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 1 –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)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0" dirty="0">
                    <a:latin typeface="+mj-lt"/>
                  </a:rPr>
                  <a:t> .</a:t>
                </a:r>
                <a:endParaRPr lang="en-US" sz="2000" i="0" baseline="30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		so:   this cannot happen if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 is sufficiently large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000" dirty="0"/>
                  <a:t>⇒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 extracts entire proof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       Once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is known,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obtain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  <a:blipFill>
                <a:blip r:embed="rId2"/>
                <a:stretch>
                  <a:fillRect l="-584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transparent SNARK from the PCP theorem</a:t>
                </a:r>
              </a:p>
              <a:p>
                <a:r>
                  <a:rPr lang="en-US" dirty="0"/>
                  <a:t>Use Fiat-Shamir transform to make non-interactive</a:t>
                </a:r>
              </a:p>
              <a:p>
                <a:r>
                  <a:rPr lang="en-US" dirty="0"/>
                  <a:t>We will apply Fiat-Shamir in many other settings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bad news:   an impractical SNARK --- Prover time too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Better SNARKs:      Goal:  Time(Prover)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(|C|)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B2D0A9-6EA9-4143-A1ED-BEFA6984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 efficient SNARK</a:t>
            </a:r>
          </a:p>
        </p:txBody>
      </p:sp>
    </p:spTree>
    <p:extLst>
      <p:ext uri="{BB962C8B-B14F-4D97-AF65-F5344CB8AC3E}">
        <p14:creationId xmlns:p14="http://schemas.microsoft.com/office/powerpoint/2010/main" val="224848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7CF7-DA97-6948-8794-C26FCC61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SNARKs are built in two 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4360459" y="2051292"/>
            <a:ext cx="17982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</a:t>
            </a:r>
          </a:p>
          <a:p>
            <a:pPr algn="ctr"/>
            <a:r>
              <a:rPr lang="en-US" dirty="0">
                <a:latin typeface="+mn-lt"/>
              </a:rPr>
              <a:t>commitment</a:t>
            </a:r>
          </a:p>
          <a:p>
            <a:pPr algn="ctr"/>
            <a:r>
              <a:rPr lang="en-US" dirty="0">
                <a:latin typeface="+mn-lt"/>
              </a:rPr>
              <a:t>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791360" y="1926512"/>
            <a:ext cx="18172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</a:t>
            </a:r>
          </a:p>
          <a:p>
            <a:pPr algn="ctr"/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proofs</a:t>
            </a:r>
          </a:p>
          <a:p>
            <a:pPr algn="ctr"/>
            <a:r>
              <a:rPr lang="en-US" dirty="0">
                <a:latin typeface="+mn-lt"/>
              </a:rPr>
              <a:t>(poly-IOP)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04" y="3320253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8DFB659-25B7-AD41-AD6F-6592FD077184}"/>
              </a:ext>
            </a:extLst>
          </p:cNvPr>
          <p:cNvSpPr/>
          <p:nvPr/>
        </p:nvSpPr>
        <p:spPr>
          <a:xfrm>
            <a:off x="2626242" y="2381314"/>
            <a:ext cx="829339" cy="914779"/>
          </a:xfrm>
          <a:custGeom>
            <a:avLst/>
            <a:gdLst>
              <a:gd name="connsiteX0" fmla="*/ 0 w 829339"/>
              <a:gd name="connsiteY0" fmla="*/ 379 h 914779"/>
              <a:gd name="connsiteX1" fmla="*/ 457200 w 829339"/>
              <a:gd name="connsiteY1" fmla="*/ 149235 h 914779"/>
              <a:gd name="connsiteX2" fmla="*/ 829339 w 829339"/>
              <a:gd name="connsiteY2" fmla="*/ 914779 h 9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339" h="914779">
                <a:moveTo>
                  <a:pt x="0" y="379"/>
                </a:moveTo>
                <a:cubicBezTo>
                  <a:pt x="159488" y="-1393"/>
                  <a:pt x="318977" y="-3165"/>
                  <a:pt x="457200" y="149235"/>
                </a:cubicBezTo>
                <a:cubicBezTo>
                  <a:pt x="595423" y="301635"/>
                  <a:pt x="712381" y="608207"/>
                  <a:pt x="829339" y="914779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5BC774C-F8D4-9944-864C-33048AA11218}"/>
              </a:ext>
            </a:extLst>
          </p:cNvPr>
          <p:cNvSpPr/>
          <p:nvPr/>
        </p:nvSpPr>
        <p:spPr>
          <a:xfrm>
            <a:off x="3646967" y="2509284"/>
            <a:ext cx="680484" cy="786809"/>
          </a:xfrm>
          <a:custGeom>
            <a:avLst/>
            <a:gdLst>
              <a:gd name="connsiteX0" fmla="*/ 680484 w 680484"/>
              <a:gd name="connsiteY0" fmla="*/ 0 h 712381"/>
              <a:gd name="connsiteX1" fmla="*/ 255182 w 680484"/>
              <a:gd name="connsiteY1" fmla="*/ 170121 h 712381"/>
              <a:gd name="connsiteX2" fmla="*/ 0 w 680484"/>
              <a:gd name="connsiteY2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84" h="712381">
                <a:moveTo>
                  <a:pt x="680484" y="0"/>
                </a:moveTo>
                <a:cubicBezTo>
                  <a:pt x="524540" y="25695"/>
                  <a:pt x="368596" y="51391"/>
                  <a:pt x="255182" y="170121"/>
                </a:cubicBezTo>
                <a:cubicBezTo>
                  <a:pt x="141768" y="288851"/>
                  <a:pt x="70884" y="500616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2C0A48-872D-2F4F-AAFE-1D7F3153D102}"/>
              </a:ext>
            </a:extLst>
          </p:cNvPr>
          <p:cNvSpPr/>
          <p:nvPr/>
        </p:nvSpPr>
        <p:spPr>
          <a:xfrm>
            <a:off x="3540642" y="4274288"/>
            <a:ext cx="1254642" cy="400087"/>
          </a:xfrm>
          <a:custGeom>
            <a:avLst/>
            <a:gdLst>
              <a:gd name="connsiteX0" fmla="*/ 0 w 1254642"/>
              <a:gd name="connsiteY0" fmla="*/ 0 h 400087"/>
              <a:gd name="connsiteX1" fmla="*/ 202018 w 1254642"/>
              <a:gd name="connsiteY1" fmla="*/ 244549 h 400087"/>
              <a:gd name="connsiteX2" fmla="*/ 786809 w 1254642"/>
              <a:gd name="connsiteY2" fmla="*/ 382772 h 400087"/>
              <a:gd name="connsiteX3" fmla="*/ 1254642 w 1254642"/>
              <a:gd name="connsiteY3" fmla="*/ 393405 h 4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42" h="400087">
                <a:moveTo>
                  <a:pt x="0" y="0"/>
                </a:moveTo>
                <a:cubicBezTo>
                  <a:pt x="35441" y="90377"/>
                  <a:pt x="70883" y="180754"/>
                  <a:pt x="202018" y="244549"/>
                </a:cubicBezTo>
                <a:cubicBezTo>
                  <a:pt x="333153" y="308344"/>
                  <a:pt x="611372" y="357963"/>
                  <a:pt x="786809" y="382772"/>
                </a:cubicBezTo>
                <a:cubicBezTo>
                  <a:pt x="962246" y="407581"/>
                  <a:pt x="1108444" y="400493"/>
                  <a:pt x="1254642" y="393405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4881691" y="4443542"/>
            <a:ext cx="385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)SNARK for general circuits</a:t>
            </a:r>
          </a:p>
        </p:txBody>
      </p:sp>
    </p:spTree>
    <p:extLst>
      <p:ext uri="{BB962C8B-B14F-4D97-AF65-F5344CB8AC3E}">
        <p14:creationId xmlns:p14="http://schemas.microsoft.com/office/powerpoint/2010/main" val="195032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BADC-2DA1-8A45-A55A-E4CB9F73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algorithms: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dirty="0"/>
                  <a:t>		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chose at random)</a:t>
                </a:r>
                <a:endParaRPr lang="en-US" sz="2000" b="1" i="1" dirty="0"/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i="1" dirty="0"/>
                  <a:t>com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accept or reject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Properties: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binding: cannot produce two valid openings for </a:t>
                </a:r>
                <a:r>
                  <a:rPr lang="en-US" b="1" i="1" dirty="0"/>
                  <a:t>com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hiding: </a:t>
                </a:r>
                <a:r>
                  <a:rPr lang="en-US" b="1" i="1" dirty="0"/>
                  <a:t>com</a:t>
                </a:r>
                <a:r>
                  <a:rPr lang="en-US" dirty="0"/>
                  <a:t> reveals nothing about committed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17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Fix a finite field: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all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degree ≤ d.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  <a:blipFill>
                <a:blip r:embed="rId2"/>
                <a:stretch>
                  <a:fillRect l="-1189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2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u="sng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⇾ </a:t>
                </a:r>
                <a:r>
                  <a:rPr lang="en-US" i="1" dirty="0"/>
                  <a:t>pp</a:t>
                </a:r>
                <a:r>
                  <a:rPr lang="en-US" dirty="0"/>
                  <a:t>,      public parameters for polynomials of degree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prove that  f(x) = y.</a:t>
                </a:r>
              </a:p>
              <a:p>
                <a:pPr marL="0" indent="0">
                  <a:lnSpc>
                    <a:spcPct val="160000"/>
                  </a:lnSpc>
                  <a:spcBef>
                    <a:spcPts val="11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Formally:   </a:t>
                </a:r>
                <a:r>
                  <a:rPr lang="en-US" i="1" dirty="0"/>
                  <a:t>eval</a:t>
                </a:r>
                <a:r>
                  <a:rPr lang="en-US" dirty="0"/>
                  <a:t> = (P, V) is a SNARK for:</a:t>
                </a:r>
                <a:br>
                  <a:rPr lang="en-US" dirty="0"/>
                </a:br>
                <a:r>
                  <a:rPr lang="en-US" dirty="0"/>
                  <a:t>		statement  </a:t>
                </a:r>
                <a:r>
                  <a:rPr lang="en-US" i="1" dirty="0" err="1"/>
                  <a:t>st</a:t>
                </a:r>
                <a:r>
                  <a:rPr lang="en-US" dirty="0"/>
                  <a:t> = (</a:t>
                </a:r>
                <a:r>
                  <a:rPr lang="en-US" i="1" dirty="0"/>
                  <a:t>pp</a:t>
                </a:r>
                <a:r>
                  <a:rPr lang="en-US" dirty="0"/>
                  <a:t>,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</a:t>
                </a:r>
                <a:r>
                  <a:rPr lang="en-US" dirty="0"/>
                  <a:t>, x,  y)   with  witness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(f,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	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= 0 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sz="2800" dirty="0"/>
                  <a:t>			  </a:t>
                </a:r>
                <a:r>
                  <a:rPr lang="en-US" sz="3200" dirty="0"/>
                  <a:t>[</a:t>
                </a:r>
                <a:r>
                  <a:rPr lang="en-US" dirty="0"/>
                  <a:t> f(x) = y   </a:t>
                </a:r>
                <a:r>
                  <a:rPr lang="en-US" i="1" dirty="0"/>
                  <a:t>and</a:t>
                </a:r>
                <a:r>
                  <a:rPr lang="en-US" dirty="0"/>
                  <a:t>  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 and   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= </a:t>
                </a: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  <a:blipFill>
                <a:blip r:embed="rId2"/>
                <a:stretch>
                  <a:fillRect l="-1010" t="-1846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6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D602-F264-7344-BE3F-A0BFEBC8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028700"/>
            <a:ext cx="8833757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  </a:t>
            </a:r>
          </a:p>
          <a:p>
            <a:pPr>
              <a:spcBef>
                <a:spcPts val="2376"/>
              </a:spcBef>
            </a:pPr>
            <a:r>
              <a:rPr lang="en-US" dirty="0"/>
              <a:t>Binding: cannot produce two valid openings (f</a:t>
            </a:r>
            <a:r>
              <a:rPr lang="en-US" baseline="-25000" dirty="0"/>
              <a:t>1,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), (f</a:t>
            </a:r>
            <a:r>
              <a:rPr lang="en-US" baseline="-25000" dirty="0"/>
              <a:t>2,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  for </a:t>
            </a:r>
            <a:r>
              <a:rPr lang="en-US" b="1" i="1" dirty="0" err="1"/>
              <a:t>com</a:t>
            </a:r>
            <a:r>
              <a:rPr lang="en-US" b="1" i="1" baseline="-25000" dirty="0" err="1"/>
              <a:t>f</a:t>
            </a:r>
            <a:r>
              <a:rPr lang="en-US" dirty="0"/>
              <a:t>.</a:t>
            </a:r>
          </a:p>
          <a:p>
            <a:pPr>
              <a:spcBef>
                <a:spcPts val="2376"/>
              </a:spcBef>
            </a:pPr>
            <a:r>
              <a:rPr lang="en-US" dirty="0"/>
              <a:t>eval is knowledge sounds </a:t>
            </a:r>
            <a:r>
              <a:rPr lang="en-US" sz="1800" dirty="0"/>
              <a:t>(can extract  (f, r) from a successful prover)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optional:   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commitment is hiding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eval is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6355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23EF8-2B02-B547-B592-6DD314E61292}"/>
              </a:ext>
            </a:extLst>
          </p:cNvPr>
          <p:cNvSpPr/>
          <p:nvPr/>
        </p:nvSpPr>
        <p:spPr>
          <a:xfrm>
            <a:off x="171450" y="914401"/>
            <a:ext cx="6912521" cy="1892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 </a:t>
            </a:r>
            <a:r>
              <a:rPr lang="en-US" dirty="0" err="1"/>
              <a:t>zk</a:t>
            </a:r>
            <a:r>
              <a:rPr lang="en-US" dirty="0"/>
              <a:t>-SNARK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1"/>
            <a:ext cx="8686800" cy="4229099"/>
          </a:xfrm>
        </p:spPr>
        <p:txBody>
          <a:bodyPr>
            <a:normAutofit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Private Tx on a public blockchain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Confidential transactions</a:t>
            </a:r>
          </a:p>
          <a:p>
            <a:pPr lvl="1"/>
            <a:r>
              <a:rPr lang="en-US" dirty="0"/>
              <a:t>Tornado cash,  </a:t>
            </a:r>
            <a:r>
              <a:rPr lang="en-US" dirty="0" err="1"/>
              <a:t>Zcash</a:t>
            </a:r>
            <a:r>
              <a:rPr lang="en-US" dirty="0"/>
              <a:t>,  </a:t>
            </a:r>
            <a:r>
              <a:rPr lang="en-US" dirty="0" err="1"/>
              <a:t>IronFish</a:t>
            </a:r>
            <a:endParaRPr lang="en-US" dirty="0"/>
          </a:p>
          <a:p>
            <a:pPr lvl="1"/>
            <a:r>
              <a:rPr lang="en-US" dirty="0"/>
              <a:t>Private </a:t>
            </a:r>
            <a:r>
              <a:rPr lang="en-US" dirty="0" err="1"/>
              <a:t>Dapps</a:t>
            </a:r>
            <a:r>
              <a:rPr lang="en-US" dirty="0"/>
              <a:t>:  </a:t>
            </a:r>
            <a:r>
              <a:rPr lang="en-US" dirty="0" err="1"/>
              <a:t>Aleo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Compliance:</a:t>
            </a:r>
          </a:p>
          <a:p>
            <a:pPr lvl="1"/>
            <a:r>
              <a:rPr lang="en-US" dirty="0"/>
              <a:t>Proving solvency in zero-knowledge</a:t>
            </a:r>
          </a:p>
          <a:p>
            <a:pPr lvl="1"/>
            <a:r>
              <a:rPr lang="en-US" dirty="0"/>
              <a:t>Zero-knowledge taxes</a:t>
            </a:r>
          </a:p>
          <a:p>
            <a:pPr marL="57150" indent="0">
              <a:spcBef>
                <a:spcPts val="1872"/>
              </a:spcBef>
              <a:buNone/>
            </a:pPr>
            <a:r>
              <a:rPr lang="en-US" b="1" dirty="0"/>
              <a:t>Scalability:   </a:t>
            </a:r>
            <a:r>
              <a:rPr lang="en-US" dirty="0"/>
              <a:t>privacy in </a:t>
            </a:r>
            <a:r>
              <a:rPr lang="en-US" dirty="0" err="1"/>
              <a:t>zk</a:t>
            </a:r>
            <a:r>
              <a:rPr lang="en-US" dirty="0"/>
              <a:t>-SNARK Rollup  (next week)</a:t>
            </a:r>
          </a:p>
        </p:txBody>
      </p:sp>
    </p:spTree>
    <p:extLst>
      <p:ext uri="{BB962C8B-B14F-4D97-AF65-F5344CB8AC3E}">
        <p14:creationId xmlns:p14="http://schemas.microsoft.com/office/powerpoint/2010/main" val="53753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D09-BDF2-8A4F-A96E-636B167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18"/>
                <a:ext cx="8229600" cy="4073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today …     (see readings or CS355)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 of the best ones: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transparent setup:   no secret randomness in setup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 is constant size  (a single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proof size for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 O(log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 group elements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verify time is O(log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         Prover time:   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18"/>
                <a:ext cx="8229600" cy="4073982"/>
              </a:xfrm>
              <a:blipFill>
                <a:blip r:embed="rId2"/>
                <a:stretch>
                  <a:fillRect l="-1235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C9EEA48-4511-7D4D-BD2D-86E5945CE284}"/>
              </a:ext>
            </a:extLst>
          </p:cNvPr>
          <p:cNvSpPr/>
          <p:nvPr/>
        </p:nvSpPr>
        <p:spPr>
          <a:xfrm>
            <a:off x="5568043" y="963383"/>
            <a:ext cx="3396343" cy="1322614"/>
          </a:xfrm>
          <a:prstGeom prst="wedgeRectCallout">
            <a:avLst>
              <a:gd name="adj1" fmla="val -84613"/>
              <a:gd name="adj2" fmla="val 723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construction</a:t>
            </a:r>
            <a:br>
              <a:rPr lang="en-US" dirty="0"/>
            </a:br>
            <a:r>
              <a:rPr lang="en-US" dirty="0"/>
              <a:t>without this requirement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EF05F-2C5A-BB4A-9285-4AE6739846D0}"/>
              </a:ext>
            </a:extLst>
          </p:cNvPr>
          <p:cNvSpPr/>
          <p:nvPr/>
        </p:nvSpPr>
        <p:spPr>
          <a:xfrm>
            <a:off x="5029200" y="3559628"/>
            <a:ext cx="1159329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0587B-D59A-E644-8ACA-8073DC0FF9FC}"/>
              </a:ext>
            </a:extLst>
          </p:cNvPr>
          <p:cNvSpPr/>
          <p:nvPr/>
        </p:nvSpPr>
        <p:spPr>
          <a:xfrm>
            <a:off x="3075215" y="4105881"/>
            <a:ext cx="1159329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6B04B-DE53-C044-9091-CA3074913F8E}"/>
              </a:ext>
            </a:extLst>
          </p:cNvPr>
          <p:cNvSpPr/>
          <p:nvPr/>
        </p:nvSpPr>
        <p:spPr>
          <a:xfrm>
            <a:off x="6377668" y="4104179"/>
            <a:ext cx="851808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 2: 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1545"/>
                <a:ext cx="8686800" cy="41719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 polynomial commitment scheme  ⇒  </a:t>
                </a:r>
                <a:br>
                  <a:rPr lang="en-US" dirty="0"/>
                </a:br>
                <a:r>
                  <a:rPr lang="en-US" dirty="0"/>
                  <a:t>						SNARK for a general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… done using a polynomial-IOP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Fix an arithmetic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. 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b="1" u="sng" dirty="0"/>
                  <a:t>Poly-IOP</a:t>
                </a:r>
                <a:r>
                  <a:rPr lang="en-US" dirty="0"/>
                  <a:t>:   a proof system that proves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as follows: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1545"/>
                <a:ext cx="8686800" cy="4171955"/>
              </a:xfrm>
              <a:blipFill>
                <a:blip r:embed="rId2"/>
                <a:stretch>
                  <a:fillRect l="-1170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4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123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u="sng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en-US" sz="2000" i="1" u="sng" baseline="-250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123017" cy="461665"/>
              </a:xfrm>
              <a:prstGeom prst="rect">
                <a:avLst/>
              </a:prstGeom>
              <a:blipFill>
                <a:blip r:embed="rId2"/>
                <a:stretch>
                  <a:fillRect l="-4167" t="-10811" r="-35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1993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u="sng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en-US" sz="2000" i="0" u="sng" baseline="-25000" dirty="0" smtClean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1993559" cy="461665"/>
              </a:xfrm>
              <a:prstGeom prst="rect">
                <a:avLst/>
              </a:prstGeom>
              <a:blipFill>
                <a:blip r:embed="rId3"/>
                <a:stretch>
                  <a:fillRect l="-4430" t="-10811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1493701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1493701"/>
                <a:ext cx="1302471" cy="49019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1806540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6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/>
              <p:nvPr/>
            </p:nvSpPr>
            <p:spPr>
              <a:xfrm>
                <a:off x="5672791" y="2650099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650099"/>
                <a:ext cx="1302471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BB512F6-C560-BE42-A024-028411AE86DA}"/>
              </a:ext>
            </a:extLst>
          </p:cNvPr>
          <p:cNvGrpSpPr/>
          <p:nvPr/>
        </p:nvGrpSpPr>
        <p:grpSpPr>
          <a:xfrm>
            <a:off x="2232887" y="2895199"/>
            <a:ext cx="3200400" cy="453137"/>
            <a:chOff x="2690474" y="3798634"/>
            <a:chExt cx="3200400" cy="45313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A2621C-36D3-F844-908B-4068A46B3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10"/>
                  <a:stretch>
                    <a:fillRect r="-57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3538778" y="330867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672791" y="3698138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3698138"/>
                <a:ext cx="1566391" cy="490199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89339" y="3521122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53F8C-6DC5-7543-B3BC-E41A0E4E5171}"/>
                  </a:ext>
                </a:extLst>
              </p:cNvPr>
              <p:cNvSpPr txBox="1"/>
              <p:nvPr/>
            </p:nvSpPr>
            <p:spPr>
              <a:xfrm>
                <a:off x="5672791" y="4613318"/>
                <a:ext cx="332584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verify</a:t>
                </a:r>
                <a14:m>
                  <m:oMath xmlns:m="http://schemas.openxmlformats.org/officeDocument/2006/math">
                    <m:r>
                      <a:rPr lang="en-US" sz="3200" i="1" baseline="30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aseline="10000" dirty="0">
                    <a:latin typeface="+mn-lt"/>
                  </a:rPr>
                  <a:t>1</a:t>
                </a:r>
                <a:r>
                  <a:rPr lang="en-US" sz="2800" baseline="30000" dirty="0">
                    <a:latin typeface="+mn-lt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sz="3200" i="1" baseline="30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aseline="10000" dirty="0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+mn-lt"/>
                  </a:rPr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53F8C-6DC5-7543-B3BC-E41A0E4E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4613318"/>
                <a:ext cx="3325847" cy="573427"/>
              </a:xfrm>
              <a:prstGeom prst="rect">
                <a:avLst/>
              </a:prstGeom>
              <a:blipFill>
                <a:blip r:embed="rId13"/>
                <a:stretch>
                  <a:fillRect l="-3802" t="-4348" r="-190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/>
              <p:nvPr/>
            </p:nvSpPr>
            <p:spPr>
              <a:xfrm>
                <a:off x="6975262" y="2169043"/>
                <a:ext cx="2168737" cy="1384508"/>
              </a:xfrm>
              <a:prstGeom prst="wedgeRectCallout">
                <a:avLst>
                  <a:gd name="adj1" fmla="val -37537"/>
                  <a:gd name="adj2" fmla="val 1258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fast verify that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can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baseline="-25000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62" y="2169043"/>
                <a:ext cx="2168737" cy="1384508"/>
              </a:xfrm>
              <a:prstGeom prst="wedgeRectCallout">
                <a:avLst>
                  <a:gd name="adj1" fmla="val -37537"/>
                  <a:gd name="adj2" fmla="val 125816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E040-5B43-0341-A5C6-082BE76A5380}"/>
              </a:ext>
            </a:extLst>
          </p:cNvPr>
          <p:cNvGrpSpPr/>
          <p:nvPr/>
        </p:nvGrpSpPr>
        <p:grpSpPr>
          <a:xfrm>
            <a:off x="2185268" y="1157392"/>
            <a:ext cx="3248019" cy="578711"/>
            <a:chOff x="2185268" y="1157392"/>
            <a:chExt cx="3248019" cy="5787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DFD6E-F702-CA43-905F-8FB309C4201C}"/>
                </a:ext>
              </a:extLst>
            </p:cNvPr>
            <p:cNvGrpSpPr/>
            <p:nvPr/>
          </p:nvGrpSpPr>
          <p:grpSpPr>
            <a:xfrm>
              <a:off x="2232887" y="1157392"/>
              <a:ext cx="3200400" cy="540086"/>
              <a:chOff x="2971800" y="3889368"/>
              <a:chExt cx="3200400" cy="5400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5FB4753-8ED9-0843-85E6-6707F2C05048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80" b="-4651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1801A-A624-4F4B-BD4F-D09676612B88}"/>
                </a:ext>
              </a:extLst>
            </p:cNvPr>
            <p:cNvSpPr txBox="1"/>
            <p:nvPr/>
          </p:nvSpPr>
          <p:spPr>
            <a:xfrm>
              <a:off x="2185268" y="1397549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EA796-F445-0945-A68B-11E86B70FC1C}"/>
              </a:ext>
            </a:extLst>
          </p:cNvPr>
          <p:cNvGrpSpPr/>
          <p:nvPr/>
        </p:nvGrpSpPr>
        <p:grpSpPr>
          <a:xfrm>
            <a:off x="2154396" y="2311367"/>
            <a:ext cx="3278891" cy="575547"/>
            <a:chOff x="2154396" y="2311367"/>
            <a:chExt cx="3278891" cy="5755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622F5-AFBC-D34D-B5C4-C4B38226A7EA}"/>
                </a:ext>
              </a:extLst>
            </p:cNvPr>
            <p:cNvGrpSpPr/>
            <p:nvPr/>
          </p:nvGrpSpPr>
          <p:grpSpPr>
            <a:xfrm>
              <a:off x="2232887" y="2311367"/>
              <a:ext cx="3200400" cy="556415"/>
              <a:chOff x="2971800" y="3954684"/>
              <a:chExt cx="3200400" cy="55641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87A11A5-ABF8-0948-A691-A1CA83661A79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038D8C-6ACC-2C48-BE9F-DB5C433B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28001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038D8C-6ACC-2C48-BE9F-DB5C433B7F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28001" cy="4999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326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D23EEE-E950-814D-A792-FD5B0AD4A5BA}"/>
                </a:ext>
              </a:extLst>
            </p:cNvPr>
            <p:cNvSpPr txBox="1"/>
            <p:nvPr/>
          </p:nvSpPr>
          <p:spPr>
            <a:xfrm>
              <a:off x="2154396" y="2548360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F27F1-4AB9-374B-92C2-EFBB3D292265}"/>
              </a:ext>
            </a:extLst>
          </p:cNvPr>
          <p:cNvGrpSpPr/>
          <p:nvPr/>
        </p:nvGrpSpPr>
        <p:grpSpPr>
          <a:xfrm>
            <a:off x="2144416" y="4122855"/>
            <a:ext cx="3288871" cy="558562"/>
            <a:chOff x="2144416" y="4122855"/>
            <a:chExt cx="3288871" cy="5585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CF626-0949-944F-AB63-2E727094A457}"/>
                </a:ext>
              </a:extLst>
            </p:cNvPr>
            <p:cNvGrpSpPr/>
            <p:nvPr/>
          </p:nvGrpSpPr>
          <p:grpSpPr>
            <a:xfrm>
              <a:off x="2232887" y="4122855"/>
              <a:ext cx="3200400" cy="556415"/>
              <a:chOff x="2971800" y="3954684"/>
              <a:chExt cx="3200400" cy="55641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F061ED4-3ADF-9A4C-B46C-106FA4C4D1BF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65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EA5BCB-26FC-604E-853D-C820B795D95A}"/>
                </a:ext>
              </a:extLst>
            </p:cNvPr>
            <p:cNvSpPr txBox="1"/>
            <p:nvPr/>
          </p:nvSpPr>
          <p:spPr>
            <a:xfrm>
              <a:off x="2144416" y="4342863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3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3" grpId="0"/>
      <p:bldP spid="30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79FB-45BA-D244-9BA5-727EC59E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00151"/>
                <a:ext cx="8819708" cy="3818430"/>
              </a:xfrm>
            </p:spPr>
            <p:txBody>
              <a:bodyPr/>
              <a:lstStyle/>
              <a:p>
                <a:r>
                  <a:rPr lang="en-US" dirty="0"/>
                  <a:t>Complete: if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then verifier always accepts</a:t>
                </a:r>
              </a:p>
              <a:p>
                <a:endParaRPr lang="en-US" dirty="0"/>
              </a:p>
              <a:p>
                <a:r>
                  <a:rPr lang="en-US" dirty="0"/>
                  <a:t>Knowledge sound:   (informal)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P*: a prover that convinces the verifier with prob. ≥  1/10</a:t>
                </a:r>
                <a:r>
                  <a:rPr lang="en-US" baseline="30000" dirty="0"/>
                  <a:t>6	</a:t>
                </a:r>
              </a:p>
              <a:p>
                <a:pPr marL="0" indent="0">
                  <a:buNone/>
                </a:pPr>
                <a:r>
                  <a:rPr lang="en-US" dirty="0"/>
                  <a:t>	then there is an efficient extractor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Pr</a:t>
                </a:r>
                <a:r>
                  <a:rPr lang="en-US" sz="3200" dirty="0"/>
                  <a:t>[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  s</a:t>
                </a:r>
                <a:r>
                  <a:rPr lang="en-US" dirty="0" err="1"/>
                  <a:t>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 ≥  1/10</a:t>
                </a:r>
                <a:r>
                  <a:rPr lang="en-US" baseline="30000" dirty="0"/>
                  <a:t>6 </a:t>
                </a:r>
                <a:r>
                  <a:rPr lang="en-US" dirty="0"/>
                  <a:t>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  <a:p>
                <a:r>
                  <a:rPr lang="en-US" dirty="0"/>
                  <a:t>Optional:   zero knowledge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00151"/>
                <a:ext cx="8819708" cy="3818430"/>
              </a:xfrm>
              <a:blipFill>
                <a:blip r:embed="rId2"/>
                <a:stretch>
                  <a:fillRect l="-86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42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4791-A4CB-144B-B96A-4C86DA5C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resulting SNARK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7763-F4FA-DE48-BC70-4DE93582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5232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Poly-IOP params:    t = #polynomials,    q = # eval queries in verify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dirty="0"/>
              <a:t>The SNARK:</a:t>
            </a:r>
          </a:p>
          <a:p>
            <a:r>
              <a:rPr lang="en-US" dirty="0"/>
              <a:t>During interactive phase of poly-IOP:  send t poly commitments</a:t>
            </a:r>
          </a:p>
          <a:p>
            <a:r>
              <a:rPr lang="en-US" dirty="0"/>
              <a:t>During poly-IOP verify:   run poly-commit eval protocol q times</a:t>
            </a:r>
          </a:p>
          <a:p>
            <a:r>
              <a:rPr lang="en-US" dirty="0"/>
              <a:t>Use Fiat-Shamir to make the proof system non-interactive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Length of SNARK proof:   t poly-commits  +  q eval proofs</a:t>
            </a:r>
          </a:p>
          <a:p>
            <a:pPr marL="0" indent="0">
              <a:buNone/>
            </a:pPr>
            <a:r>
              <a:rPr lang="en-US" dirty="0"/>
              <a:t>SNARK verify time:   q poly eval proof verifications + time(IOP-verify)</a:t>
            </a:r>
          </a:p>
          <a:p>
            <a:pPr marL="0" indent="0">
              <a:buNone/>
            </a:pPr>
            <a:r>
              <a:rPr lang="en-US" dirty="0"/>
              <a:t>SNARK prover time:  t poly commits + time(IOP-prover)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ED3F7-C63D-AB48-A584-B79CA2168BE5}"/>
              </a:ext>
            </a:extLst>
          </p:cNvPr>
          <p:cNvSpPr/>
          <p:nvPr/>
        </p:nvSpPr>
        <p:spPr>
          <a:xfrm>
            <a:off x="228600" y="3494315"/>
            <a:ext cx="86868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Poly-IOP:    </a:t>
            </a:r>
            <a:r>
              <a:rPr lang="en-US" sz="2700" dirty="0"/>
              <a:t>t + q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some useful tricks …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The fundamental theorem of algebra:     for  0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p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d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 </m:t>
                    </m:r>
                  </m:oMath>
                </a14:m>
                <a:r>
                  <a:rPr lang="en-US" dirty="0"/>
                  <a:t>then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simple zero test for a committed polynomial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  <a:blipFill>
                <a:blip r:embed="rId3"/>
                <a:stretch>
                  <a:fillRect l="-1235" t="-1282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5061098" y="2539851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98" y="2539851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616688" y="2413589"/>
            <a:ext cx="5613991" cy="68048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Some useful 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5232"/>
                <a:ext cx="8229600" cy="40682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</a:t>
                </a:r>
              </a:p>
              <a:p>
                <a:pPr marL="0" indent="0">
                  <a:buNone/>
                </a:pPr>
                <a:r>
                  <a:rPr lang="en-US" dirty="0"/>
                  <a:t>Set			H :=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  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 </a:t>
                </a:r>
              </a:p>
              <a:p>
                <a:pPr marL="0" indent="0">
                  <a:spcBef>
                    <a:spcPts val="30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.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r>
                  <a:rPr lang="en-US" dirty="0"/>
                  <a:t>Want poly-IOPs for the following tasks:</a:t>
                </a:r>
              </a:p>
              <a:p>
                <a:pPr marL="400050" lvl="1" indent="0">
                  <a:spcBef>
                    <a:spcPts val="1824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/>
                  <a:t>Task 1	(</a:t>
                </a:r>
                <a:r>
                  <a:rPr lang="en-US" b="1" dirty="0"/>
                  <a:t>zero-test</a:t>
                </a:r>
                <a:r>
                  <a:rPr lang="en-US" dirty="0"/>
                  <a:t>):   	prove that  f  is identically zero on H</a:t>
                </a:r>
              </a:p>
              <a:p>
                <a:pPr marL="400050" lvl="1" indent="0">
                  <a:spcBef>
                    <a:spcPts val="2376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 err="1"/>
                  <a:t>Tast</a:t>
                </a:r>
                <a:r>
                  <a:rPr lang="en-US" dirty="0"/>
                  <a:t> 2	(</a:t>
                </a:r>
                <a:r>
                  <a:rPr lang="en-US" b="1" dirty="0"/>
                  <a:t>sum-check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400050" lvl="1" indent="0">
                  <a:spcBef>
                    <a:spcPts val="2376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/>
                  <a:t>Task 3	(</a:t>
                </a:r>
                <a:r>
                  <a:rPr lang="en-US" b="1" dirty="0"/>
                  <a:t>prod-check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5232"/>
                <a:ext cx="8229600" cy="4068268"/>
              </a:xfrm>
              <a:blipFill>
                <a:blip r:embed="rId2"/>
                <a:stretch>
                  <a:fillRect l="-1080" t="-1553" b="-18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361507" y="2870791"/>
            <a:ext cx="8325293" cy="21903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6863135" y="100423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Zero test on H      </a:t>
                </a:r>
                <a:r>
                  <a:rPr lang="en-US" sz="2700" dirty="0"/>
                  <a:t>( H = </a:t>
                </a:r>
                <a:r>
                  <a:rPr lang="en-US" sz="2700" b="0" dirty="0"/>
                  <a:t>{ 1,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700" b="0" dirty="0"/>
                  <a:t>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700" b="0" baseline="30000" dirty="0"/>
                  <a:t>2</a:t>
                </a:r>
                <a:r>
                  <a:rPr lang="en-US" sz="2700" b="0" dirty="0"/>
                  <a:t>, …,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7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700" b="0" baseline="30000" dirty="0"/>
                  <a:t>-1 </a:t>
                </a:r>
                <a:r>
                  <a:rPr lang="en-US" sz="2700" b="0" dirty="0"/>
                  <a:t>}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64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blipFill>
                <a:blip r:embed="rId4"/>
                <a:stretch>
                  <a:fillRect l="-4167" t="-10811" r="-35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1988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1988108" cy="461665"/>
              </a:xfrm>
              <a:prstGeom prst="rect">
                <a:avLst/>
              </a:prstGeom>
              <a:blipFill>
                <a:blip r:embed="rId5"/>
                <a:stretch>
                  <a:fillRect l="-4430" t="-10811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–1)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759432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751356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56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/>
              <p:nvPr/>
            </p:nvSpPr>
            <p:spPr>
              <a:xfrm>
                <a:off x="5699642" y="2095741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42" y="2095741"/>
                <a:ext cx="1195392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2227645" y="2395381"/>
            <a:ext cx="3253583" cy="461665"/>
            <a:chOff x="2658381" y="3487716"/>
            <a:chExt cx="3253583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724" t="-7895" b="-28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18751" y="2633747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51" y="2633747"/>
                <a:ext cx="2366674" cy="461665"/>
              </a:xfrm>
              <a:prstGeom prst="rect">
                <a:avLst/>
              </a:prstGeom>
              <a:blipFill>
                <a:blip r:embed="rId10"/>
                <a:stretch>
                  <a:fillRect l="-4278" t="-8108" r="-107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4542728" y="3198554"/>
                <a:ext cx="435273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728" y="3198554"/>
                <a:ext cx="4352730" cy="468205"/>
              </a:xfrm>
              <a:prstGeom prst="rect">
                <a:avLst/>
              </a:prstGeom>
              <a:blipFill>
                <a:blip r:embed="rId11"/>
                <a:stretch>
                  <a:fillRect l="-2326" t="-8108" r="-29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u="sng" dirty="0">
                    <a:latin typeface="+mn-lt"/>
                  </a:rPr>
                  <a:t>Thm</a:t>
                </a:r>
                <a:r>
                  <a:rPr lang="en-US" sz="20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+mn-lt"/>
                  </a:rPr>
                  <a:t>  is negligible.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en-US" sz="2000" dirty="0">
                    <a:latin typeface="+mn-lt"/>
                  </a:rPr>
                  <a:t>Verifier time:  O(log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n-lt"/>
                  </a:rPr>
                  <a:t>)  and  two eval verify  (</a:t>
                </a:r>
                <a:r>
                  <a:rPr lang="en-US" sz="1600" dirty="0">
                    <a:latin typeface="+mn-lt"/>
                  </a:rPr>
                  <a:t>but can be done in one)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blipFill>
                <a:blip r:embed="rId12"/>
                <a:stretch>
                  <a:fillRect l="-826" t="-2632" r="-496" b="-105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148853" y="3080378"/>
                <a:ext cx="3000391" cy="713874"/>
              </a:xfrm>
              <a:prstGeom prst="wedgeRectCallout">
                <a:avLst>
                  <a:gd name="adj1" fmla="val -32320"/>
                  <a:gd name="adj2" fmla="val -21359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zero on H then 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is divisible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3080378"/>
                <a:ext cx="3000391" cy="713874"/>
              </a:xfrm>
              <a:prstGeom prst="wedgeRectCallout">
                <a:avLst>
                  <a:gd name="adj1" fmla="val -32320"/>
                  <a:gd name="adj2" fmla="val -21359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676110" y="3682984"/>
                <a:ext cx="3831818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(implies that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800" dirty="0">
                    <a:latin typeface="+mn-lt"/>
                  </a:rPr>
                  <a:t>   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0" y="3682984"/>
                <a:ext cx="3831818" cy="374270"/>
              </a:xfrm>
              <a:prstGeom prst="rect">
                <a:avLst/>
              </a:prstGeom>
              <a:blipFill>
                <a:blip r:embed="rId14"/>
                <a:stretch>
                  <a:fillRect l="-1320" t="-3226" r="-33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Product check on H: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7843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800" dirty="0"/>
                  <a:t>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for all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000" t="-59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2211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2211311" cy="461665"/>
              </a:xfrm>
              <a:prstGeom prst="rect">
                <a:avLst/>
              </a:prstGeom>
              <a:blipFill>
                <a:blip r:embed="rId4"/>
                <a:stretch>
                  <a:fillRect l="-21839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556172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8924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0DC9-8E7D-2E45-B06F-D4050FF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check on H     </a:t>
            </a:r>
            <a:r>
              <a:rPr lang="en-US" sz="3100" dirty="0"/>
              <a:t>(unoptimized)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blipFill>
                <a:blip r:embed="rId2"/>
                <a:stretch>
                  <a:fillRect l="-3349" t="-10811" r="-28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j-lt"/>
                  </a:rPr>
                  <a:t>c</a:t>
                </a:r>
                <a:r>
                  <a:rPr lang="en-US" sz="2000" b="0" i="0" dirty="0">
                    <a:latin typeface="+mj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000" dirty="0"/>
                  <a:t>and   </a:t>
                </a:r>
                <a:r>
                  <a:rPr lang="en-US" sz="2000" i="1" dirty="0"/>
                  <a:t>q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blipFill>
                <a:blip r:embed="rId4"/>
                <a:stretch>
                  <a:fillRect l="-9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429290"/>
            <a:ext cx="3800658" cy="540086"/>
            <a:chOff x="2371542" y="3889368"/>
            <a:chExt cx="3800658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1" dirty="0"/>
                    <a:t>q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blipFill>
                  <a:blip r:embed="rId5"/>
                  <a:stretch>
                    <a:fillRect l="-2469" b="-930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312283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eval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6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learn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blipFill>
                <a:blip r:embed="rId7"/>
                <a:stretch>
                  <a:fillRect l="-11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98221" y="3775592"/>
            <a:ext cx="3800658" cy="400110"/>
            <a:chOff x="2090216" y="3541598"/>
            <a:chExt cx="380065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eval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48" t="-937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blipFill>
                <a:blip r:embed="rId9"/>
                <a:stretch>
                  <a:fillRect b="-441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blipFill>
                <a:blip r:embed="rId11"/>
                <a:stretch>
                  <a:fillRect t="-9375" r="-3361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(non-interactive)</a:t>
            </a:r>
            <a:r>
              <a:rPr lang="en-US" sz="3600" dirty="0"/>
              <a:t> Preprocessing argument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6289" y="2209485"/>
                <a:ext cx="7940635" cy="49475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9" y="2209485"/>
                <a:ext cx="7940635" cy="494751"/>
              </a:xfrm>
              <a:prstGeom prst="rect">
                <a:avLst/>
              </a:prstGeom>
              <a:blipFill>
                <a:blip r:embed="rId3"/>
                <a:stretch>
                  <a:fillRect l="-1116" t="-9756" b="-19512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blipFill>
                <a:blip r:embed="rId4"/>
                <a:stretch>
                  <a:fillRect l="-154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028700" y="1282543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103830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30002"/>
            <a:ext cx="1340367" cy="770498"/>
            <a:chOff x="838200" y="3239867"/>
            <a:chExt cx="1787156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787156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787156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12195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00400"/>
            <a:ext cx="837024" cy="804142"/>
            <a:chOff x="8610600" y="3200398"/>
            <a:chExt cx="1116032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16032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16032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71951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886201"/>
            <a:ext cx="4583817" cy="465125"/>
            <a:chOff x="2304485" y="5181600"/>
            <a:chExt cx="6111756" cy="62016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blipFill>
                  <a:blip r:embed="rId9"/>
                  <a:stretch>
                    <a:fillRect l="-8889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66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3" y="1746135"/>
            <a:ext cx="8782493" cy="695368"/>
          </a:xfrm>
        </p:spPr>
        <p:txBody>
          <a:bodyPr/>
          <a:lstStyle/>
          <a:p>
            <a:r>
              <a:rPr lang="en-US" sz="4000" dirty="0"/>
              <a:t>PLONK:  a poly-IOP for a general circuit</a:t>
            </a:r>
          </a:p>
        </p:txBody>
      </p:sp>
    </p:spTree>
    <p:extLst>
      <p:ext uri="{BB962C8B-B14F-4D97-AF65-F5344CB8AC3E}">
        <p14:creationId xmlns:p14="http://schemas.microsoft.com/office/powerpoint/2010/main" val="1200931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074" y="1647044"/>
            <a:ext cx="3211033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computation trace: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185433" y="1917121"/>
            <a:ext cx="2596055" cy="2940921"/>
            <a:chOff x="6390290" y="2081047"/>
            <a:chExt cx="2596055" cy="29409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597786" y="2162740"/>
              <a:ext cx="2097049" cy="2490522"/>
              <a:chOff x="6597786" y="2162740"/>
              <a:chExt cx="2097049" cy="24905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081047"/>
              <a:ext cx="2596055" cy="294092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C8763C-066B-C248-92E2-426AAD3DED57}"/>
              </a:ext>
            </a:extLst>
          </p:cNvPr>
          <p:cNvSpPr txBox="1"/>
          <p:nvPr/>
        </p:nvSpPr>
        <p:spPr>
          <a:xfrm>
            <a:off x="1421277" y="25561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C11B0D-6689-2249-A174-25F732FBA25E}"/>
              </a:ext>
            </a:extLst>
          </p:cNvPr>
          <p:cNvSpPr/>
          <p:nvPr/>
        </p:nvSpPr>
        <p:spPr>
          <a:xfrm>
            <a:off x="3213813" y="3022247"/>
            <a:ext cx="1523523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31D42-580A-C641-B062-C194B3F6CE12}"/>
              </a:ext>
            </a:extLst>
          </p:cNvPr>
          <p:cNvSpPr txBox="1"/>
          <p:nvPr/>
        </p:nvSpPr>
        <p:spPr>
          <a:xfrm>
            <a:off x="5226061" y="2212674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5F0BF-9BE2-BA4B-80E4-D2ED74071B86}"/>
              </a:ext>
            </a:extLst>
          </p:cNvPr>
          <p:cNvGrpSpPr/>
          <p:nvPr/>
        </p:nvGrpSpPr>
        <p:grpSpPr>
          <a:xfrm>
            <a:off x="425392" y="4442624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58AC00-1224-2740-9099-969BBE48DBD5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32FA8-F990-494C-BD0D-4D28A9DA81F2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F93E5C-6C16-8D45-84F0-699BAE56C342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64C49-14BC-7B48-B339-1C30896052E3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D4AF26-5521-BE4A-B7A8-DF2108EC0A4A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9A5581-06E1-8E45-847F-91BBD7EFF820}"/>
              </a:ext>
            </a:extLst>
          </p:cNvPr>
          <p:cNvGrpSpPr/>
          <p:nvPr/>
        </p:nvGrpSpPr>
        <p:grpSpPr>
          <a:xfrm>
            <a:off x="509865" y="3173334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35486-7A9D-7948-AC3E-608994AEEA77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0B9444-F942-184B-9354-B3033348ED34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3C767-9E44-2A4E-811A-215DB89B5D00}"/>
              </a:ext>
            </a:extLst>
          </p:cNvPr>
          <p:cNvGrpSpPr/>
          <p:nvPr/>
        </p:nvGrpSpPr>
        <p:grpSpPr>
          <a:xfrm>
            <a:off x="1531310" y="3148366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75FD1-9A09-5A46-BFF6-410B8D575478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6079B9-1971-FF4C-998A-90FD691F49BF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36F46-25B9-A54E-AA86-ED7B2FCFEB32}"/>
              </a:ext>
            </a:extLst>
          </p:cNvPr>
          <p:cNvCxnSpPr/>
          <p:nvPr/>
        </p:nvCxnSpPr>
        <p:spPr>
          <a:xfrm>
            <a:off x="5304102" y="2669852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A93E145-7B83-B04F-A43B-2178569B1E67}"/>
              </a:ext>
            </a:extLst>
          </p:cNvPr>
          <p:cNvSpPr txBox="1"/>
          <p:nvPr/>
        </p:nvSpPr>
        <p:spPr>
          <a:xfrm>
            <a:off x="6082315" y="4330479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2FD2BF-16D7-6142-9059-B59AD443C7B7}"/>
              </a:ext>
            </a:extLst>
          </p:cNvPr>
          <p:cNvSpPr txBox="1"/>
          <p:nvPr/>
        </p:nvSpPr>
        <p:spPr>
          <a:xfrm>
            <a:off x="6864447" y="4330479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61C9DE-8F25-0F40-BE55-F47B38E44CC0}"/>
              </a:ext>
            </a:extLst>
          </p:cNvPr>
          <p:cNvSpPr txBox="1"/>
          <p:nvPr/>
        </p:nvSpPr>
        <p:spPr>
          <a:xfrm>
            <a:off x="7669294" y="4314341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1D5F1-6847-3149-8B5D-9952928B396C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6628048" y="3859279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2F34C-4314-EF47-85E8-2FEEBB5B82AC}"/>
              </a:ext>
            </a:extLst>
          </p:cNvPr>
          <p:cNvCxnSpPr>
            <a:cxnSpLocks/>
          </p:cNvCxnSpPr>
          <p:nvPr/>
        </p:nvCxnSpPr>
        <p:spPr>
          <a:xfrm flipV="1">
            <a:off x="7131322" y="3859279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4839BE-BDBC-8448-8DE1-9E73D7BF39D0}"/>
              </a:ext>
            </a:extLst>
          </p:cNvPr>
          <p:cNvCxnSpPr>
            <a:cxnSpLocks/>
          </p:cNvCxnSpPr>
          <p:nvPr/>
        </p:nvCxnSpPr>
        <p:spPr>
          <a:xfrm flipV="1">
            <a:off x="7772820" y="3862925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7D042AD-7023-0B42-98DE-6DF7BECF94C7}"/>
              </a:ext>
            </a:extLst>
          </p:cNvPr>
          <p:cNvSpPr/>
          <p:nvPr/>
        </p:nvSpPr>
        <p:spPr>
          <a:xfrm>
            <a:off x="7485321" y="3399274"/>
            <a:ext cx="446567" cy="382876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28F91DD-B190-FF41-A411-7C70BBF24AF9}"/>
              </a:ext>
            </a:extLst>
          </p:cNvPr>
          <p:cNvSpPr txBox="1">
            <a:spLocks/>
          </p:cNvSpPr>
          <p:nvPr/>
        </p:nvSpPr>
        <p:spPr bwMode="auto">
          <a:xfrm>
            <a:off x="457200" y="1053190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4F34-FF5F-DB4A-ABF9-7B57F958F1D0}"/>
              </a:ext>
            </a:extLst>
          </p:cNvPr>
          <p:cNvSpPr txBox="1"/>
          <p:nvPr/>
        </p:nvSpPr>
        <p:spPr>
          <a:xfrm>
            <a:off x="217083" y="351612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79BD8E-0419-1F47-8C16-BC090061EA94}"/>
              </a:ext>
            </a:extLst>
          </p:cNvPr>
          <p:cNvSpPr txBox="1"/>
          <p:nvPr/>
        </p:nvSpPr>
        <p:spPr>
          <a:xfrm>
            <a:off x="1950473" y="3473574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B93CB-D980-D347-8A8A-3124E2AA9454}"/>
              </a:ext>
            </a:extLst>
          </p:cNvPr>
          <p:cNvSpPr txBox="1"/>
          <p:nvPr/>
        </p:nvSpPr>
        <p:spPr>
          <a:xfrm>
            <a:off x="1553815" y="2837960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363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3062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total # of gates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,     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| +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 inputs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1800" dirty="0"/>
                  <a:t>(in example,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800" dirty="0"/>
                  <a:t>)</a:t>
                </a:r>
                <a:r>
                  <a:rPr lang="en-US" dirty="0"/>
                  <a:t>    and    H 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306278"/>
              </a:xfrm>
              <a:blipFill>
                <a:blip r:embed="rId2"/>
                <a:stretch>
                  <a:fillRect l="-994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14300" y="2506434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/>
              <p:nvPr/>
            </p:nvSpPr>
            <p:spPr>
              <a:xfrm>
                <a:off x="212268" y="2828260"/>
                <a:ext cx="5577874" cy="147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prover interpolates a polynomial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>
                    <a:latin typeface="+mn-lt"/>
                  </a:rPr>
                  <a:t>	</a:t>
                </a:r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8" y="2828260"/>
                <a:ext cx="5577874" cy="1474058"/>
              </a:xfrm>
              <a:prstGeom prst="rect">
                <a:avLst/>
              </a:prstGeom>
              <a:blipFill>
                <a:blip r:embed="rId3"/>
                <a:stretch>
                  <a:fillRect l="-1587" t="-3419" r="-68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5C5B1E-30DA-6940-9450-6CC9DC151345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31FB6B-C508-604C-B92A-605A7FB27B11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5D9B34-B093-4D46-872C-9F46CE930B17}"/>
              </a:ext>
            </a:extLst>
          </p:cNvPr>
          <p:cNvSpPr/>
          <p:nvPr/>
        </p:nvSpPr>
        <p:spPr>
          <a:xfrm>
            <a:off x="8387016" y="4476525"/>
            <a:ext cx="446567" cy="382876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52D0E-AE56-BE43-BE72-5FE15FDF7CBA}"/>
              </a:ext>
            </a:extLst>
          </p:cNvPr>
          <p:cNvSpPr txBox="1"/>
          <p:nvPr/>
        </p:nvSpPr>
        <p:spPr>
          <a:xfrm>
            <a:off x="712381" y="4476525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23665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020534"/>
                <a:ext cx="8931731" cy="39980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Prover interpolates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   (all inputs),     and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	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):	left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+1</a:t>
                </a:r>
                <a:r>
                  <a:rPr lang="en-US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+2</a:t>
                </a:r>
                <a:r>
                  <a:rPr lang="en-US" dirty="0"/>
                  <a:t>):	output of gate #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020534"/>
                <a:ext cx="8931731" cy="3998047"/>
              </a:xfrm>
              <a:blipFill>
                <a:blip r:embed="rId2"/>
                <a:stretch>
                  <a:fillRect l="-994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6C736-1F50-B448-ABE5-D096C397F1EA}"/>
                  </a:ext>
                </a:extLst>
              </p:cNvPr>
              <p:cNvSpPr txBox="1"/>
              <p:nvPr/>
            </p:nvSpPr>
            <p:spPr>
              <a:xfrm>
                <a:off x="2392397" y="922460"/>
                <a:ext cx="6707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(prover uses FFT to compute coefficients of P in time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6C736-1F50-B448-ABE5-D096C397F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97" y="922460"/>
                <a:ext cx="6707221" cy="400110"/>
              </a:xfrm>
              <a:prstGeom prst="rect">
                <a:avLst/>
              </a:prstGeom>
              <a:blipFill>
                <a:blip r:embed="rId5"/>
                <a:stretch>
                  <a:fillRect l="-945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8F1997-7DCC-D24C-BCFA-FF495818147B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7100DA-27C9-E043-B76F-CB35868122D2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B6233-8190-4A47-8910-AE7CD39BF2D5}"/>
              </a:ext>
            </a:extLst>
          </p:cNvPr>
          <p:cNvSpPr/>
          <p:nvPr/>
        </p:nvSpPr>
        <p:spPr>
          <a:xfrm>
            <a:off x="424542" y="1429055"/>
            <a:ext cx="7331529" cy="17713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281" y="955219"/>
                <a:ext cx="8931731" cy="24137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our example:</a:t>
                </a:r>
              </a:p>
              <a:p>
                <a:pPr marL="0" indent="0">
                  <a:buNone/>
                </a:pPr>
                <a:r>
                  <a:rPr lang="en-US" dirty="0"/>
                  <a:t>	inputs:		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	gate 0:		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dirty="0"/>
                  <a:t>,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 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, 	</a:t>
                </a:r>
              </a:p>
              <a:p>
                <a:pPr marL="0" indent="0">
                  <a:buNone/>
                </a:pPr>
                <a:r>
                  <a:rPr lang="en-US" dirty="0"/>
                  <a:t>	gate 1:		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 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	gate 2:		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,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   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281" y="955219"/>
                <a:ext cx="8931731" cy="2413782"/>
              </a:xfrm>
              <a:blipFill>
                <a:blip r:embed="rId2"/>
                <a:stretch>
                  <a:fillRect l="-993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8F1997-7DCC-D24C-BCFA-FF495818147B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7100DA-27C9-E043-B76F-CB35868122D2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0FE561-F3E2-AA48-B175-7A43C96E4C31}"/>
              </a:ext>
            </a:extLst>
          </p:cNvPr>
          <p:cNvSpPr txBox="1"/>
          <p:nvPr/>
        </p:nvSpPr>
        <p:spPr>
          <a:xfrm>
            <a:off x="1142277" y="3921933"/>
            <a:ext cx="200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degree(P) = 11</a:t>
            </a:r>
          </a:p>
        </p:txBody>
      </p:sp>
    </p:spTree>
    <p:extLst>
      <p:ext uri="{BB962C8B-B14F-4D97-AF65-F5344CB8AC3E}">
        <p14:creationId xmlns:p14="http://schemas.microsoft.com/office/powerpoint/2010/main" val="2881420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of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2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3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24063" y="1463858"/>
                <a:ext cx="270484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P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3" y="1463858"/>
                <a:ext cx="2704843" cy="499945"/>
              </a:xfrm>
              <a:prstGeom prst="rect">
                <a:avLst/>
              </a:prstGeom>
              <a:blipFill>
                <a:blip r:embed="rId4"/>
                <a:stretch>
                  <a:fillRect l="-186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4B73D-3D21-634A-940C-7F9EA9291122}"/>
              </a:ext>
            </a:extLst>
          </p:cNvPr>
          <p:cNvGrpSpPr/>
          <p:nvPr/>
        </p:nvGrpSpPr>
        <p:grpSpPr>
          <a:xfrm>
            <a:off x="3461656" y="1267361"/>
            <a:ext cx="2171700" cy="775764"/>
            <a:chOff x="3510643" y="1920509"/>
            <a:chExt cx="2171700" cy="775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D56C38-A213-034B-9ED4-C343A49E43C6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249185E-0AA9-2F4A-97E5-94352F708245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9D01A-C8AA-1C4C-939D-E4D44BF64C69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57760B-7559-914D-BEFC-24066831B8EA}"/>
              </a:ext>
            </a:extLst>
          </p:cNvPr>
          <p:cNvGrpSpPr/>
          <p:nvPr/>
        </p:nvGrpSpPr>
        <p:grpSpPr>
          <a:xfrm>
            <a:off x="6127756" y="3289925"/>
            <a:ext cx="2803973" cy="1646605"/>
            <a:chOff x="6127756" y="3289925"/>
            <a:chExt cx="2803973" cy="16466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2679D0-E65B-3A4C-8C9A-3500577F9B83}"/>
                </a:ext>
              </a:extLst>
            </p:cNvPr>
            <p:cNvSpPr txBox="1"/>
            <p:nvPr/>
          </p:nvSpPr>
          <p:spPr>
            <a:xfrm>
              <a:off x="6127756" y="3289925"/>
              <a:ext cx="2803973" cy="16466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</a:t>
              </a:r>
              <a:r>
                <a:rPr lang="en-US" b="1" dirty="0">
                  <a:latin typeface="+mn-lt"/>
                </a:rPr>
                <a:t>5</a:t>
              </a:r>
              <a:r>
                <a:rPr lang="en-US" dirty="0">
                  <a:latin typeface="+mn-lt"/>
                </a:rPr>
                <a:t>,     </a:t>
              </a: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6</a:t>
              </a:r>
              <a:r>
                <a:rPr lang="en-US" dirty="0">
                  <a:latin typeface="+mn-lt"/>
                </a:rPr>
                <a:t>,     </a:t>
              </a:r>
              <a:r>
                <a:rPr lang="en-US" b="1" dirty="0">
                  <a:solidFill>
                    <a:srgbClr val="0070C0"/>
                  </a:solidFill>
                  <a:latin typeface="+mn-lt"/>
                </a:rPr>
                <a:t>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</a:t>
              </a:r>
              <a:r>
                <a:rPr lang="en-US" b="1" dirty="0">
                  <a:latin typeface="+mn-lt"/>
                </a:rPr>
                <a:t>5</a:t>
              </a:r>
              <a:r>
                <a:rPr lang="en-US" dirty="0">
                  <a:latin typeface="+mn-lt"/>
                </a:rPr>
                <a:t> ,	</a:t>
              </a: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6</a:t>
              </a:r>
              <a:r>
                <a:rPr lang="en-US" dirty="0">
                  <a:latin typeface="+mn-lt"/>
                </a:rPr>
                <a:t> ,	</a:t>
              </a: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</a:t>
              </a: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6</a:t>
              </a:r>
              <a:r>
                <a:rPr lang="en-US" dirty="0">
                  <a:latin typeface="+mn-lt"/>
                </a:rPr>
                <a:t> ,	</a:t>
              </a:r>
              <a:r>
                <a:rPr lang="en-US" b="1" dirty="0">
                  <a:solidFill>
                    <a:srgbClr val="0070C0"/>
                  </a:solidFill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 ,	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</a:t>
              </a: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11</a:t>
              </a:r>
              <a:r>
                <a:rPr lang="en-US" dirty="0">
                  <a:latin typeface="+mn-lt"/>
                </a:rPr>
                <a:t>,	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7</a:t>
              </a:r>
              <a:r>
                <a:rPr lang="en-US" dirty="0">
                  <a:latin typeface="+mn-lt"/>
                </a:rPr>
                <a:t>,	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77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B60A66-166D-5A4B-B53E-9DA7D40410DC}"/>
                </a:ext>
              </a:extLst>
            </p:cNvPr>
            <p:cNvCxnSpPr/>
            <p:nvPr/>
          </p:nvCxnSpPr>
          <p:spPr>
            <a:xfrm>
              <a:off x="8016358" y="3644386"/>
              <a:ext cx="0" cy="18607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EADCEA-5A8A-CA48-82D9-13833AF62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9642" y="4063117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06765D-D8C4-BF48-AB97-C6755D278967}"/>
                </a:ext>
              </a:extLst>
            </p:cNvPr>
            <p:cNvCxnSpPr>
              <a:cxnSpLocks/>
            </p:cNvCxnSpPr>
            <p:nvPr/>
          </p:nvCxnSpPr>
          <p:spPr>
            <a:xfrm>
              <a:off x="6220047" y="3747103"/>
              <a:ext cx="27116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2A588-83A8-D849-91CD-F921B74D4622}"/>
              </a:ext>
            </a:extLst>
          </p:cNvPr>
          <p:cNvGrpSpPr/>
          <p:nvPr/>
        </p:nvGrpSpPr>
        <p:grpSpPr>
          <a:xfrm>
            <a:off x="195058" y="2067673"/>
            <a:ext cx="8802415" cy="2554545"/>
            <a:chOff x="195058" y="2312608"/>
            <a:chExt cx="8802415" cy="2554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A37D9-768B-C74F-AFE8-C6577C0F6134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P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P encodes the correct inputs,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the final output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E52AEDDF-9B40-F944-BDA8-456CCEAA2E40}"/>
                </a:ext>
              </a:extLst>
            </p:cNvPr>
            <p:cNvSpPr/>
            <p:nvPr/>
          </p:nvSpPr>
          <p:spPr>
            <a:xfrm>
              <a:off x="450913" y="2859263"/>
              <a:ext cx="190403" cy="180198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/>
              <p:nvPr/>
            </p:nvSpPr>
            <p:spPr>
              <a:xfrm>
                <a:off x="195058" y="4597844"/>
                <a:ext cx="5468548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Proving (4) is easy:   prove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8" y="4597844"/>
                <a:ext cx="5468548" cy="484684"/>
              </a:xfrm>
              <a:prstGeom prst="rect">
                <a:avLst/>
              </a:prstGeom>
              <a:blipFill>
                <a:blip r:embed="rId9"/>
                <a:stretch>
                  <a:fillRect l="-1856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B8669C2-CBD9-4446-A9E6-EB8366FCA309}"/>
              </a:ext>
            </a:extLst>
          </p:cNvPr>
          <p:cNvSpPr/>
          <p:nvPr/>
        </p:nvSpPr>
        <p:spPr>
          <a:xfrm>
            <a:off x="195058" y="2511655"/>
            <a:ext cx="5797528" cy="20113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2641A9-7DAC-DA43-AB91-B37AA326D341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P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Both </a:t>
                </a:r>
                <a:r>
                  <a:rPr lang="en-US" u="sng" dirty="0"/>
                  <a:t>prover</a:t>
                </a:r>
                <a:r>
                  <a:rPr lang="en-US" dirty="0"/>
                  <a:t> and </a:t>
                </a:r>
                <a:r>
                  <a:rPr lang="en-US" u="sng" dirty="0"/>
                  <a:t>verifier</a:t>
                </a:r>
                <a:r>
                  <a:rPr lang="en-US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encodes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  <a:blipFill>
                <a:blip r:embed="rId2"/>
                <a:stretch>
                  <a:fillRect l="-99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212268" y="2914649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212268" y="3373962"/>
                <a:ext cx="8392875" cy="1186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In our example: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>
                    <a:latin typeface="+mn-lt"/>
                  </a:rPr>
                  <a:t> .  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  is linear)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constructing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takes time proportional to the size of input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8" y="3373962"/>
                <a:ext cx="8392875" cy="1186287"/>
              </a:xfrm>
              <a:prstGeom prst="rect">
                <a:avLst/>
              </a:prstGeom>
              <a:blipFill>
                <a:blip r:embed="rId3"/>
                <a:stretch>
                  <a:fillRect l="-1057" t="-105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1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P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Both </a:t>
                </a:r>
                <a:r>
                  <a:rPr lang="en-US" u="sng" dirty="0"/>
                  <a:t>prover</a:t>
                </a:r>
                <a:r>
                  <a:rPr lang="en-US" dirty="0"/>
                  <a:t> and </a:t>
                </a:r>
                <a:r>
                  <a:rPr lang="en-US" u="sng" dirty="0"/>
                  <a:t>verifier</a:t>
                </a:r>
                <a:r>
                  <a:rPr lang="en-US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encodes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  <a:blipFill>
                <a:blip r:embed="rId2"/>
                <a:stretch>
                  <a:fillRect l="-99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212268" y="2914649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294637" y="3244318"/>
                <a:ext cx="8652690" cy="176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>
                    <a:latin typeface="+mn-lt"/>
                  </a:rPr>
                  <a:t>Let  </a:t>
                </a:r>
                <a:r>
                  <a:rPr lang="en-US" dirty="0" err="1">
                    <a:latin typeface="+mn-lt"/>
                  </a:rPr>
                  <a:t>H</a:t>
                </a:r>
                <a:r>
                  <a:rPr lang="en-US" baseline="-25000" dirty="0" err="1">
                    <a:latin typeface="+mn-lt"/>
                  </a:rPr>
                  <a:t>inp</a:t>
                </a:r>
                <a:r>
                  <a:rPr lang="en-US" dirty="0">
                    <a:latin typeface="+mn-lt"/>
                  </a:rPr>
                  <a:t> 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dirty="0">
                    <a:latin typeface="+mn-lt"/>
                  </a:rPr>
                  <a:t>	 ⊆ H	(points encoding the input)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>
                    <a:latin typeface="+mn-lt"/>
                  </a:rPr>
                  <a:t>Prover proves (1) by using a zero-test on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inp</a:t>
                </a:r>
                <a:r>
                  <a:rPr lang="en-US" baseline="-25000" dirty="0"/>
                  <a:t> </a:t>
                </a:r>
                <a:r>
                  <a:rPr lang="en-US" dirty="0">
                    <a:latin typeface="+mn-lt"/>
                  </a:rPr>
                  <a:t>to prove that 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			P(y)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(y)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+mn-lt"/>
                  </a:rPr>
                  <a:t>       ∀ y ∈ </a:t>
                </a:r>
                <a:r>
                  <a:rPr lang="en-US" dirty="0" err="1">
                    <a:latin typeface="+mn-lt"/>
                  </a:rPr>
                  <a:t>H</a:t>
                </a:r>
                <a:r>
                  <a:rPr lang="en-US" baseline="-25000" dirty="0" err="1">
                    <a:latin typeface="+mn-lt"/>
                  </a:rPr>
                  <a:t>inp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7" y="3244318"/>
                <a:ext cx="8652690" cy="1762470"/>
              </a:xfrm>
              <a:prstGeom prst="rect">
                <a:avLst/>
              </a:prstGeom>
              <a:blipFill>
                <a:blip r:embed="rId3"/>
                <a:stretch>
                  <a:fillRect l="-1173" t="-1429" r="-147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4F370A3-4C51-DD42-B4AC-AB9E526221CE}"/>
              </a:ext>
            </a:extLst>
          </p:cNvPr>
          <p:cNvSpPr/>
          <p:nvPr/>
        </p:nvSpPr>
        <p:spPr>
          <a:xfrm>
            <a:off x="1518557" y="4474029"/>
            <a:ext cx="4180114" cy="532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4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816429" y="1502227"/>
            <a:ext cx="7282542" cy="1583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3192"/>
                <a:ext cx="8686800" cy="22778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3192"/>
                <a:ext cx="8686800" cy="2277837"/>
              </a:xfrm>
              <a:blipFill>
                <a:blip r:embed="rId2"/>
                <a:stretch>
                  <a:fillRect l="-117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071C90-2638-6644-B60A-AC256C4FC45E}"/>
                  </a:ext>
                </a:extLst>
              </p:cNvPr>
              <p:cNvSpPr txBox="1"/>
              <p:nvPr/>
            </p:nvSpPr>
            <p:spPr>
              <a:xfrm>
                <a:off x="932119" y="3780064"/>
                <a:ext cx="7051161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In our example     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latin typeface="+mn-lt"/>
                  </a:rPr>
                  <a:t>,    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,  </a:t>
                </a:r>
                <a:r>
                  <a:rPr lang="en-US" dirty="0">
                    <a:latin typeface="+mn-lt"/>
                  </a:rPr>
                  <a:t>  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+mn-lt"/>
                  </a:rPr>
                  <a:t>		(so that S is a quadratic polynomial)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071C90-2638-6644-B60A-AC256C4F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19" y="3780064"/>
                <a:ext cx="7051161" cy="1061829"/>
              </a:xfrm>
              <a:prstGeom prst="rect">
                <a:avLst/>
              </a:prstGeom>
              <a:blipFill>
                <a:blip r:embed="rId3"/>
                <a:stretch>
                  <a:fillRect l="-1439" t="-470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9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816429" y="1502227"/>
            <a:ext cx="7282542" cy="1583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3192"/>
                <a:ext cx="8686800" cy="40903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multiplication gate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Observe that, 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: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	S(y)</a:t>
                </a:r>
                <a:r>
                  <a:rPr lang="en-US" sz="2800" dirty="0"/>
                  <a:t>⋅[</a:t>
                </a:r>
                <a:r>
                  <a:rPr lang="en-US" dirty="0"/>
                  <a:t>P(y) +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</a:t>
                </a:r>
                <a:r>
                  <a:rPr lang="en-US" sz="2800" dirty="0"/>
                  <a:t>]</a:t>
                </a:r>
                <a:r>
                  <a:rPr lang="en-US" dirty="0"/>
                  <a:t>  +  </a:t>
                </a:r>
                <a:r>
                  <a:rPr lang="en-US" sz="2800" dirty="0"/>
                  <a:t>(</a:t>
                </a:r>
                <a:r>
                  <a:rPr lang="en-US" dirty="0"/>
                  <a:t>1 – S(y)</a:t>
                </a:r>
                <a:r>
                  <a:rPr lang="en-US" sz="2800" dirty="0"/>
                  <a:t>)</a:t>
                </a:r>
                <a:r>
                  <a:rPr lang="en-US" dirty="0"/>
                  <a:t>⋅P(y)⋅P(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 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3192"/>
                <a:ext cx="8686800" cy="4090308"/>
              </a:xfrm>
              <a:blipFill>
                <a:blip r:embed="rId2"/>
                <a:stretch>
                  <a:fillRect l="-1170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CA3AD-523C-624D-B5BE-3662403D4468}"/>
                  </a:ext>
                </a:extLst>
              </p:cNvPr>
              <p:cNvSpPr txBox="1"/>
              <p:nvPr/>
            </p:nvSpPr>
            <p:spPr>
              <a:xfrm>
                <a:off x="6988631" y="4343401"/>
                <a:ext cx="1092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y)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CA3AD-523C-624D-B5BE-3662403D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31" y="4343401"/>
                <a:ext cx="1092287" cy="461665"/>
              </a:xfrm>
              <a:prstGeom prst="rect">
                <a:avLst/>
              </a:prstGeom>
              <a:blipFill>
                <a:blip r:embed="rId3"/>
                <a:stretch>
                  <a:fillRect l="-9195" t="-13514" r="-8046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64AFED-9BB1-444D-B5D7-6DCAC3D7642F}"/>
              </a:ext>
            </a:extLst>
          </p:cNvPr>
          <p:cNvSpPr/>
          <p:nvPr/>
        </p:nvSpPr>
        <p:spPr>
          <a:xfrm>
            <a:off x="255181" y="3604438"/>
            <a:ext cx="8261498" cy="13078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Preprocessing argument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5" y="1105555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="1" dirty="0"/>
                  <a:t> preprocessing argument system </a:t>
                </a:r>
                <a:r>
                  <a:rPr lang="en-US" sz="2400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42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375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⇾  accept or reject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5" y="1105555"/>
                <a:ext cx="8660524" cy="3818431"/>
              </a:xfrm>
              <a:blipFill>
                <a:blip r:embed="rId2"/>
                <a:stretch>
                  <a:fillRect l="-102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991" y="3446093"/>
                <a:ext cx="8296772" cy="13078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Prover uses zero-test on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baseline="-25000" dirty="0"/>
                  <a:t> </a:t>
                </a:r>
                <a:r>
                  <a:rPr lang="en-US" dirty="0"/>
                  <a:t>to prove that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endParaRPr lang="en-US" dirty="0"/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	S(y)</a:t>
                </a:r>
                <a:r>
                  <a:rPr lang="en-US" sz="2800" dirty="0"/>
                  <a:t>⋅[</a:t>
                </a:r>
                <a:r>
                  <a:rPr lang="en-US" dirty="0"/>
                  <a:t>P(y) +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</a:t>
                </a:r>
                <a:r>
                  <a:rPr lang="en-US" sz="2800" dirty="0"/>
                  <a:t>]</a:t>
                </a:r>
                <a:r>
                  <a:rPr lang="en-US" dirty="0"/>
                  <a:t>  +  </a:t>
                </a:r>
                <a:r>
                  <a:rPr lang="en-US" sz="2800" dirty="0"/>
                  <a:t>(</a:t>
                </a:r>
                <a:r>
                  <a:rPr lang="en-US" dirty="0"/>
                  <a:t>1 – S(y)</a:t>
                </a:r>
                <a:r>
                  <a:rPr lang="en-US" sz="2800" dirty="0"/>
                  <a:t>)</a:t>
                </a:r>
                <a:r>
                  <a:rPr lang="en-US" dirty="0"/>
                  <a:t>⋅P(y)⋅P(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  − 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y)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991" y="3446093"/>
                <a:ext cx="8296772" cy="1307804"/>
              </a:xfrm>
              <a:blipFill>
                <a:blip r:embed="rId2"/>
                <a:stretch>
                  <a:fillRect l="-106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64AFED-9BB1-444D-B5D7-6DCAC3D7642F}"/>
              </a:ext>
            </a:extLst>
          </p:cNvPr>
          <p:cNvSpPr/>
          <p:nvPr/>
        </p:nvSpPr>
        <p:spPr>
          <a:xfrm>
            <a:off x="355236" y="3357905"/>
            <a:ext cx="8560163" cy="13078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D92A141-E0FE-9A44-A3F8-CD624A1932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47686" y="982439"/>
                <a:ext cx="7464056" cy="4942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dirty="0"/>
                  <a:t>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 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 = </a:t>
                </a:r>
                <a:r>
                  <a:rPr lang="en-US" sz="2800" dirty="0"/>
                  <a:t>(</a:t>
                </a:r>
                <a:r>
                  <a:rPr lang="en-US" dirty="0"/>
                  <a:t> poly commitment to  S(X) </a:t>
                </a:r>
                <a:r>
                  <a:rPr lang="en-US" sz="2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D92A141-E0FE-9A44-A3F8-CD624A193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686" y="982439"/>
                <a:ext cx="7464056" cy="494218"/>
              </a:xfrm>
              <a:prstGeom prst="rect">
                <a:avLst/>
              </a:prstGeom>
              <a:blipFill>
                <a:blip r:embed="rId3"/>
                <a:stretch>
                  <a:fillRect t="-17073" b="-29268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/>
              <p:nvPr/>
            </p:nvSpPr>
            <p:spPr>
              <a:xfrm>
                <a:off x="747686" y="1545350"/>
                <a:ext cx="2522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 baseline="-250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545350"/>
                <a:ext cx="2522422" cy="461665"/>
              </a:xfrm>
              <a:prstGeom prst="rect">
                <a:avLst/>
              </a:prstGeom>
              <a:blipFill>
                <a:blip r:embed="rId4"/>
                <a:stretch>
                  <a:fillRect l="-4020" t="-10811" r="-30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/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blipFill>
                <a:blip r:embed="rId5"/>
                <a:stretch>
                  <a:fillRect l="-4000" t="-10811" r="-400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/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P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blipFill>
                <a:blip r:embed="rId6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6DA50-3F5B-8A46-B643-531E1C4DAC25}"/>
              </a:ext>
            </a:extLst>
          </p:cNvPr>
          <p:cNvGrpSpPr/>
          <p:nvPr/>
        </p:nvGrpSpPr>
        <p:grpSpPr>
          <a:xfrm>
            <a:off x="3510643" y="1920509"/>
            <a:ext cx="2171700" cy="775764"/>
            <a:chOff x="3510643" y="1920509"/>
            <a:chExt cx="2171700" cy="7757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579F38-330B-BA4C-8984-F6178CBC0F68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BE27BD3-0E37-D243-91FE-0A93656A8724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02E207B-2A44-AA40-9F41-FF4B6C3DE5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26396B-A695-304F-B3EC-7A362A7889D8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8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aseline="30000" dirty="0"/>
                  <a:t>	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-3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4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Define a polynomial   W: H ⇾ H   that implements a rotation:</a:t>
                </a:r>
              </a:p>
              <a:p>
                <a:pPr marL="0" indent="0">
                  <a:buNone/>
                </a:pPr>
                <a:r>
                  <a:rPr lang="en-US" dirty="0"/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 </a:t>
                </a:r>
                <a:r>
                  <a:rPr lang="en-US" dirty="0"/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,  …</a:t>
                </a:r>
                <a:endParaRPr lang="en-US" baseline="30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Lemma</a:t>
                </a:r>
                <a:r>
                  <a:rPr lang="en-US" dirty="0"/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∈H:   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P(W(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))   ⇒   wire constraints are satisfied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  <a:blipFill>
                <a:blip r:embed="rId2"/>
                <a:stretch>
                  <a:fillRect l="-1189" t="-955" r="-446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5016896" y="1085848"/>
            <a:ext cx="3964740" cy="2323713"/>
            <a:chOff x="4902596" y="2400296"/>
            <a:chExt cx="3964740" cy="2323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example: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-2</a:t>
                  </a:r>
                  <a:r>
                    <a:rPr lang="en-US" dirty="0"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-3</a:t>
                  </a:r>
                  <a:r>
                    <a:rPr lang="en-US" dirty="0">
                      <a:latin typeface="+mn-lt"/>
                    </a:rPr>
                    <a:t> :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endParaRPr lang="en-US" b="1" dirty="0">
                    <a:solidFill>
                      <a:srgbClr val="C00000"/>
                    </a:solidFill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0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2</a:t>
                  </a:r>
                  <a:r>
                    <a:rPr lang="en-US" dirty="0">
                      <a:latin typeface="+mn-lt"/>
                    </a:rPr>
                    <a:t>  : 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4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5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7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8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b="1" dirty="0">
                      <a:latin typeface="+mn-lt"/>
                    </a:rPr>
                    <a:t>,  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blipFill>
                  <a:blip r:embed="rId3"/>
                  <a:stretch>
                    <a:fillRect l="-2222" t="-1613" r="-952" b="-430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339438" y="3337972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A2889-4104-9A48-883D-3D9FCA0B3535}"/>
              </a:ext>
            </a:extLst>
          </p:cNvPr>
          <p:cNvCxnSpPr/>
          <p:nvPr/>
        </p:nvCxnSpPr>
        <p:spPr>
          <a:xfrm>
            <a:off x="7845118" y="1967023"/>
            <a:ext cx="0" cy="186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6254E-B8F1-E747-9831-4FA7A9300B1A}"/>
              </a:ext>
            </a:extLst>
          </p:cNvPr>
          <p:cNvCxnSpPr>
            <a:cxnSpLocks/>
          </p:cNvCxnSpPr>
          <p:nvPr/>
        </p:nvCxnSpPr>
        <p:spPr>
          <a:xfrm flipH="1">
            <a:off x="7589937" y="2385680"/>
            <a:ext cx="205562" cy="24587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680484" y="1690577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5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499D-3CBB-9A42-8813-4DFEEFA8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encoding the circuit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33BB1-019A-044A-BA45-56150A8F6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Problem</a:t>
                </a:r>
                <a:r>
                  <a:rPr lang="en-US" dirty="0"/>
                  <a:t>:    the constraint   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P(W(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))    has degree  d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d</a:t>
                </a:r>
                <a:r>
                  <a:rPr lang="en-US" baseline="30000" dirty="0"/>
                  <a:t>2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Cute trick:	use prod-check proof to reduce this to a </a:t>
                </a:r>
                <a:br>
                  <a:rPr lang="en-US" dirty="0"/>
                </a:br>
                <a:r>
                  <a:rPr lang="en-US" dirty="0"/>
                  <a:t>			constraint of linear degree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33BB1-019A-044A-BA45-56150A8F6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37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70B0-7518-F742-91E1-B8C0C89F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wiring check to a linear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610" y="998131"/>
                <a:ext cx="8686800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   P(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 = P(W(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)) 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∈H    if and only if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)≡1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	where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To prove that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US" sz="2000" dirty="0"/>
                  <a:t>   do:</a:t>
                </a:r>
              </a:p>
              <a:p>
                <a:pPr marL="0" indent="0">
                  <a:buNone/>
                </a:pPr>
                <a:r>
                  <a:rPr lang="en-US" sz="2000" dirty="0"/>
                  <a:t>	(1)	verifier chooses random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(2)	prover builds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(X)  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/>
                  <a:t>     for all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∈H</a:t>
                </a:r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(3)	run prod-check to prove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(4)	validate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:  run zero-test on H to prove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= 0  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∈H,  where</a:t>
                </a:r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(x)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 –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610" y="998131"/>
                <a:ext cx="8686800" cy="4145369"/>
              </a:xfrm>
              <a:blipFill>
                <a:blip r:embed="rId2"/>
                <a:stretch>
                  <a:fillRect l="-584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57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final  (S, P, V) 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E839A-72DF-4349-BABB-C8EAEA1E3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7686" y="982439"/>
                <a:ext cx="7464056" cy="494218"/>
              </a:xfr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 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 = </a:t>
                </a:r>
                <a:r>
                  <a:rPr lang="en-US" sz="2800" dirty="0"/>
                  <a:t>(</a:t>
                </a:r>
                <a:r>
                  <a:rPr lang="en-US" dirty="0"/>
                  <a:t> poly commitment to  S(X)  and  W(X) </a:t>
                </a:r>
                <a:r>
                  <a:rPr lang="en-US" sz="2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E839A-72DF-4349-BABB-C8EAEA1E3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686" y="982439"/>
                <a:ext cx="7464056" cy="494218"/>
              </a:xfrm>
              <a:blipFill>
                <a:blip r:embed="rId2"/>
                <a:stretch>
                  <a:fillRect t="-17073" b="-292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47686" y="1545350"/>
                <a:ext cx="2501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 baseline="-250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545350"/>
                <a:ext cx="2501582" cy="461665"/>
              </a:xfrm>
              <a:prstGeom prst="rect">
                <a:avLst/>
              </a:prstGeom>
              <a:blipFill>
                <a:blip r:embed="rId3"/>
                <a:stretch>
                  <a:fillRect l="-4061" t="-10811" r="-406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blipFill>
                <a:blip r:embed="rId4"/>
                <a:stretch>
                  <a:fillRect l="-4000" t="-10811" r="-400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/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build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blipFill>
                <a:blip r:embed="rId5"/>
                <a:stretch>
                  <a:fillRect l="-17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P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blipFill>
                <a:blip r:embed="rId6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584631" y="2670720"/>
            <a:ext cx="8503754" cy="2266005"/>
            <a:chOff x="845672" y="2639521"/>
            <a:chExt cx="8503754" cy="226600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845672" y="2639521"/>
                  <a:ext cx="8503754" cy="2266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Prover proves:  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(1)   S(y)⋅[P(y) + 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)]  + (1 – S(y))⋅P(y)⋅P(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	  </a:t>
                  </a:r>
                  <a:r>
                    <a:rPr lang="en-US" sz="2000" dirty="0"/>
                    <a:t>∀ y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(2)   P(y)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  </a:t>
                  </a:r>
                  <a:r>
                    <a:rPr lang="en-US" sz="2000" dirty="0"/>
                    <a:t>∀ y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inp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(3)   P(y)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P(W(y))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  </a:t>
                  </a:r>
                  <a:r>
                    <a:rPr lang="en-US" sz="2000" dirty="0"/>
                    <a:t>∀ y ∈ H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(4)   P(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72" y="2639521"/>
                  <a:ext cx="8503754" cy="2266005"/>
                </a:xfrm>
                <a:prstGeom prst="rect">
                  <a:avLst/>
                </a:prstGeom>
                <a:blipFill>
                  <a:blip r:embed="rId7"/>
                  <a:stretch>
                    <a:fillRect l="-896" t="-1676" b="-3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26989" y="3105313"/>
            <a:ext cx="965329" cy="1810250"/>
            <a:chOff x="26989" y="3105313"/>
            <a:chExt cx="965329" cy="18102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03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83488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4040913"/>
              <a:ext cx="811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515453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output: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4B73D-3D21-634A-940C-7F9EA9291122}"/>
              </a:ext>
            </a:extLst>
          </p:cNvPr>
          <p:cNvGrpSpPr/>
          <p:nvPr/>
        </p:nvGrpSpPr>
        <p:grpSpPr>
          <a:xfrm>
            <a:off x="3510643" y="1920509"/>
            <a:ext cx="2171700" cy="775764"/>
            <a:chOff x="3510643" y="1920509"/>
            <a:chExt cx="2171700" cy="775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D56C38-A213-034B-9ED4-C343A49E43C6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249185E-0AA9-2F4A-97E5-94352F708245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8119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9D01A-C8AA-1C4C-939D-E4D44BF64C69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0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F28A-29A2-2449-BC12-4A1630FC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Plonk proof:   a short proof  </a:t>
            </a:r>
            <a:r>
              <a:rPr lang="en-US" sz="2000" dirty="0"/>
              <a:t>(O(1) commitments)</a:t>
            </a:r>
            <a:r>
              <a:rPr lang="en-US" dirty="0"/>
              <a:t>,    fast verifier</a:t>
            </a:r>
          </a:p>
          <a:p>
            <a:endParaRPr lang="en-US" dirty="0"/>
          </a:p>
          <a:p>
            <a:r>
              <a:rPr lang="en-US" dirty="0"/>
              <a:t>Can handle circuits with more general gates than  +  and  ×</a:t>
            </a:r>
          </a:p>
          <a:p>
            <a:pPr lvl="1"/>
            <a:r>
              <a:rPr lang="en-US" dirty="0"/>
              <a:t>PLOOKUP:    efficient SNARK for circuits with lookup tables</a:t>
            </a:r>
          </a:p>
          <a:p>
            <a:endParaRPr lang="en-US" dirty="0"/>
          </a:p>
          <a:p>
            <a:r>
              <a:rPr lang="en-US" dirty="0"/>
              <a:t>The SNARK can easily be made into a </a:t>
            </a:r>
            <a:r>
              <a:rPr lang="en-US" dirty="0" err="1"/>
              <a:t>zk</a:t>
            </a:r>
            <a:r>
              <a:rPr lang="en-US" dirty="0"/>
              <a:t>-SNARK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 challenge:   reduce prover time</a:t>
            </a:r>
          </a:p>
        </p:txBody>
      </p:sp>
    </p:spTree>
    <p:extLst>
      <p:ext uri="{BB962C8B-B14F-4D97-AF65-F5344CB8AC3E}">
        <p14:creationId xmlns:p14="http://schemas.microsoft.com/office/powerpoint/2010/main" val="22367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scaling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0820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08206" cy="415498"/>
              </a:xfrm>
              <a:prstGeom prst="rect">
                <a:avLst/>
              </a:prstGeom>
              <a:blipFill>
                <a:blip r:embed="rId2"/>
                <a:stretch>
                  <a:fillRect l="-2994" t="-9091" r="-2395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27267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00" i="1" baseline="-2500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272673" cy="415498"/>
              </a:xfrm>
              <a:prstGeom prst="rect">
                <a:avLst/>
              </a:prstGeom>
              <a:blipFill>
                <a:blip r:embed="rId3"/>
                <a:stretch>
                  <a:fillRect l="-3333" t="-9091" r="-2222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14454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657350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255814" y="2499950"/>
                <a:ext cx="8716736" cy="23852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 ⇒ 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sz="28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sz="28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example:   P “knows”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en-US" sz="21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and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1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Calibri" panose="020F0502020204030204" pitchFamily="34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“reveals nothing” about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4" y="2499950"/>
                <a:ext cx="8716736" cy="2385268"/>
              </a:xfrm>
              <a:prstGeom prst="rect">
                <a:avLst/>
              </a:prstGeom>
              <a:blipFill>
                <a:blip r:embed="rId5"/>
                <a:stretch>
                  <a:fillRect l="-726" t="-2646" r="-290" b="-42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284916" y="3561718"/>
            <a:ext cx="4114805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4960088" y="2729135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</a:t>
                </a:r>
                <a:r>
                  <a:rPr lang="en-US" dirty="0"/>
                  <a:t> </a:t>
                </a:r>
                <a:r>
                  <a:rPr lang="en-US" b="1" dirty="0"/>
                  <a:t>argument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003" t="-1230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07FD41D-F26C-784F-BEFF-3A238CF59362}"/>
              </a:ext>
            </a:extLst>
          </p:cNvPr>
          <p:cNvGrpSpPr/>
          <p:nvPr/>
        </p:nvGrpSpPr>
        <p:grpSpPr>
          <a:xfrm>
            <a:off x="785993" y="4082902"/>
            <a:ext cx="3088666" cy="888020"/>
            <a:chOff x="785993" y="4082902"/>
            <a:chExt cx="3088666" cy="8880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785993" y="4555424"/>
              <a:ext cx="3088666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448C1C3-FB9A-8148-A3D2-929EEF4F500D}"/>
                </a:ext>
              </a:extLst>
            </p:cNvPr>
            <p:cNvSpPr/>
            <p:nvPr/>
          </p:nvSpPr>
          <p:spPr>
            <a:xfrm>
              <a:off x="935044" y="4082902"/>
              <a:ext cx="128212" cy="467833"/>
            </a:xfrm>
            <a:custGeom>
              <a:avLst/>
              <a:gdLst>
                <a:gd name="connsiteX0" fmla="*/ 11254 w 128212"/>
                <a:gd name="connsiteY0" fmla="*/ 467833 h 467833"/>
                <a:gd name="connsiteX1" fmla="*/ 11254 w 128212"/>
                <a:gd name="connsiteY1" fmla="*/ 233917 h 467833"/>
                <a:gd name="connsiteX2" fmla="*/ 128212 w 128212"/>
                <a:gd name="connsiteY2" fmla="*/ 0 h 467833"/>
                <a:gd name="connsiteX3" fmla="*/ 128212 w 128212"/>
                <a:gd name="connsiteY3" fmla="*/ 0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2" h="467833">
                  <a:moveTo>
                    <a:pt x="11254" y="467833"/>
                  </a:moveTo>
                  <a:cubicBezTo>
                    <a:pt x="1507" y="389861"/>
                    <a:pt x="-8239" y="311889"/>
                    <a:pt x="11254" y="233917"/>
                  </a:cubicBezTo>
                  <a:cubicBezTo>
                    <a:pt x="30747" y="155945"/>
                    <a:pt x="128212" y="0"/>
                    <a:pt x="128212" y="0"/>
                  </a:cubicBezTo>
                  <a:lnTo>
                    <a:pt x="128212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4A8312-3C58-C34E-8A42-D93C88997B09}"/>
              </a:ext>
            </a:extLst>
          </p:cNvPr>
          <p:cNvGrpSpPr/>
          <p:nvPr/>
        </p:nvGrpSpPr>
        <p:grpSpPr>
          <a:xfrm>
            <a:off x="4960088" y="4082902"/>
            <a:ext cx="3314626" cy="891479"/>
            <a:chOff x="4960088" y="4082902"/>
            <a:chExt cx="3314626" cy="89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3B9C2D-2739-844B-A562-E02558BAB930}"/>
                    </a:ext>
                  </a:extLst>
                </p:cNvPr>
                <p:cNvSpPr txBox="1"/>
                <p:nvPr/>
              </p:nvSpPr>
              <p:spPr>
                <a:xfrm>
                  <a:off x="4960088" y="4558883"/>
                  <a:ext cx="3314626" cy="41549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= security parameter = 128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3B9C2D-2739-844B-A562-E02558BAB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0088" y="4558883"/>
                  <a:ext cx="3314626" cy="415498"/>
                </a:xfrm>
                <a:prstGeom prst="rect">
                  <a:avLst/>
                </a:prstGeom>
                <a:blipFill>
                  <a:blip r:embed="rId3"/>
                  <a:stretch>
                    <a:fillRect t="-5714" r="-1145" b="-2571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D34184F-3CCE-7C44-91DD-02F56527A4C1}"/>
                </a:ext>
              </a:extLst>
            </p:cNvPr>
            <p:cNvSpPr/>
            <p:nvPr/>
          </p:nvSpPr>
          <p:spPr>
            <a:xfrm flipH="1">
              <a:off x="7894876" y="4082902"/>
              <a:ext cx="128212" cy="467833"/>
            </a:xfrm>
            <a:custGeom>
              <a:avLst/>
              <a:gdLst>
                <a:gd name="connsiteX0" fmla="*/ 11254 w 128212"/>
                <a:gd name="connsiteY0" fmla="*/ 467833 h 467833"/>
                <a:gd name="connsiteX1" fmla="*/ 11254 w 128212"/>
                <a:gd name="connsiteY1" fmla="*/ 233917 h 467833"/>
                <a:gd name="connsiteX2" fmla="*/ 128212 w 128212"/>
                <a:gd name="connsiteY2" fmla="*/ 0 h 467833"/>
                <a:gd name="connsiteX3" fmla="*/ 128212 w 128212"/>
                <a:gd name="connsiteY3" fmla="*/ 0 h 4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12" h="467833">
                  <a:moveTo>
                    <a:pt x="11254" y="467833"/>
                  </a:moveTo>
                  <a:cubicBezTo>
                    <a:pt x="1507" y="389861"/>
                    <a:pt x="-8239" y="311889"/>
                    <a:pt x="11254" y="233917"/>
                  </a:cubicBezTo>
                  <a:cubicBezTo>
                    <a:pt x="30747" y="155945"/>
                    <a:pt x="128212" y="0"/>
                    <a:pt x="128212" y="0"/>
                  </a:cubicBezTo>
                  <a:lnTo>
                    <a:pt x="128212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7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an arithmetic circuit.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blipFill>
                <a:blip r:embed="rId4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blipFill>
                <a:blip r:embed="rId5"/>
                <a:stretch>
                  <a:fillRect l="-432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302122" cy="8640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302122" cy="864083"/>
              </a:xfrm>
              <a:prstGeom prst="rect">
                <a:avLst/>
              </a:prstGeom>
              <a:blipFill>
                <a:blip r:embed="rId6"/>
                <a:stretch>
                  <a:fillRect l="-2672" t="-5797" r="-1908" b="-144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075547" y="2918542"/>
                <a:ext cx="185371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long p</a:t>
                </a:r>
                <a:r>
                  <a:rPr lang="en-US" dirty="0">
                    <a:solidFill>
                      <a:schemeClr val="tx1"/>
                    </a:solidFill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7" y="2918542"/>
                <a:ext cx="1853712" cy="523218"/>
              </a:xfrm>
              <a:prstGeom prst="rect">
                <a:avLst/>
              </a:prstGeom>
              <a:blipFill>
                <a:blip r:embed="rId7"/>
                <a:stretch>
                  <a:fillRect l="-6803" r="-1361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431824"/>
            <a:ext cx="2211984" cy="182896"/>
            <a:chOff x="2890746" y="4305320"/>
            <a:chExt cx="2211984" cy="1828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size of proof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blipFill>
                <a:blip r:embed="rId8"/>
                <a:stretch>
                  <a:fillRect l="-1420" t="-5263" r="-406" b="-28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93424"/>
            <a:ext cx="2211984" cy="182896"/>
            <a:chOff x="2890746" y="4305320"/>
            <a:chExt cx="2211984" cy="182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621216"/>
            <a:chOff x="3178665" y="3181658"/>
            <a:chExt cx="2257828" cy="6212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6117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1221" y="3197991"/>
              <a:ext cx="1505757" cy="6048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611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432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   </a:t>
                  </a:r>
                  <a:r>
                    <a:rPr lang="en-US" sz="18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077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202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blipFill>
                <a:blip r:embed="rId11"/>
                <a:stretch>
                  <a:fillRect t="-6061" r="-22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25916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94616</TotalTime>
  <Words>4320</Words>
  <Application>Microsoft Macintosh PowerPoint</Application>
  <PresentationFormat>On-screen Show (16:9)</PresentationFormat>
  <Paragraphs>443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 Math</vt:lpstr>
      <vt:lpstr>Wingdings</vt:lpstr>
      <vt:lpstr>Office Theme</vt:lpstr>
      <vt:lpstr>Building a SNARK</vt:lpstr>
      <vt:lpstr>Recap:   zk-SNARK applications</vt:lpstr>
      <vt:lpstr>(non-interactive) Preprocessing argument systems</vt:lpstr>
      <vt:lpstr>Preprocessing argument System</vt:lpstr>
      <vt:lpstr>Requirements  (informal)</vt:lpstr>
      <vt:lpstr>SNARK: a Succinct ARgument of Knowledge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Why is this an argument of knowledge?   (can skip)</vt:lpstr>
      <vt:lpstr>Are we done?</vt:lpstr>
      <vt:lpstr>Building an efficient SNARK</vt:lpstr>
      <vt:lpstr>General paradigm</vt:lpstr>
      <vt:lpstr>Recall:  commitments</vt:lpstr>
      <vt:lpstr>(1) Polynomial commitment schemes</vt:lpstr>
      <vt:lpstr>(1) Polynomial commitment schemes</vt:lpstr>
      <vt:lpstr>(1) Polynomial commitment schemes</vt:lpstr>
      <vt:lpstr>Constructing polynomial commitments</vt:lpstr>
      <vt:lpstr>Component 2:   Polynomial IOP</vt:lpstr>
      <vt:lpstr>(2)  Polynomial IOP</vt:lpstr>
      <vt:lpstr>Properties</vt:lpstr>
      <vt:lpstr>The resulting SNARK</vt:lpstr>
      <vt:lpstr>Constructing a Poly-IOP:    t + q = 4</vt:lpstr>
      <vt:lpstr>Some useful gadgets</vt:lpstr>
      <vt:lpstr>Zero test on H      ( H = { 1, ω, ω2, …, ωk-1 } )</vt:lpstr>
      <vt:lpstr>Product check on H:     ∏_(a∈H)▒〖f(a)〗=1</vt:lpstr>
      <vt:lpstr>Product check on H     (unoptimized)</vt:lpstr>
      <vt:lpstr>PLONK:  a poly-IOP for a general circuit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P</vt:lpstr>
      <vt:lpstr>Proving (1):  P encodes the correct inputs</vt:lpstr>
      <vt:lpstr>Proving (1):  P encodes the correct inputs</vt:lpstr>
      <vt:lpstr>Proving (2):   every gate is evaluated correctly</vt:lpstr>
      <vt:lpstr>Proving (2):   every gate is evaluated correctly</vt:lpstr>
      <vt:lpstr>Proving (2):   every gate is evaluated correctly</vt:lpstr>
      <vt:lpstr>Proving (3):   the wiring is correct</vt:lpstr>
      <vt:lpstr>Proving (3):  encoding the circuit wiring</vt:lpstr>
      <vt:lpstr>Reducing wiring check to a linear degree</vt:lpstr>
      <vt:lpstr>The final  (S, P, V)  SNARK</vt:lpstr>
      <vt:lpstr>Many extensions …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1494</cp:revision>
  <cp:lastPrinted>2020-11-09T06:39:36Z</cp:lastPrinted>
  <dcterms:created xsi:type="dcterms:W3CDTF">2010-10-17T19:58:05Z</dcterms:created>
  <dcterms:modified xsi:type="dcterms:W3CDTF">2021-12-23T16:49:22Z</dcterms:modified>
</cp:coreProperties>
</file>