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3"/>
  </p:notesMasterIdLst>
  <p:handoutMasterIdLst>
    <p:handoutMasterId r:id="rId54"/>
  </p:handoutMasterIdLst>
  <p:sldIdLst>
    <p:sldId id="1352" r:id="rId2"/>
    <p:sldId id="1721" r:id="rId3"/>
    <p:sldId id="1706" r:id="rId4"/>
    <p:sldId id="1708" r:id="rId5"/>
    <p:sldId id="1720" r:id="rId6"/>
    <p:sldId id="1767" r:id="rId7"/>
    <p:sldId id="1717" r:id="rId8"/>
    <p:sldId id="1644" r:id="rId9"/>
    <p:sldId id="1647" r:id="rId10"/>
    <p:sldId id="1723" r:id="rId11"/>
    <p:sldId id="1735" r:id="rId12"/>
    <p:sldId id="1651" r:id="rId13"/>
    <p:sldId id="1671" r:id="rId14"/>
    <p:sldId id="1740" r:id="rId15"/>
    <p:sldId id="1768" r:id="rId16"/>
    <p:sldId id="1672" r:id="rId17"/>
    <p:sldId id="429" r:id="rId18"/>
    <p:sldId id="1656" r:id="rId19"/>
    <p:sldId id="1738" r:id="rId20"/>
    <p:sldId id="1650" r:id="rId21"/>
    <p:sldId id="1736" r:id="rId22"/>
    <p:sldId id="1737" r:id="rId23"/>
    <p:sldId id="1756" r:id="rId24"/>
    <p:sldId id="1652" r:id="rId25"/>
    <p:sldId id="1664" r:id="rId26"/>
    <p:sldId id="1761" r:id="rId27"/>
    <p:sldId id="1653" r:id="rId28"/>
    <p:sldId id="1769" r:id="rId29"/>
    <p:sldId id="1741" r:id="rId30"/>
    <p:sldId id="1742" r:id="rId31"/>
    <p:sldId id="1759" r:id="rId32"/>
    <p:sldId id="1744" r:id="rId33"/>
    <p:sldId id="1747" r:id="rId34"/>
    <p:sldId id="1762" r:id="rId35"/>
    <p:sldId id="1766" r:id="rId36"/>
    <p:sldId id="1750" r:id="rId37"/>
    <p:sldId id="1752" r:id="rId38"/>
    <p:sldId id="1763" r:id="rId39"/>
    <p:sldId id="1765" r:id="rId40"/>
    <p:sldId id="1753" r:id="rId41"/>
    <p:sldId id="1754" r:id="rId42"/>
    <p:sldId id="1764" r:id="rId43"/>
    <p:sldId id="1730" r:id="rId44"/>
    <p:sldId id="1755" r:id="rId45"/>
    <p:sldId id="1731" r:id="rId46"/>
    <p:sldId id="1732" r:id="rId47"/>
    <p:sldId id="1758" r:id="rId48"/>
    <p:sldId id="1662" r:id="rId49"/>
    <p:sldId id="1743" r:id="rId50"/>
    <p:sldId id="1633" r:id="rId51"/>
    <p:sldId id="1734" r:id="rId52"/>
  </p:sldIdLst>
  <p:sldSz cx="9144000" cy="5143500" type="screen16x9"/>
  <p:notesSz cx="9144000" cy="6858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clrMru>
    <a:srgbClr val="9A0000"/>
    <a:srgbClr val="3025FF"/>
    <a:srgbClr val="AD0000"/>
    <a:srgbClr val="96060B"/>
    <a:srgbClr val="CAC9CA"/>
    <a:srgbClr val="848384"/>
    <a:srgbClr val="353535"/>
    <a:srgbClr val="181818"/>
    <a:srgbClr val="E2FDBE"/>
    <a:srgbClr val="FEFA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843" autoAdjust="0"/>
    <p:restoredTop sz="95120" autoAdjust="0"/>
  </p:normalViewPr>
  <p:slideViewPr>
    <p:cSldViewPr snapToGrid="0">
      <p:cViewPr varScale="1">
        <p:scale>
          <a:sx n="120" d="100"/>
          <a:sy n="120" d="100"/>
        </p:scale>
        <p:origin x="200" y="34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352" y="387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Objects="1">
      <p:cViewPr varScale="1">
        <p:scale>
          <a:sx n="125" d="100"/>
          <a:sy n="125" d="100"/>
        </p:scale>
        <p:origin x="-3960" y="-112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B69C4B-EC5A-BA4C-B83C-9270746811F3}" type="datetimeFigureOut">
              <a:rPr lang="en-US" smtClean="0"/>
              <a:pPr/>
              <a:t>12/23/21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BECE5B-4CC4-F446-93E7-1DC269D82A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9314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8D36DFA-3B2C-F743-90CA-9BD1CAE78F1A}" type="datetime1">
              <a:rPr lang="en-US"/>
              <a:pPr>
                <a:defRPr/>
              </a:pPr>
              <a:t>12/23/21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17EB13C-F963-D44E-AB67-20FAD2F50C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7188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ＭＳ Ｐゴシック" pitchFamily="-112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8350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WRITE:   and   </a:t>
            </a:r>
            <a:r>
              <a:rPr lang="en-US" dirty="0" err="1"/>
              <a:t>m_i</a:t>
            </a:r>
            <a:r>
              <a:rPr lang="en-US" dirty="0"/>
              <a:t> (1– </a:t>
            </a:r>
            <a:r>
              <a:rPr lang="en-US" dirty="0" err="1"/>
              <a:t>m_i</a:t>
            </a:r>
            <a:r>
              <a:rPr lang="en-US" dirty="0"/>
              <a:t>) = 0   for all  </a:t>
            </a:r>
            <a:r>
              <a:rPr lang="en-US" dirty="0" err="1"/>
              <a:t>i</a:t>
            </a:r>
            <a:r>
              <a:rPr lang="en-US" dirty="0"/>
              <a:t>=1,…,256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894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8350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Honest verifier because we are assuming S is honest  (treating S as part o the verifier)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3ED746-492E-4D0C-832A-ACED5D621C8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2660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8350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Alice deposits and withdraws  1547.3 DAI  then that creates a link between the deposit and the withdrawal events.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3ED746-492E-4D0C-832A-ACED5D621C8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1667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 one Tx per block.   Alice needs to know what leaf her coin will occupy.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8411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8350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Observer:  Alice owns C4.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3ED746-492E-4D0C-832A-ACED5D621C80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7054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8350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Bob does not reveal which coin is being spent.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3ED746-492E-4D0C-832A-ACED5D621C80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7964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8350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Bob proves “I know some leaf in the coins tree whose nullifier is </a:t>
            </a:r>
            <a:r>
              <a:rPr lang="en-US" dirty="0" err="1"/>
              <a:t>nf</a:t>
            </a:r>
            <a:r>
              <a:rPr lang="en-US" dirty="0"/>
              <a:t>”.  He does not which coin is being spent, which is why C3 is part of the secret witness.</a:t>
            </a:r>
          </a:p>
          <a:p>
            <a:r>
              <a:rPr lang="en-US" dirty="0"/>
              <a:t>Tornado uses Groth16.     </a:t>
            </a:r>
            <a:r>
              <a:rPr lang="en-US" dirty="0" err="1"/>
              <a:t>Lava.cash</a:t>
            </a:r>
            <a:r>
              <a:rPr lang="en-US" dirty="0"/>
              <a:t> (same thing on Solana) uses </a:t>
            </a:r>
            <a:r>
              <a:rPr lang="en-US" dirty="0" err="1"/>
              <a:t>zk</a:t>
            </a:r>
            <a:r>
              <a:rPr lang="en-US" dirty="0"/>
              <a:t>-STARKs.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3ED746-492E-4D0C-832A-ACED5D621C80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1603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8350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Bob proves “I know some leaf in the coins tree whose nullifier is </a:t>
            </a:r>
            <a:r>
              <a:rPr lang="en-US" dirty="0" err="1"/>
              <a:t>nf</a:t>
            </a:r>
            <a:r>
              <a:rPr lang="en-US" dirty="0"/>
              <a:t>”.  He does not which coin is being spent, which is why C3 is part of the secret witness.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3ED746-492E-4D0C-832A-ACED5D621C80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6043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8350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Gas can be </a:t>
            </a:r>
            <a:r>
              <a:rPr lang="en-US" dirty="0" err="1"/>
              <a:t>payed</a:t>
            </a:r>
            <a:r>
              <a:rPr lang="en-US" dirty="0"/>
              <a:t> by a </a:t>
            </a:r>
            <a:r>
              <a:rPr lang="en-US" dirty="0" err="1"/>
              <a:t>relayer</a:t>
            </a:r>
            <a:r>
              <a:rPr lang="en-US" dirty="0"/>
              <a:t>, so that Bob’s account is not recorded.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3ED746-492E-4D0C-832A-ACED5D621C80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214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Stress that H1 is collision resistant.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441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8350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Knowledge is stronger the soundness.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380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8350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Knowledge is stronger the soundness.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3714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8350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size of circuit is O(log n) 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7291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Gennaro, Gentry, </a:t>
            </a:r>
            <a:r>
              <a:rPr lang="en-US" err="1"/>
              <a:t>Parno</a:t>
            </a:r>
            <a:r>
              <a:rPr lang="en-US"/>
              <a:t>, </a:t>
            </a:r>
            <a:r>
              <a:rPr lang="en-US" err="1"/>
              <a:t>Reykova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1682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8350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 trusted setup:   log-size proof.       but shorter  Sp.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6135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8350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SNARK programs:  setup, compile, prove, verify.       Plonk-CG: plonk with custom gates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8426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8350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3ED746-492E-4D0C-832A-ACED5D621C8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5413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8350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Honest verifier because we are assuming S is honest  (treating S as part o the verifier)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3ED746-492E-4D0C-832A-ACED5D621C8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964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5DFC8-652C-2A41-ABFD-B1F021817DFC}" type="datetime1">
              <a:rPr lang="en-US"/>
              <a:pPr>
                <a:defRPr/>
              </a:pPr>
              <a:t>12/23/21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E5B5C-DED7-1642-8D38-762AABC53A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1459348"/>
            <a:ext cx="9144000" cy="1321876"/>
          </a:xfrm>
          <a:prstGeom prst="rect">
            <a:avLst/>
          </a:prstGeom>
          <a:solidFill>
            <a:srgbClr val="5A159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>
              <a:defRPr/>
            </a:pPr>
            <a:endParaRPr lang="en-US" sz="2400" b="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08610"/>
            <a:ext cx="7772400" cy="6953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>
          <a:xfrm>
            <a:off x="365125" y="1"/>
            <a:ext cx="8350251" cy="810599"/>
          </a:xfrm>
          <a:prstGeom prst="roundRect">
            <a:avLst/>
          </a:prstGeom>
          <a:noFill/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kern="0" dirty="0">
              <a:solidFill>
                <a:schemeClr val="bg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-4763"/>
            <a:ext cx="9144000" cy="838200"/>
          </a:xfrm>
          <a:prstGeom prst="rect">
            <a:avLst/>
          </a:prstGeom>
          <a:solidFill>
            <a:srgbClr val="99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>
              <a:defRPr/>
            </a:pP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4919"/>
            <a:ext cx="8229600" cy="623097"/>
          </a:xfrm>
          <a:prstGeom prst="rect">
            <a:avLst/>
          </a:prstGeom>
        </p:spPr>
        <p:txBody>
          <a:bodyPr wrap="none">
            <a:normAutofit/>
          </a:bodyPr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81843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F94FB-DBAC-5A49-BBDE-DEB602A733FE}" type="datetime1">
              <a:rPr lang="en-US"/>
              <a:pPr>
                <a:defRPr/>
              </a:pPr>
              <a:t>12/23/21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4F64E-2EE5-7440-95DF-06B2C2E4B0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1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02419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3305176"/>
            <a:ext cx="58293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2180035"/>
            <a:ext cx="58293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425"/>
            </a:lvl2pPr>
            <a:lvl3pPr marL="685800" indent="0">
              <a:buNone/>
              <a:defRPr sz="1200"/>
            </a:lvl3pPr>
            <a:lvl4pPr marL="1028700" indent="0">
              <a:buNone/>
              <a:defRPr sz="1125"/>
            </a:lvl4pPr>
            <a:lvl5pPr marL="1371600" indent="0">
              <a:buNone/>
              <a:defRPr sz="1125"/>
            </a:lvl5pPr>
            <a:lvl6pPr marL="1714500" indent="0">
              <a:buNone/>
              <a:defRPr sz="1125"/>
            </a:lvl6pPr>
            <a:lvl7pPr marL="2057400" indent="0">
              <a:buNone/>
              <a:defRPr sz="1125"/>
            </a:lvl7pPr>
            <a:lvl8pPr marL="2400300" indent="0">
              <a:buNone/>
              <a:defRPr sz="1125"/>
            </a:lvl8pPr>
            <a:lvl9pPr marL="2743200" indent="0">
              <a:buNone/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BCBDB-77C9-44E1-B8B8-0FED19A87A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830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793E1D0-547A-D244-A03A-F935803C2C43}" type="datetime1">
              <a:rPr lang="en-US"/>
              <a:pPr>
                <a:defRPr/>
              </a:pPr>
              <a:t>12/23/21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A64D269-B643-834D-96C1-658E4275C0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0" r:id="rId1"/>
    <p:sldLayoutId id="2147484101" r:id="rId2"/>
    <p:sldLayoutId id="2147484095" r:id="rId3"/>
    <p:sldLayoutId id="2147484102" r:id="rId4"/>
    <p:sldLayoutId id="2147484103" r:id="rId5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13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1.png"/><Relationship Id="rId4" Type="http://schemas.openxmlformats.org/officeDocument/2006/relationships/image" Target="../media/image37.png"/><Relationship Id="rId9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51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6.tiff"/><Relationship Id="rId4" Type="http://schemas.openxmlformats.org/officeDocument/2006/relationships/image" Target="../media/image5.tiff"/><Relationship Id="rId9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7" Type="http://schemas.openxmlformats.org/officeDocument/2006/relationships/image" Target="../media/image19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9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6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7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3.png"/><Relationship Id="rId4" Type="http://schemas.openxmlformats.org/officeDocument/2006/relationships/image" Target="../media/image23.tif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tiff"/><Relationship Id="rId4" Type="http://schemas.openxmlformats.org/officeDocument/2006/relationships/image" Target="../media/image7.tif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png"/><Relationship Id="rId3" Type="http://schemas.openxmlformats.org/officeDocument/2006/relationships/image" Target="../media/image140.png"/><Relationship Id="rId7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0.png"/><Relationship Id="rId4" Type="http://schemas.openxmlformats.org/officeDocument/2006/relationships/image" Target="../media/image150.png"/><Relationship Id="rId9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52485"/>
            <a:ext cx="9144000" cy="999460"/>
          </a:xfrm>
        </p:spPr>
        <p:txBody>
          <a:bodyPr>
            <a:noAutofit/>
          </a:bodyPr>
          <a:lstStyle/>
          <a:p>
            <a:pPr>
              <a:lnSpc>
                <a:spcPts val="5040"/>
              </a:lnSpc>
              <a:spcBef>
                <a:spcPts val="0"/>
              </a:spcBef>
            </a:pPr>
            <a:r>
              <a:rPr lang="en-US" sz="3600" b="1" dirty="0"/>
              <a:t>Using </a:t>
            </a:r>
            <a:r>
              <a:rPr lang="en-US" sz="3600" b="1" dirty="0" err="1"/>
              <a:t>zk</a:t>
            </a:r>
            <a:r>
              <a:rPr lang="en-US" sz="3600" b="1" dirty="0"/>
              <a:t>-SNARKs for Privacy on the Blockchain</a:t>
            </a:r>
            <a:endParaRPr lang="en-US" sz="4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1F1188-11C7-D44B-B40B-6A3A04244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399" y="84621"/>
            <a:ext cx="1223505" cy="122350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6EC6456-65FF-AE4F-BF1C-E2E0C33D64E8}"/>
              </a:ext>
            </a:extLst>
          </p:cNvPr>
          <p:cNvSpPr txBox="1"/>
          <p:nvPr/>
        </p:nvSpPr>
        <p:spPr>
          <a:xfrm>
            <a:off x="3444768" y="234708"/>
            <a:ext cx="2480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CS251 </a:t>
            </a:r>
            <a:r>
              <a:rPr lang="en-US"/>
              <a:t>Fall 2021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182417-0D84-1647-8BC9-3591C6CAE862}"/>
              </a:ext>
            </a:extLst>
          </p:cNvPr>
          <p:cNvSpPr txBox="1"/>
          <p:nvPr/>
        </p:nvSpPr>
        <p:spPr>
          <a:xfrm>
            <a:off x="3306539" y="719965"/>
            <a:ext cx="2756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(cs251.stanford.edu)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95BE49-D5B5-6345-A235-211F5413DB85}"/>
              </a:ext>
            </a:extLst>
          </p:cNvPr>
          <p:cNvSpPr txBox="1"/>
          <p:nvPr/>
        </p:nvSpPr>
        <p:spPr>
          <a:xfrm>
            <a:off x="3393696" y="3086230"/>
            <a:ext cx="17892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latin typeface="+mn-lt"/>
              </a:rPr>
              <a:t>Dan </a:t>
            </a:r>
            <a:r>
              <a:rPr lang="en-US" sz="2800" dirty="0" err="1">
                <a:latin typeface="+mn-lt"/>
              </a:rPr>
              <a:t>Boneh</a:t>
            </a:r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66261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15851-A15A-0641-BA1C-1DAA2EC16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(2) Argument systems    </a:t>
            </a:r>
            <a:r>
              <a:rPr lang="en-US" sz="1600" dirty="0"/>
              <a:t>(for NP)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DD60DB4E-756E-CA44-9ED0-E28A9A054E03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457200" y="872061"/>
                <a:ext cx="8229600" cy="123140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Public arithmetic circuit:   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 </m:t>
                    </m:r>
                    <m:r>
                      <a:rPr lang="en-US" b="1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) ⇾  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</m:oMath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DD60DB4E-756E-CA44-9ED0-E28A9A054E0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872061"/>
                <a:ext cx="8229600" cy="1231408"/>
              </a:xfrm>
              <a:blipFill>
                <a:blip r:embed="rId3"/>
                <a:stretch>
                  <a:fillRect l="-1698" t="-51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00203C9B-4763-CA45-A232-04E8E29410BE}"/>
              </a:ext>
            </a:extLst>
          </p:cNvPr>
          <p:cNvGrpSpPr/>
          <p:nvPr/>
        </p:nvGrpSpPr>
        <p:grpSpPr>
          <a:xfrm>
            <a:off x="1602861" y="1325075"/>
            <a:ext cx="7055491" cy="638460"/>
            <a:chOff x="73048" y="1673817"/>
            <a:chExt cx="7055492" cy="638459"/>
          </a:xfrm>
        </p:grpSpPr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22D17DA6-4AF6-1D42-948B-634A4C1B7B1A}"/>
                </a:ext>
              </a:extLst>
            </p:cNvPr>
            <p:cNvSpPr/>
            <p:nvPr/>
          </p:nvSpPr>
          <p:spPr>
            <a:xfrm>
              <a:off x="2715084" y="1673817"/>
              <a:ext cx="774915" cy="385821"/>
            </a:xfrm>
            <a:custGeom>
              <a:avLst/>
              <a:gdLst>
                <a:gd name="connsiteX0" fmla="*/ 0 w 774915"/>
                <a:gd name="connsiteY0" fmla="*/ 371959 h 385821"/>
                <a:gd name="connsiteX1" fmla="*/ 619932 w 774915"/>
                <a:gd name="connsiteY1" fmla="*/ 340963 h 385821"/>
                <a:gd name="connsiteX2" fmla="*/ 774915 w 774915"/>
                <a:gd name="connsiteY2" fmla="*/ 0 h 385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74915" h="385821">
                  <a:moveTo>
                    <a:pt x="0" y="371959"/>
                  </a:moveTo>
                  <a:cubicBezTo>
                    <a:pt x="245390" y="387457"/>
                    <a:pt x="490780" y="402956"/>
                    <a:pt x="619932" y="340963"/>
                  </a:cubicBezTo>
                  <a:cubicBezTo>
                    <a:pt x="749084" y="278970"/>
                    <a:pt x="761999" y="139485"/>
                    <a:pt x="774915" y="0"/>
                  </a:cubicBezTo>
                </a:path>
              </a:pathLst>
            </a:custGeom>
            <a:noFill/>
            <a:ln w="38100">
              <a:headEnd type="none" w="med" len="med"/>
              <a:tailEnd type="triangle" w="med" len="med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774915"/>
                        <a:gd name="connsiteY0" fmla="*/ 371959 h 385821"/>
                        <a:gd name="connsiteX1" fmla="*/ 619932 w 774915"/>
                        <a:gd name="connsiteY1" fmla="*/ 340963 h 385821"/>
                        <a:gd name="connsiteX2" fmla="*/ 774915 w 774915"/>
                        <a:gd name="connsiteY2" fmla="*/ 0 h 38582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774915" h="385821" extrusionOk="0">
                          <a:moveTo>
                            <a:pt x="0" y="371959"/>
                          </a:moveTo>
                          <a:cubicBezTo>
                            <a:pt x="224271" y="374430"/>
                            <a:pt x="474223" y="409170"/>
                            <a:pt x="619932" y="340963"/>
                          </a:cubicBezTo>
                          <a:cubicBezTo>
                            <a:pt x="759058" y="281070"/>
                            <a:pt x="756309" y="139666"/>
                            <a:pt x="774915" y="0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9DB7E286-911C-B447-B311-70D502B61B3C}"/>
                    </a:ext>
                  </a:extLst>
                </p:cNvPr>
                <p:cNvSpPr txBox="1"/>
                <p:nvPr/>
              </p:nvSpPr>
              <p:spPr>
                <a:xfrm>
                  <a:off x="73048" y="1879357"/>
                  <a:ext cx="2704779" cy="4238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1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public statement in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sz="21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1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𝔽</m:t>
                          </m:r>
                        </m:e>
                        <m:sub/>
                        <m:sup>
                          <m:r>
                            <a:rPr lang="en-US" sz="21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</m:oMath>
                  </a14:m>
                  <a:endParaRPr lang="en-US" sz="210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9DB7E286-911C-B447-B311-70D502B61B3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048" y="1879357"/>
                  <a:ext cx="2704779" cy="423833"/>
                </a:xfrm>
                <a:prstGeom prst="rect">
                  <a:avLst/>
                </a:prstGeom>
                <a:blipFill>
                  <a:blip r:embed="rId4"/>
                  <a:stretch>
                    <a:fillRect l="-2817" t="-8824" b="-264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43750A43-9D60-8D4A-84B9-526AD04F1BAE}"/>
                </a:ext>
              </a:extLst>
            </p:cNvPr>
            <p:cNvSpPr/>
            <p:nvPr/>
          </p:nvSpPr>
          <p:spPr>
            <a:xfrm flipH="1">
              <a:off x="3963189" y="1686447"/>
              <a:ext cx="681521" cy="385821"/>
            </a:xfrm>
            <a:custGeom>
              <a:avLst/>
              <a:gdLst>
                <a:gd name="connsiteX0" fmla="*/ 0 w 774915"/>
                <a:gd name="connsiteY0" fmla="*/ 371959 h 385821"/>
                <a:gd name="connsiteX1" fmla="*/ 619932 w 774915"/>
                <a:gd name="connsiteY1" fmla="*/ 340963 h 385821"/>
                <a:gd name="connsiteX2" fmla="*/ 774915 w 774915"/>
                <a:gd name="connsiteY2" fmla="*/ 0 h 385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74915" h="385821">
                  <a:moveTo>
                    <a:pt x="0" y="371959"/>
                  </a:moveTo>
                  <a:cubicBezTo>
                    <a:pt x="245390" y="387457"/>
                    <a:pt x="490780" y="402956"/>
                    <a:pt x="619932" y="340963"/>
                  </a:cubicBezTo>
                  <a:cubicBezTo>
                    <a:pt x="749084" y="278970"/>
                    <a:pt x="761999" y="139485"/>
                    <a:pt x="774915" y="0"/>
                  </a:cubicBezTo>
                </a:path>
              </a:pathLst>
            </a:custGeom>
            <a:noFill/>
            <a:ln w="38100">
              <a:headEnd type="none" w="med" len="med"/>
              <a:tailEnd type="triangle" w="med" len="med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774915"/>
                        <a:gd name="connsiteY0" fmla="*/ 371959 h 385821"/>
                        <a:gd name="connsiteX1" fmla="*/ 619932 w 774915"/>
                        <a:gd name="connsiteY1" fmla="*/ 340963 h 385821"/>
                        <a:gd name="connsiteX2" fmla="*/ 774915 w 774915"/>
                        <a:gd name="connsiteY2" fmla="*/ 0 h 38582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774915" h="385821" extrusionOk="0">
                          <a:moveTo>
                            <a:pt x="0" y="371959"/>
                          </a:moveTo>
                          <a:cubicBezTo>
                            <a:pt x="224271" y="374430"/>
                            <a:pt x="474223" y="409170"/>
                            <a:pt x="619932" y="340963"/>
                          </a:cubicBezTo>
                          <a:cubicBezTo>
                            <a:pt x="759058" y="281070"/>
                            <a:pt x="756309" y="139666"/>
                            <a:pt x="774915" y="0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A4A7F75E-B124-7441-8BA2-CF40C50E3F17}"/>
                    </a:ext>
                  </a:extLst>
                </p:cNvPr>
                <p:cNvSpPr txBox="1"/>
                <p:nvPr/>
              </p:nvSpPr>
              <p:spPr>
                <a:xfrm>
                  <a:off x="4693386" y="1888443"/>
                  <a:ext cx="2435154" cy="4238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1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secret witness in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sz="21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1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𝔽</m:t>
                          </m:r>
                        </m:e>
                        <m:sub/>
                        <m:sup>
                          <m:r>
                            <a:rPr lang="en-US" sz="21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p>
                      </m:sSubSup>
                    </m:oMath>
                  </a14:m>
                  <a:endParaRPr lang="en-US" sz="210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A4A7F75E-B124-7441-8BA2-CF40C50E3F1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93386" y="1888443"/>
                  <a:ext cx="2435154" cy="423833"/>
                </a:xfrm>
                <a:prstGeom prst="rect">
                  <a:avLst/>
                </a:prstGeom>
                <a:blipFill>
                  <a:blip r:embed="rId5"/>
                  <a:stretch>
                    <a:fillRect l="-2591" t="-8824" b="-264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7370A0F3-E260-A442-AE89-7FB3E87D6E13}"/>
              </a:ext>
            </a:extLst>
          </p:cNvPr>
          <p:cNvSpPr txBox="1">
            <a:spLocks/>
          </p:cNvSpPr>
          <p:nvPr/>
        </p:nvSpPr>
        <p:spPr bwMode="auto">
          <a:xfrm>
            <a:off x="139396" y="2484014"/>
            <a:ext cx="8890304" cy="253456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BA2A4BC-EFEE-4846-B7E2-9CA937BC5432}"/>
              </a:ext>
            </a:extLst>
          </p:cNvPr>
          <p:cNvSpPr/>
          <p:nvPr/>
        </p:nvSpPr>
        <p:spPr>
          <a:xfrm>
            <a:off x="742950" y="3200400"/>
            <a:ext cx="914400" cy="16573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Prover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A8A4750-01F4-F241-A9E9-0D13BDA5F4A4}"/>
              </a:ext>
            </a:extLst>
          </p:cNvPr>
          <p:cNvSpPr/>
          <p:nvPr/>
        </p:nvSpPr>
        <p:spPr>
          <a:xfrm>
            <a:off x="6400800" y="3200400"/>
            <a:ext cx="914400" cy="16573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Verifier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558FEEA-0ACD-A949-BDCC-170265C71B29}"/>
              </a:ext>
            </a:extLst>
          </p:cNvPr>
          <p:cNvGrpSpPr/>
          <p:nvPr/>
        </p:nvGrpSpPr>
        <p:grpSpPr>
          <a:xfrm>
            <a:off x="735247" y="2414016"/>
            <a:ext cx="805029" cy="786384"/>
            <a:chOff x="980331" y="3218688"/>
            <a:chExt cx="1073372" cy="1048512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61F8708A-3D64-B042-8DDD-27554CC65F40}"/>
                </a:ext>
              </a:extLst>
            </p:cNvPr>
            <p:cNvCxnSpPr>
              <a:endCxn id="4" idx="0"/>
            </p:cNvCxnSpPr>
            <p:nvPr/>
          </p:nvCxnSpPr>
          <p:spPr>
            <a:xfrm>
              <a:off x="1600200" y="3822645"/>
              <a:ext cx="0" cy="44455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9D14A163-C61B-AF47-8536-EA52A6F37C67}"/>
                    </a:ext>
                  </a:extLst>
                </p:cNvPr>
                <p:cNvSpPr txBox="1"/>
                <p:nvPr/>
              </p:nvSpPr>
              <p:spPr>
                <a:xfrm>
                  <a:off x="980331" y="3218688"/>
                  <a:ext cx="1073372" cy="61555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,</m:t>
                      </m:r>
                    </m:oMath>
                  </a14:m>
                  <a:r>
                    <a:rPr lang="en-US" dirty="0">
                      <a:latin typeface="+mj-lt"/>
                    </a:rPr>
                    <a:t>  </a:t>
                  </a:r>
                  <a14:m>
                    <m:oMath xmlns:m="http://schemas.openxmlformats.org/officeDocument/2006/math">
                      <m:r>
                        <a:rPr lang="en-US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𝒘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9D14A163-C61B-AF47-8536-EA52A6F37C6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0331" y="3218688"/>
                  <a:ext cx="1073372" cy="61555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9506A7E-DEBA-DF40-8153-4C49733E4D54}"/>
              </a:ext>
            </a:extLst>
          </p:cNvPr>
          <p:cNvGrpSpPr/>
          <p:nvPr/>
        </p:nvGrpSpPr>
        <p:grpSpPr>
          <a:xfrm>
            <a:off x="6726068" y="2418056"/>
            <a:ext cx="447558" cy="786384"/>
            <a:chOff x="8968090" y="3224075"/>
            <a:chExt cx="596743" cy="1048512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BD96CD8D-5BD8-C84B-9AF5-A8356E3FFEF2}"/>
                </a:ext>
              </a:extLst>
            </p:cNvPr>
            <p:cNvCxnSpPr/>
            <p:nvPr/>
          </p:nvCxnSpPr>
          <p:spPr>
            <a:xfrm>
              <a:off x="9201750" y="3828032"/>
              <a:ext cx="0" cy="44455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8335B1A8-5E62-424F-B9F4-A150446CE763}"/>
                    </a:ext>
                  </a:extLst>
                </p:cNvPr>
                <p:cNvSpPr txBox="1"/>
                <p:nvPr/>
              </p:nvSpPr>
              <p:spPr>
                <a:xfrm>
                  <a:off x="8968090" y="3224075"/>
                  <a:ext cx="596743" cy="61555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8335B1A8-5E62-424F-B9F4-A150446CE76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68090" y="3224075"/>
                  <a:ext cx="596743" cy="615553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1DF180B-A057-734D-8FCF-C649EF1723D7}"/>
                  </a:ext>
                </a:extLst>
              </p:cNvPr>
              <p:cNvSpPr txBox="1"/>
              <p:nvPr/>
            </p:nvSpPr>
            <p:spPr>
              <a:xfrm>
                <a:off x="1438048" y="2768665"/>
                <a:ext cx="5325817" cy="400110"/>
              </a:xfrm>
              <a:prstGeom prst="rect">
                <a:avLst/>
              </a:prstGeom>
              <a:noFill/>
              <a:ln>
                <a:solidFill>
                  <a:schemeClr val="accent6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P’s goal:  “convince” V that </a:t>
                </a:r>
                <a14:m>
                  <m:oMath xmlns:m="http://schemas.openxmlformats.org/officeDocument/2006/math">
                    <m:r>
                      <a:rPr lang="en-US" sz="20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r>
                      <a:rPr lang="en-US" sz="20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sz="2000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 </a:t>
                </a:r>
                <a:r>
                  <a:rPr lang="en-US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s.t.</a:t>
                </a: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1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) =0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1DF180B-A057-734D-8FCF-C649EF1723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8048" y="2768665"/>
                <a:ext cx="5325817" cy="400110"/>
              </a:xfrm>
              <a:prstGeom prst="rect">
                <a:avLst/>
              </a:prstGeom>
              <a:blipFill>
                <a:blip r:embed="rId8"/>
                <a:stretch>
                  <a:fillRect l="-474" t="-5882" b="-20588"/>
                </a:stretch>
              </a:blipFill>
              <a:ln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884162F-9424-8E44-965C-8575B15E6A6A}"/>
              </a:ext>
            </a:extLst>
          </p:cNvPr>
          <p:cNvCxnSpPr/>
          <p:nvPr/>
        </p:nvCxnSpPr>
        <p:spPr>
          <a:xfrm>
            <a:off x="1728364" y="3551224"/>
            <a:ext cx="458381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C637EF7-9C59-3049-94AA-32C2371F3A48}"/>
              </a:ext>
            </a:extLst>
          </p:cNvPr>
          <p:cNvCxnSpPr/>
          <p:nvPr/>
        </p:nvCxnSpPr>
        <p:spPr>
          <a:xfrm>
            <a:off x="1728364" y="4008424"/>
            <a:ext cx="458381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4840AFE-0F65-B34E-8C33-7B4FDFF57819}"/>
              </a:ext>
            </a:extLst>
          </p:cNvPr>
          <p:cNvCxnSpPr/>
          <p:nvPr/>
        </p:nvCxnSpPr>
        <p:spPr>
          <a:xfrm>
            <a:off x="1728364" y="4457700"/>
            <a:ext cx="458381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1610D5F-BDDB-8A41-B64D-E9D712CD43CD}"/>
              </a:ext>
            </a:extLst>
          </p:cNvPr>
          <p:cNvCxnSpPr>
            <a:cxnSpLocks/>
          </p:cNvCxnSpPr>
          <p:nvPr/>
        </p:nvCxnSpPr>
        <p:spPr>
          <a:xfrm flipH="1">
            <a:off x="1728364" y="3751298"/>
            <a:ext cx="458381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E8113796-B684-4148-9932-54625C75EDB5}"/>
              </a:ext>
            </a:extLst>
          </p:cNvPr>
          <p:cNvCxnSpPr>
            <a:cxnSpLocks/>
          </p:cNvCxnSpPr>
          <p:nvPr/>
        </p:nvCxnSpPr>
        <p:spPr>
          <a:xfrm flipH="1">
            <a:off x="1728364" y="4229100"/>
            <a:ext cx="458381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F384E2A-EBEF-DD47-9EE7-CF797C8A019C}"/>
              </a:ext>
            </a:extLst>
          </p:cNvPr>
          <p:cNvGrpSpPr/>
          <p:nvPr/>
        </p:nvGrpSpPr>
        <p:grpSpPr>
          <a:xfrm>
            <a:off x="7315199" y="4171951"/>
            <a:ext cx="1693377" cy="738664"/>
            <a:chOff x="9753600" y="5562600"/>
            <a:chExt cx="2257837" cy="984885"/>
          </a:xfrm>
        </p:grpSpPr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7E1BB37E-34E2-CF4A-BB4D-A19C1A483CE8}"/>
                </a:ext>
              </a:extLst>
            </p:cNvPr>
            <p:cNvCxnSpPr>
              <a:cxnSpLocks/>
            </p:cNvCxnSpPr>
            <p:nvPr/>
          </p:nvCxnSpPr>
          <p:spPr>
            <a:xfrm>
              <a:off x="9753600" y="6166701"/>
              <a:ext cx="5334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F4CB705-323A-4846-9E51-BDB97FF3BE9A}"/>
                </a:ext>
              </a:extLst>
            </p:cNvPr>
            <p:cNvSpPr txBox="1"/>
            <p:nvPr/>
          </p:nvSpPr>
          <p:spPr>
            <a:xfrm>
              <a:off x="10326187" y="5562600"/>
              <a:ext cx="1685250" cy="9848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100" dirty="0">
                  <a:latin typeface="Calibri" panose="020F0502020204030204" pitchFamily="34" charset="0"/>
                  <a:cs typeface="Calibri" panose="020F0502020204030204" pitchFamily="34" charset="0"/>
                </a:rPr>
                <a:t>accept or </a:t>
              </a:r>
              <a:br>
                <a:rPr lang="en-US" sz="2100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2100" dirty="0">
                  <a:latin typeface="Calibri" panose="020F0502020204030204" pitchFamily="34" charset="0"/>
                  <a:cs typeface="Calibri" panose="020F0502020204030204" pitchFamily="34" charset="0"/>
                </a:rPr>
                <a:t>reject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58112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15851-A15A-0641-BA1C-1DAA2EC16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(non-interactive)</a:t>
            </a:r>
            <a:r>
              <a:rPr lang="en-US" sz="3600" dirty="0"/>
              <a:t> Preprocessing argument systems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D2882E9-C251-9149-A76A-568086A93F45}"/>
                  </a:ext>
                </a:extLst>
              </p:cNvPr>
              <p:cNvSpPr txBox="1"/>
              <p:nvPr/>
            </p:nvSpPr>
            <p:spPr>
              <a:xfrm>
                <a:off x="456289" y="2209485"/>
                <a:ext cx="7940635" cy="494751"/>
              </a:xfrm>
              <a:prstGeom prst="rect">
                <a:avLst/>
              </a:prstGeom>
              <a:noFill/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Preprocessing (setup)</a:t>
                </a:r>
                <a:r>
                  <a:rPr lang="en-US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:    S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)  ⇾  public parameters  (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𝒑</m:t>
                        </m:r>
                      </m:sub>
                    </m:sSub>
                  </m:oMath>
                </a14:m>
                <a:r>
                  <a:rPr lang="en-US" b="1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𝒗</m:t>
                        </m:r>
                      </m:sub>
                    </m:sSub>
                  </m:oMath>
                </a14:m>
                <a:r>
                  <a:rPr lang="en-US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  <a:endParaRPr lang="en-US" baseline="-25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D2882E9-C251-9149-A76A-568086A93F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289" y="2209485"/>
                <a:ext cx="7940635" cy="494751"/>
              </a:xfrm>
              <a:prstGeom prst="rect">
                <a:avLst/>
              </a:prstGeom>
              <a:blipFill>
                <a:blip r:embed="rId3"/>
                <a:stretch>
                  <a:fillRect l="-1116" t="-9756" b="-19512"/>
                </a:stretch>
              </a:blip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 Placeholder 2">
                <a:extLst>
                  <a:ext uri="{FF2B5EF4-FFF2-40B4-BE49-F238E27FC236}">
                    <a16:creationId xmlns:a16="http://schemas.microsoft.com/office/drawing/2014/main" id="{3992BD9D-1961-C34C-BBBE-0A0CC32E2764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57200" y="808263"/>
                <a:ext cx="8229600" cy="123140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vert="horz" wrap="square" lIns="68577" tIns="34289" rIns="68577" bIns="34289" numCol="1" anchor="t" anchorCtr="0" compatLnSpc="1"/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3200">
                    <a:solidFill>
                      <a:schemeClr val="accent2"/>
                    </a:solidFill>
                    <a:latin typeface="Calibri" pitchFamily="34" charset="0"/>
                    <a:ea typeface="+mn-ea"/>
                    <a:cs typeface="+mn-cs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kern="0" dirty="0"/>
                  <a:t>Public arithmetic circuit:     </a:t>
                </a:r>
                <a14:m>
                  <m:oMath xmlns:m="http://schemas.openxmlformats.org/officeDocument/2006/math">
                    <m:r>
                      <a:rPr lang="en-US" sz="2800" i="1" kern="0" dirty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800" i="1" kern="0" dirty="0">
                        <a:latin typeface="Cambria Math" panose="02040503050406030204" pitchFamily="18" charset="0"/>
                      </a:rPr>
                      <m:t>( </m:t>
                    </m:r>
                    <m:r>
                      <a:rPr lang="en-US" sz="2800" b="1" i="1" kern="0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800" i="1" kern="0" dirty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sz="2800" b="1" i="1" kern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sz="2800" i="1" kern="0" dirty="0">
                        <a:latin typeface="Cambria Math" panose="02040503050406030204" pitchFamily="18" charset="0"/>
                      </a:rPr>
                      <m:t> ) ⇾  </m:t>
                    </m:r>
                    <m:r>
                      <a:rPr lang="en-US" sz="2800" i="1" kern="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</m:oMath>
                </a14:m>
                <a:endParaRPr lang="en-US" sz="2400" kern="0" baseline="-25000" dirty="0"/>
              </a:p>
            </p:txBody>
          </p:sp>
        </mc:Choice>
        <mc:Fallback xmlns="">
          <p:sp>
            <p:nvSpPr>
              <p:cNvPr id="25" name="Text Placeholder 2">
                <a:extLst>
                  <a:ext uri="{FF2B5EF4-FFF2-40B4-BE49-F238E27FC236}">
                    <a16:creationId xmlns:a16="http://schemas.microsoft.com/office/drawing/2014/main" id="{3992BD9D-1961-C34C-BBBE-0A0CC32E27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808263"/>
                <a:ext cx="8229600" cy="1231408"/>
              </a:xfrm>
              <a:prstGeom prst="rect">
                <a:avLst/>
              </a:prstGeom>
              <a:blipFill>
                <a:blip r:embed="rId4"/>
                <a:stretch>
                  <a:fillRect l="-1543"/>
                </a:stretch>
              </a:blipFill>
              <a:ln w="9525">
                <a:noFill/>
                <a:miter lim="800000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19CA5F62-1886-1047-9812-EE36E9BE6B74}"/>
              </a:ext>
            </a:extLst>
          </p:cNvPr>
          <p:cNvGrpSpPr/>
          <p:nvPr/>
        </p:nvGrpSpPr>
        <p:grpSpPr>
          <a:xfrm>
            <a:off x="1028700" y="1282543"/>
            <a:ext cx="7055491" cy="638460"/>
            <a:chOff x="73048" y="1673817"/>
            <a:chExt cx="7055492" cy="638459"/>
          </a:xfrm>
        </p:grpSpPr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C84B3044-81B5-9F4B-9104-949CA45C5106}"/>
                </a:ext>
              </a:extLst>
            </p:cNvPr>
            <p:cNvSpPr/>
            <p:nvPr/>
          </p:nvSpPr>
          <p:spPr>
            <a:xfrm>
              <a:off x="2715084" y="1673817"/>
              <a:ext cx="774915" cy="385821"/>
            </a:xfrm>
            <a:custGeom>
              <a:avLst/>
              <a:gdLst>
                <a:gd name="connsiteX0" fmla="*/ 0 w 774915"/>
                <a:gd name="connsiteY0" fmla="*/ 371959 h 385821"/>
                <a:gd name="connsiteX1" fmla="*/ 619932 w 774915"/>
                <a:gd name="connsiteY1" fmla="*/ 340963 h 385821"/>
                <a:gd name="connsiteX2" fmla="*/ 774915 w 774915"/>
                <a:gd name="connsiteY2" fmla="*/ 0 h 385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74915" h="385821">
                  <a:moveTo>
                    <a:pt x="0" y="371959"/>
                  </a:moveTo>
                  <a:cubicBezTo>
                    <a:pt x="245390" y="387457"/>
                    <a:pt x="490780" y="402956"/>
                    <a:pt x="619932" y="340963"/>
                  </a:cubicBezTo>
                  <a:cubicBezTo>
                    <a:pt x="749084" y="278970"/>
                    <a:pt x="761999" y="139485"/>
                    <a:pt x="774915" y="0"/>
                  </a:cubicBezTo>
                </a:path>
              </a:pathLst>
            </a:custGeom>
            <a:noFill/>
            <a:ln w="38100">
              <a:headEnd type="none" w="med" len="med"/>
              <a:tailEnd type="triangle" w="med" len="med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774915"/>
                        <a:gd name="connsiteY0" fmla="*/ 371959 h 385821"/>
                        <a:gd name="connsiteX1" fmla="*/ 619932 w 774915"/>
                        <a:gd name="connsiteY1" fmla="*/ 340963 h 385821"/>
                        <a:gd name="connsiteX2" fmla="*/ 774915 w 774915"/>
                        <a:gd name="connsiteY2" fmla="*/ 0 h 38582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774915" h="385821" extrusionOk="0">
                          <a:moveTo>
                            <a:pt x="0" y="371959"/>
                          </a:moveTo>
                          <a:cubicBezTo>
                            <a:pt x="224271" y="374430"/>
                            <a:pt x="474223" y="409170"/>
                            <a:pt x="619932" y="340963"/>
                          </a:cubicBezTo>
                          <a:cubicBezTo>
                            <a:pt x="759058" y="281070"/>
                            <a:pt x="756309" y="139666"/>
                            <a:pt x="774915" y="0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CEB69DB5-0EA4-4D4A-BE86-99409BA64753}"/>
                    </a:ext>
                  </a:extLst>
                </p:cNvPr>
                <p:cNvSpPr txBox="1"/>
                <p:nvPr/>
              </p:nvSpPr>
              <p:spPr>
                <a:xfrm>
                  <a:off x="73048" y="1879357"/>
                  <a:ext cx="2704779" cy="4238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1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public statement in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sz="21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1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𝔽</m:t>
                          </m:r>
                        </m:e>
                        <m:sub/>
                        <m:sup>
                          <m:r>
                            <a:rPr lang="en-US" sz="21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</m:oMath>
                  </a14:m>
                  <a:endParaRPr lang="en-US" sz="210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CEB69DB5-0EA4-4D4A-BE86-99409BA6475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048" y="1879357"/>
                  <a:ext cx="2704779" cy="423833"/>
                </a:xfrm>
                <a:prstGeom prst="rect">
                  <a:avLst/>
                </a:prstGeom>
                <a:blipFill>
                  <a:blip r:embed="rId5"/>
                  <a:stretch>
                    <a:fillRect l="-2817" t="-8824" b="-264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47F0FEB9-1933-6946-AC68-063FDAD7068D}"/>
                </a:ext>
              </a:extLst>
            </p:cNvPr>
            <p:cNvSpPr/>
            <p:nvPr/>
          </p:nvSpPr>
          <p:spPr>
            <a:xfrm flipH="1">
              <a:off x="3963189" y="1686447"/>
              <a:ext cx="681521" cy="385821"/>
            </a:xfrm>
            <a:custGeom>
              <a:avLst/>
              <a:gdLst>
                <a:gd name="connsiteX0" fmla="*/ 0 w 774915"/>
                <a:gd name="connsiteY0" fmla="*/ 371959 h 385821"/>
                <a:gd name="connsiteX1" fmla="*/ 619932 w 774915"/>
                <a:gd name="connsiteY1" fmla="*/ 340963 h 385821"/>
                <a:gd name="connsiteX2" fmla="*/ 774915 w 774915"/>
                <a:gd name="connsiteY2" fmla="*/ 0 h 385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74915" h="385821">
                  <a:moveTo>
                    <a:pt x="0" y="371959"/>
                  </a:moveTo>
                  <a:cubicBezTo>
                    <a:pt x="245390" y="387457"/>
                    <a:pt x="490780" y="402956"/>
                    <a:pt x="619932" y="340963"/>
                  </a:cubicBezTo>
                  <a:cubicBezTo>
                    <a:pt x="749084" y="278970"/>
                    <a:pt x="761999" y="139485"/>
                    <a:pt x="774915" y="0"/>
                  </a:cubicBezTo>
                </a:path>
              </a:pathLst>
            </a:custGeom>
            <a:noFill/>
            <a:ln w="38100">
              <a:headEnd type="none" w="med" len="med"/>
              <a:tailEnd type="triangle" w="med" len="med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774915"/>
                        <a:gd name="connsiteY0" fmla="*/ 371959 h 385821"/>
                        <a:gd name="connsiteX1" fmla="*/ 619932 w 774915"/>
                        <a:gd name="connsiteY1" fmla="*/ 340963 h 385821"/>
                        <a:gd name="connsiteX2" fmla="*/ 774915 w 774915"/>
                        <a:gd name="connsiteY2" fmla="*/ 0 h 38582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774915" h="385821" extrusionOk="0">
                          <a:moveTo>
                            <a:pt x="0" y="371959"/>
                          </a:moveTo>
                          <a:cubicBezTo>
                            <a:pt x="224271" y="374430"/>
                            <a:pt x="474223" y="409170"/>
                            <a:pt x="619932" y="340963"/>
                          </a:cubicBezTo>
                          <a:cubicBezTo>
                            <a:pt x="759058" y="281070"/>
                            <a:pt x="756309" y="139666"/>
                            <a:pt x="774915" y="0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5E3DBF70-95C0-4046-B9BD-DD29BC9D6F31}"/>
                    </a:ext>
                  </a:extLst>
                </p:cNvPr>
                <p:cNvSpPr txBox="1"/>
                <p:nvPr/>
              </p:nvSpPr>
              <p:spPr>
                <a:xfrm>
                  <a:off x="4693386" y="1888443"/>
                  <a:ext cx="2435154" cy="4238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1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secret witness in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sz="21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1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𝔽</m:t>
                          </m:r>
                        </m:e>
                        <m:sub/>
                        <m:sup>
                          <m:r>
                            <a:rPr lang="en-US" sz="21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p>
                      </m:sSubSup>
                    </m:oMath>
                  </a14:m>
                  <a:endParaRPr lang="en-US" sz="210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5E3DBF70-95C0-4046-B9BD-DD29BC9D6F3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93386" y="1888443"/>
                  <a:ext cx="2435154" cy="423833"/>
                </a:xfrm>
                <a:prstGeom prst="rect">
                  <a:avLst/>
                </a:prstGeom>
                <a:blipFill>
                  <a:blip r:embed="rId6"/>
                  <a:stretch>
                    <a:fillRect l="-2591" t="-8824" b="-264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19D631EF-75F7-5E40-9341-DB927721AE06}"/>
              </a:ext>
            </a:extLst>
          </p:cNvPr>
          <p:cNvSpPr txBox="1">
            <a:spLocks/>
          </p:cNvSpPr>
          <p:nvPr/>
        </p:nvSpPr>
        <p:spPr bwMode="auto">
          <a:xfrm>
            <a:off x="139396" y="3103830"/>
            <a:ext cx="8890304" cy="191475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9923F52-88F0-5045-A04B-2E86A0B744AE}"/>
              </a:ext>
            </a:extLst>
          </p:cNvPr>
          <p:cNvSpPr/>
          <p:nvPr/>
        </p:nvSpPr>
        <p:spPr>
          <a:xfrm>
            <a:off x="742950" y="4000501"/>
            <a:ext cx="914400" cy="85724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Prover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4C0EEEC-DB8A-1046-9421-772E9BB191B0}"/>
              </a:ext>
            </a:extLst>
          </p:cNvPr>
          <p:cNvSpPr/>
          <p:nvPr/>
        </p:nvSpPr>
        <p:spPr>
          <a:xfrm>
            <a:off x="6400800" y="4000501"/>
            <a:ext cx="914400" cy="85724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Verifier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BB16995-BA9B-AC48-9516-D3A2784B5359}"/>
              </a:ext>
            </a:extLst>
          </p:cNvPr>
          <p:cNvGrpSpPr/>
          <p:nvPr/>
        </p:nvGrpSpPr>
        <p:grpSpPr>
          <a:xfrm>
            <a:off x="628651" y="3230002"/>
            <a:ext cx="1340367" cy="770498"/>
            <a:chOff x="838200" y="3239867"/>
            <a:chExt cx="1787156" cy="1027331"/>
          </a:xfrm>
        </p:grpSpPr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332A6DEF-80BA-2640-AF2C-BE34AAD753FF}"/>
                </a:ext>
              </a:extLst>
            </p:cNvPr>
            <p:cNvCxnSpPr>
              <a:cxnSpLocks/>
            </p:cNvCxnSpPr>
            <p:nvPr/>
          </p:nvCxnSpPr>
          <p:spPr>
            <a:xfrm>
              <a:off x="1600200" y="3822643"/>
              <a:ext cx="0" cy="44455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080DD2AC-169F-B746-B65F-D83364C8A9FA}"/>
                    </a:ext>
                  </a:extLst>
                </p:cNvPr>
                <p:cNvSpPr txBox="1"/>
                <p:nvPr/>
              </p:nvSpPr>
              <p:spPr>
                <a:xfrm>
                  <a:off x="838200" y="3239867"/>
                  <a:ext cx="1787156" cy="67710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100" b="1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b="1" i="1" dirty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2100" b="1" i="1" dirty="0">
                              <a:latin typeface="Cambria Math" panose="02040503050406030204" pitchFamily="18" charset="0"/>
                            </a:rPr>
                            <m:t>𝒑</m:t>
                          </m:r>
                        </m:sub>
                      </m:sSub>
                    </m:oMath>
                  </a14:m>
                  <a:r>
                    <a:rPr lang="en-US" b="1" dirty="0"/>
                    <a:t>,</a:t>
                  </a:r>
                  <a:r>
                    <a:rPr lang="en-US" b="1" dirty="0">
                      <a:solidFill>
                        <a:srgbClr val="00B050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7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700" i="1" dirty="0">
                          <a:latin typeface="Cambria Math" panose="02040503050406030204" pitchFamily="18" charset="0"/>
                        </a:rPr>
                        <m:t>,</m:t>
                      </m:r>
                    </m:oMath>
                  </a14:m>
                  <a:r>
                    <a:rPr lang="en-US" sz="2700" dirty="0">
                      <a:latin typeface="+mj-lt"/>
                    </a:rPr>
                    <a:t>  </a:t>
                  </a:r>
                  <a14:m>
                    <m:oMath xmlns:m="http://schemas.openxmlformats.org/officeDocument/2006/math">
                      <m:r>
                        <a:rPr lang="en-US" sz="27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𝒘</m:t>
                      </m:r>
                    </m:oMath>
                  </a14:m>
                  <a:endParaRPr lang="en-US" sz="2700" dirty="0"/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080DD2AC-169F-B746-B65F-D83364C8A9F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200" y="3239867"/>
                  <a:ext cx="1787156" cy="677108"/>
                </a:xfrm>
                <a:prstGeom prst="rect">
                  <a:avLst/>
                </a:prstGeom>
                <a:blipFill>
                  <a:blip r:embed="rId7"/>
                  <a:stretch>
                    <a:fillRect t="-12195" b="-2926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EDC3963-C21F-FB41-B874-76E903B0B5E7}"/>
              </a:ext>
            </a:extLst>
          </p:cNvPr>
          <p:cNvGrpSpPr/>
          <p:nvPr/>
        </p:nvGrpSpPr>
        <p:grpSpPr>
          <a:xfrm>
            <a:off x="6457950" y="3200400"/>
            <a:ext cx="837024" cy="804142"/>
            <a:chOff x="8610600" y="3200398"/>
            <a:chExt cx="1116032" cy="1072189"/>
          </a:xfrm>
        </p:grpSpPr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5779FB43-19BD-5149-8C69-6A78E95A63BD}"/>
                </a:ext>
              </a:extLst>
            </p:cNvPr>
            <p:cNvCxnSpPr/>
            <p:nvPr/>
          </p:nvCxnSpPr>
          <p:spPr>
            <a:xfrm>
              <a:off x="9201750" y="3828032"/>
              <a:ext cx="0" cy="44455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EA257A0F-FDF7-5C4B-9F35-1EEFE6586865}"/>
                    </a:ext>
                  </a:extLst>
                </p:cNvPr>
                <p:cNvSpPr txBox="1"/>
                <p:nvPr/>
              </p:nvSpPr>
              <p:spPr>
                <a:xfrm>
                  <a:off x="8610600" y="3200398"/>
                  <a:ext cx="1116032" cy="67710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100" b="1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b="1" i="1" dirty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2100" b="1" i="1" dirty="0">
                              <a:latin typeface="Cambria Math" panose="02040503050406030204" pitchFamily="18" charset="0"/>
                            </a:rPr>
                            <m:t>𝒗</m:t>
                          </m:r>
                        </m:sub>
                      </m:sSub>
                    </m:oMath>
                  </a14:m>
                  <a:r>
                    <a:rPr lang="en-US" b="1" dirty="0"/>
                    <a:t>, </a:t>
                  </a:r>
                  <a14:m>
                    <m:oMath xmlns:m="http://schemas.openxmlformats.org/officeDocument/2006/math">
                      <m:r>
                        <a:rPr lang="en-US" sz="27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EA257A0F-FDF7-5C4B-9F35-1EEFE658686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10600" y="3200398"/>
                  <a:ext cx="1116032" cy="677108"/>
                </a:xfrm>
                <a:prstGeom prst="rect">
                  <a:avLst/>
                </a:prstGeom>
                <a:blipFill>
                  <a:blip r:embed="rId8"/>
                  <a:stretch>
                    <a:fillRect t="-2500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6BB5F3C4-6A01-B942-A8E8-FEA06F31358A}"/>
              </a:ext>
            </a:extLst>
          </p:cNvPr>
          <p:cNvGrpSpPr/>
          <p:nvPr/>
        </p:nvGrpSpPr>
        <p:grpSpPr>
          <a:xfrm>
            <a:off x="7315202" y="4171951"/>
            <a:ext cx="1744449" cy="738664"/>
            <a:chOff x="9753600" y="5562600"/>
            <a:chExt cx="2325932" cy="984885"/>
          </a:xfrm>
        </p:grpSpPr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27EDCDF4-CC75-174E-AC50-4567EE66C6F9}"/>
                </a:ext>
              </a:extLst>
            </p:cNvPr>
            <p:cNvCxnSpPr>
              <a:cxnSpLocks/>
            </p:cNvCxnSpPr>
            <p:nvPr/>
          </p:nvCxnSpPr>
          <p:spPr>
            <a:xfrm>
              <a:off x="9753600" y="6166701"/>
              <a:ext cx="5334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C54E7881-B9A6-5D4F-81B3-414F75CFCB4D}"/>
                </a:ext>
              </a:extLst>
            </p:cNvPr>
            <p:cNvSpPr txBox="1"/>
            <p:nvPr/>
          </p:nvSpPr>
          <p:spPr>
            <a:xfrm>
              <a:off x="10258092" y="5562600"/>
              <a:ext cx="1821440" cy="9848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100" dirty="0"/>
                <a:t>accept or </a:t>
              </a:r>
              <a:br>
                <a:rPr lang="en-US" sz="2100" dirty="0"/>
              </a:br>
              <a:r>
                <a:rPr lang="en-US" sz="2100" dirty="0"/>
                <a:t>reject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1949F95-2D5B-654A-8B59-817605769224}"/>
              </a:ext>
            </a:extLst>
          </p:cNvPr>
          <p:cNvGrpSpPr/>
          <p:nvPr/>
        </p:nvGrpSpPr>
        <p:grpSpPr>
          <a:xfrm>
            <a:off x="1728364" y="3886201"/>
            <a:ext cx="4583817" cy="465125"/>
            <a:chOff x="2304485" y="5181600"/>
            <a:chExt cx="6111756" cy="620167"/>
          </a:xfrm>
        </p:grpSpPr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A466246A-DFA3-1B47-801D-6A6108D5AE3F}"/>
                </a:ext>
              </a:extLst>
            </p:cNvPr>
            <p:cNvCxnSpPr/>
            <p:nvPr/>
          </p:nvCxnSpPr>
          <p:spPr>
            <a:xfrm>
              <a:off x="2304485" y="5801767"/>
              <a:ext cx="611175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7CF16831-B091-6646-B63E-A6AE19FD8EBF}"/>
                    </a:ext>
                  </a:extLst>
                </p:cNvPr>
                <p:cNvSpPr txBox="1"/>
                <p:nvPr/>
              </p:nvSpPr>
              <p:spPr>
                <a:xfrm>
                  <a:off x="4495800" y="5181600"/>
                  <a:ext cx="1500924" cy="615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proof </a:t>
                  </a:r>
                  <a14:m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𝜋</m:t>
                      </m:r>
                    </m:oMath>
                  </a14:m>
                  <a:endParaRPr lang="en-US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7CF16831-B091-6646-B63E-A6AE19FD8EB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95800" y="5181600"/>
                  <a:ext cx="1500924" cy="615554"/>
                </a:xfrm>
                <a:prstGeom prst="rect">
                  <a:avLst/>
                </a:prstGeom>
                <a:blipFill>
                  <a:blip r:embed="rId9"/>
                  <a:stretch>
                    <a:fillRect l="-8889" t="-10811" b="-297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456694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15851-A15A-0641-BA1C-1DAA2EC16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Preprocessing argument System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54F04135-3143-A944-AB5C-1C74FAD7E4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89035" y="1105555"/>
                <a:ext cx="8660524" cy="381843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A</a:t>
                </a:r>
                <a:r>
                  <a:rPr lang="en-US" sz="2400" b="1" dirty="0"/>
                  <a:t> preprocessing argument system </a:t>
                </a:r>
                <a:r>
                  <a:rPr lang="en-US" sz="2400" dirty="0"/>
                  <a:t>is a triple  (S,  P,  V):</a:t>
                </a:r>
              </a:p>
              <a:p>
                <a:pPr>
                  <a:spcBef>
                    <a:spcPts val="3600"/>
                  </a:spcBef>
                </a:pPr>
                <a:r>
                  <a:rPr lang="en-US" sz="2400" b="1" dirty="0"/>
                  <a:t>S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/>
                  <a:t>)  ⇾  public parameters  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i="1" baseline="-25000" dirty="0" err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i="1" baseline="-25000" dirty="0" err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400" dirty="0"/>
                  <a:t>)    for prover and verifier</a:t>
                </a:r>
              </a:p>
              <a:p>
                <a:pPr>
                  <a:spcBef>
                    <a:spcPts val="4200"/>
                  </a:spcBef>
                </a:pPr>
                <a:r>
                  <a:rPr lang="en-US" sz="2400" b="1" dirty="0"/>
                  <a:t>P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i="1" baseline="-25000" dirty="0" err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sz="2400" dirty="0"/>
                  <a:t>)  ⇾  </a:t>
                </a:r>
                <a:r>
                  <a:rPr lang="en-US" sz="2400" dirty="0">
                    <a:ea typeface="Cambria Math" panose="02040503050406030204" pitchFamily="18" charset="0"/>
                  </a:rPr>
                  <a:t>proof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endParaRPr lang="en-US" sz="2400" dirty="0"/>
              </a:p>
              <a:p>
                <a:pPr>
                  <a:spcBef>
                    <a:spcPts val="3750"/>
                  </a:spcBef>
                </a:pPr>
                <a:r>
                  <a:rPr lang="en-US" sz="2400" b="1" dirty="0"/>
                  <a:t>V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i="1" baseline="-25000" dirty="0" err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1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en-US" sz="2400" dirty="0"/>
                  <a:t>)  ⇾  accept or reject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54F04135-3143-A944-AB5C-1C74FAD7E4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9035" y="1105555"/>
                <a:ext cx="8660524" cy="3818431"/>
              </a:xfrm>
              <a:blipFill>
                <a:blip r:embed="rId2"/>
                <a:stretch>
                  <a:fillRect l="-1025" t="-9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55979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BE8FD-D40F-424F-AE5D-88E94B3DF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cs typeface="Calibri" panose="020F0502020204030204" pitchFamily="34" charset="0"/>
              </a:rPr>
              <a:t>Argument system:  requirements  (informal)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08A2802-BA6A-6346-9531-5095929740B7}"/>
                  </a:ext>
                </a:extLst>
              </p:cNvPr>
              <p:cNvSpPr txBox="1"/>
              <p:nvPr/>
            </p:nvSpPr>
            <p:spPr>
              <a:xfrm>
                <a:off x="684108" y="902408"/>
                <a:ext cx="2108206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Prover P(</a:t>
                </a:r>
                <a14:m>
                  <m:oMath xmlns:m="http://schemas.openxmlformats.org/officeDocument/2006/math">
                    <m:r>
                      <a:rPr lang="en-US" sz="2100" i="1" dirty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100" i="1" baseline="-25000" dirty="0" err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100" b="1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10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1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sz="2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08A2802-BA6A-6346-9531-5095929740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108" y="902408"/>
                <a:ext cx="2108206" cy="415498"/>
              </a:xfrm>
              <a:prstGeom prst="rect">
                <a:avLst/>
              </a:prstGeom>
              <a:blipFill>
                <a:blip r:embed="rId2"/>
                <a:stretch>
                  <a:fillRect l="-2994" t="-9091" r="-2395" b="-303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218C857-88EC-1C4C-8882-AFC9BEF2A61B}"/>
                  </a:ext>
                </a:extLst>
              </p:cNvPr>
              <p:cNvSpPr txBox="1"/>
              <p:nvPr/>
            </p:nvSpPr>
            <p:spPr>
              <a:xfrm>
                <a:off x="5437159" y="902408"/>
                <a:ext cx="2272673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Verifier V (</a:t>
                </a:r>
                <a14:m>
                  <m:oMath xmlns:m="http://schemas.openxmlformats.org/officeDocument/2006/math">
                    <m:r>
                      <a:rPr lang="en-US" sz="2100" i="1" dirty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100" i="1" baseline="-25000" dirty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100" b="1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1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100" b="1" i="1">
                        <a:latin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en-US" sz="2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218C857-88EC-1C4C-8882-AFC9BEF2A6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7159" y="902408"/>
                <a:ext cx="2272673" cy="415498"/>
              </a:xfrm>
              <a:prstGeom prst="rect">
                <a:avLst/>
              </a:prstGeom>
              <a:blipFill>
                <a:blip r:embed="rId3"/>
                <a:stretch>
                  <a:fillRect l="-3333" t="-9091" r="-2222" b="-303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5BDBED75-B024-F148-BEC0-290045D3A021}"/>
              </a:ext>
            </a:extLst>
          </p:cNvPr>
          <p:cNvGrpSpPr/>
          <p:nvPr/>
        </p:nvGrpSpPr>
        <p:grpSpPr>
          <a:xfrm>
            <a:off x="2289460" y="1314454"/>
            <a:ext cx="4095842" cy="415498"/>
            <a:chOff x="2289460" y="3447657"/>
            <a:chExt cx="4095842" cy="415498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8960E9A2-6E08-534B-9F95-ECE384127999}"/>
                </a:ext>
              </a:extLst>
            </p:cNvPr>
            <p:cNvCxnSpPr/>
            <p:nvPr/>
          </p:nvCxnSpPr>
          <p:spPr>
            <a:xfrm>
              <a:off x="2289460" y="3766088"/>
              <a:ext cx="409584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2787715C-879B-244B-A7F3-EAB15873266C}"/>
                    </a:ext>
                  </a:extLst>
                </p:cNvPr>
                <p:cNvSpPr txBox="1"/>
                <p:nvPr/>
              </p:nvSpPr>
              <p:spPr>
                <a:xfrm>
                  <a:off x="3536068" y="3447657"/>
                  <a:ext cx="1070934" cy="4154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100" dirty="0">
                      <a:latin typeface="Calibri" panose="020F0502020204030204" pitchFamily="34" charset="0"/>
                      <a:ea typeface="Cambria Math" panose="02040503050406030204" pitchFamily="18" charset="0"/>
                      <a:cs typeface="Calibri" panose="020F0502020204030204" pitchFamily="34" charset="0"/>
                    </a:rPr>
                    <a:t>proof  </a:t>
                  </a:r>
                  <a14:m>
                    <m:oMath xmlns:m="http://schemas.openxmlformats.org/officeDocument/2006/math">
                      <m:r>
                        <a:rPr lang="en-US" sz="21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</m:oMath>
                  </a14:m>
                  <a:endParaRPr lang="en-US" sz="210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2787715C-879B-244B-A7F3-EAB15873266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6068" y="3447657"/>
                  <a:ext cx="1070934" cy="415498"/>
                </a:xfrm>
                <a:prstGeom prst="rect">
                  <a:avLst/>
                </a:prstGeom>
                <a:blipFill>
                  <a:blip r:embed="rId4"/>
                  <a:stretch>
                    <a:fillRect l="-5882" t="-8824" b="-264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0D61460-8EAF-8C40-82EE-0434FB276361}"/>
              </a:ext>
            </a:extLst>
          </p:cNvPr>
          <p:cNvSpPr txBox="1"/>
          <p:nvPr/>
        </p:nvSpPr>
        <p:spPr>
          <a:xfrm>
            <a:off x="5831388" y="1657350"/>
            <a:ext cx="189199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accept or reject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8D98284-EC4F-C94B-B1C1-D9F69E911B78}"/>
                  </a:ext>
                </a:extLst>
              </p:cNvPr>
              <p:cNvSpPr txBox="1"/>
              <p:nvPr/>
            </p:nvSpPr>
            <p:spPr>
              <a:xfrm>
                <a:off x="255814" y="2499950"/>
                <a:ext cx="8716736" cy="230832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100" b="1" dirty="0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 Complete</a:t>
                </a:r>
                <a:r>
                  <a:rPr lang="en-US" sz="2100" dirty="0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:   </a:t>
                </a:r>
                <a14:m>
                  <m:oMath xmlns:m="http://schemas.openxmlformats.org/officeDocument/2006/math">
                    <m:r>
                      <a:rPr lang="en-US" sz="21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21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1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21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  <m:r>
                      <a:rPr lang="en-US" sz="21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r>
                      <a:rPr lang="en-US" sz="2100" i="1" dirty="0"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𝐶</m:t>
                    </m:r>
                    <m:r>
                      <a:rPr lang="en-US" sz="2100" i="1" dirty="0"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(</m:t>
                    </m:r>
                    <m:r>
                      <a:rPr lang="en-US" sz="2100" b="1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𝒙</m:t>
                    </m:r>
                    <m:r>
                      <a:rPr lang="en-US" sz="2100" i="1" dirty="0"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, </m:t>
                    </m:r>
                    <m:r>
                      <a:rPr lang="en-US" sz="21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𝒘</m:t>
                    </m:r>
                    <m:r>
                      <a:rPr lang="en-US" sz="2100" i="1" dirty="0"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) =0</m:t>
                    </m:r>
                  </m:oMath>
                </a14:m>
                <a:r>
                  <a:rPr lang="en-US" sz="2100" dirty="0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     ⇒     </a:t>
                </a:r>
                <a:r>
                  <a:rPr lang="en-US" sz="2100" dirty="0" err="1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Pr</a:t>
                </a:r>
                <a:r>
                  <a:rPr lang="en-US" dirty="0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[</a:t>
                </a:r>
                <a:r>
                  <a:rPr lang="en-US" sz="2100" dirty="0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  V(</a:t>
                </a:r>
                <a:r>
                  <a:rPr lang="en-US" sz="2100" dirty="0" err="1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S</a:t>
                </a:r>
                <a:r>
                  <a:rPr lang="en-US" sz="2100" baseline="-25000" dirty="0" err="1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v</a:t>
                </a:r>
                <a:r>
                  <a:rPr lang="en-US" sz="2100" dirty="0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100" i="1" dirty="0"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𝑥</m:t>
                    </m:r>
                  </m:oMath>
                </a14:m>
                <a:r>
                  <a:rPr lang="en-US" sz="2100" dirty="0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, P(</a:t>
                </a:r>
                <a:r>
                  <a:rPr lang="en-US" sz="2100" dirty="0" err="1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S</a:t>
                </a:r>
                <a:r>
                  <a:rPr lang="en-US" sz="2100" baseline="-25000" dirty="0" err="1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p</a:t>
                </a:r>
                <a:r>
                  <a:rPr lang="en-US" sz="2100" dirty="0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,</a:t>
                </a:r>
                <a:r>
                  <a:rPr lang="en-US" sz="2100" dirty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b="1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𝒙</m:t>
                    </m:r>
                  </m:oMath>
                </a14:m>
                <a:r>
                  <a:rPr lang="en-US" sz="2100" dirty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1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𝒘</m:t>
                    </m:r>
                  </m:oMath>
                </a14:m>
                <a:r>
                  <a:rPr lang="en-US" sz="2100" dirty="0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)) = accept </a:t>
                </a:r>
                <a:r>
                  <a:rPr lang="en-US" dirty="0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]</a:t>
                </a:r>
                <a:r>
                  <a:rPr lang="en-US" sz="2100" dirty="0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 = 1</a:t>
                </a:r>
              </a:p>
              <a:p>
                <a:pPr algn="l"/>
                <a:endParaRPr lang="en-US" sz="2100" dirty="0">
                  <a:latin typeface="Calibri" panose="020F0502020204030204" pitchFamily="34" charset="0"/>
                  <a:ea typeface="Roboto" panose="02000000000000000000" pitchFamily="2" charset="0"/>
                  <a:cs typeface="Calibri" panose="020F0502020204030204" pitchFamily="34" charset="0"/>
                </a:endParaRPr>
              </a:p>
              <a:p>
                <a:pPr algn="l"/>
                <a:r>
                  <a:rPr lang="en-US" sz="2100" b="1" dirty="0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 Knowledge sound</a:t>
                </a:r>
                <a:r>
                  <a:rPr lang="en-US" sz="2100" dirty="0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:   V accepts    ⇒    P “knows” </a:t>
                </a:r>
                <a14:m>
                  <m:oMath xmlns:m="http://schemas.openxmlformats.org/officeDocument/2006/math">
                    <m:r>
                      <a:rPr lang="en-US" sz="21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𝒘</m:t>
                    </m:r>
                  </m:oMath>
                </a14:m>
                <a:r>
                  <a:rPr lang="en-US" sz="2100" dirty="0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 s</a:t>
                </a:r>
                <a:r>
                  <a:rPr lang="en-US" sz="2100" dirty="0" err="1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.t.</a:t>
                </a:r>
                <a:r>
                  <a:rPr lang="en-US" sz="2100" dirty="0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100" i="1" dirty="0"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𝐶</m:t>
                    </m:r>
                    <m:d>
                      <m:dPr>
                        <m:ctrlPr>
                          <a:rPr lang="en-US" sz="2100" i="1" dirty="0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</m:ctrlPr>
                      </m:dPr>
                      <m:e>
                        <m:r>
                          <a:rPr lang="en-US" sz="2100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𝒙</m:t>
                        </m:r>
                        <m:r>
                          <a:rPr lang="en-US" sz="2100" i="1" dirty="0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, </m:t>
                        </m:r>
                        <m:r>
                          <a:rPr lang="en-US" sz="21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𝒘</m:t>
                        </m:r>
                      </m:e>
                    </m:d>
                    <m:r>
                      <a:rPr lang="en-US" sz="2100" i="1" dirty="0"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=0</m:t>
                    </m:r>
                  </m:oMath>
                </a14:m>
                <a:endParaRPr lang="en-US" sz="2100" dirty="0">
                  <a:latin typeface="Calibri" panose="020F0502020204030204" pitchFamily="34" charset="0"/>
                  <a:ea typeface="Roboto" panose="02000000000000000000" pitchFamily="2" charset="0"/>
                  <a:cs typeface="Calibri" panose="020F0502020204030204" pitchFamily="34" charset="0"/>
                </a:endParaRPr>
              </a:p>
              <a:p>
                <a:pPr>
                  <a:spcBef>
                    <a:spcPts val="1800"/>
                  </a:spcBef>
                </a:pPr>
                <a:r>
                  <a:rPr lang="en-US" sz="2100" dirty="0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	P* does not “know”  </a:t>
                </a:r>
                <a14:m>
                  <m:oMath xmlns:m="http://schemas.openxmlformats.org/officeDocument/2006/math">
                    <m:r>
                      <a:rPr lang="en-US" sz="21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𝒘</m:t>
                    </m:r>
                  </m:oMath>
                </a14:m>
                <a:r>
                  <a:rPr lang="en-US" sz="2100" dirty="0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    ⇒    </a:t>
                </a:r>
                <a:r>
                  <a:rPr lang="en-US" sz="2100" dirty="0" err="1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Pr</a:t>
                </a:r>
                <a:r>
                  <a:rPr lang="en-US" sz="2700" dirty="0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[</a:t>
                </a:r>
                <a:r>
                  <a:rPr lang="en-US" sz="2100" dirty="0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 V(</a:t>
                </a:r>
                <a:r>
                  <a:rPr lang="en-US" sz="2100" dirty="0" err="1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S</a:t>
                </a:r>
                <a:r>
                  <a:rPr lang="en-US" sz="2100" baseline="-25000" dirty="0" err="1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v</a:t>
                </a:r>
                <a:r>
                  <a:rPr lang="en-US" sz="2100" dirty="0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100" i="1" dirty="0"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𝑥</m:t>
                    </m:r>
                  </m:oMath>
                </a14:m>
                <a:r>
                  <a:rPr lang="en-US" sz="2100" dirty="0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" panose="02000000000000000000" pitchFamily="2" charset="0"/>
                        <a:cs typeface="Calibri" panose="020F0502020204030204" pitchFamily="34" charset="0"/>
                      </a:rPr>
                      <m:t>𝜋</m:t>
                    </m:r>
                  </m:oMath>
                </a14:m>
                <a:r>
                  <a:rPr lang="en-US" sz="2100" dirty="0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) = accept </a:t>
                </a:r>
                <a:r>
                  <a:rPr lang="en-US" sz="2700" dirty="0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]</a:t>
                </a:r>
                <a:r>
                  <a:rPr lang="en-US" sz="2100" dirty="0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   &lt;  negligible</a:t>
                </a:r>
              </a:p>
              <a:p>
                <a:pPr>
                  <a:spcBef>
                    <a:spcPts val="1800"/>
                  </a:spcBef>
                </a:pPr>
                <a:r>
                  <a:rPr lang="en-US" sz="2100" dirty="0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Optional:</a:t>
                </a:r>
                <a:r>
                  <a:rPr lang="en-US" sz="2100" b="1" dirty="0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  Zero knowledge</a:t>
                </a:r>
                <a:r>
                  <a:rPr lang="en-US" sz="2100" dirty="0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:      (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1800" i="1" baseline="-25000" dirty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1800" i="1" baseline="-25000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1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800" b="1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𝒙</m:t>
                    </m:r>
                  </m:oMath>
                </a14:m>
                <a:r>
                  <a:rPr lang="en-US" sz="2100" dirty="0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100" dirty="0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)    “reveals nothing” about </a:t>
                </a:r>
                <a14:m>
                  <m:oMath xmlns:m="http://schemas.openxmlformats.org/officeDocument/2006/math">
                    <m:r>
                      <a:rPr lang="en-US" sz="21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𝒘</m:t>
                    </m:r>
                  </m:oMath>
                </a14:m>
                <a:r>
                  <a:rPr lang="en-US" sz="2100" dirty="0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   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8D98284-EC4F-C94B-B1C1-D9F69E911B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814" y="2499950"/>
                <a:ext cx="8716736" cy="2308324"/>
              </a:xfrm>
              <a:prstGeom prst="rect">
                <a:avLst/>
              </a:prstGeom>
              <a:blipFill>
                <a:blip r:embed="rId5"/>
                <a:stretch>
                  <a:fillRect l="-726" t="-2174" b="-3804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28A7B87-33C2-CC4C-A95A-19A377E4A873}"/>
              </a:ext>
            </a:extLst>
          </p:cNvPr>
          <p:cNvCxnSpPr/>
          <p:nvPr/>
        </p:nvCxnSpPr>
        <p:spPr>
          <a:xfrm>
            <a:off x="684108" y="1294823"/>
            <a:ext cx="206119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6ABB50D-BC8A-4C4A-B73D-BBD5B2E8CE74}"/>
              </a:ext>
            </a:extLst>
          </p:cNvPr>
          <p:cNvCxnSpPr/>
          <p:nvPr/>
        </p:nvCxnSpPr>
        <p:spPr>
          <a:xfrm>
            <a:off x="5543550" y="1257300"/>
            <a:ext cx="206119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8981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212"/>
    </mc:Choice>
    <mc:Fallback xmlns="">
      <p:transition spd="slow" advTm="822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D1B0FB1-7ED1-9941-87A1-59CAA64381A1}"/>
              </a:ext>
            </a:extLst>
          </p:cNvPr>
          <p:cNvSpPr/>
          <p:nvPr/>
        </p:nvSpPr>
        <p:spPr>
          <a:xfrm>
            <a:off x="4784644" y="3402318"/>
            <a:ext cx="4253029" cy="61801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8CB7E88-BD0F-7D4B-A1FC-EEF679238C68}"/>
              </a:ext>
            </a:extLst>
          </p:cNvPr>
          <p:cNvSpPr/>
          <p:nvPr/>
        </p:nvSpPr>
        <p:spPr>
          <a:xfrm>
            <a:off x="5374758" y="2605531"/>
            <a:ext cx="3189767" cy="61801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B15851-A15A-0641-BA1C-1DAA2EC16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SNARK: a </a:t>
            </a:r>
            <a:r>
              <a:rPr lang="en-US" sz="3600" u="sng" dirty="0"/>
              <a:t>Succinct</a:t>
            </a:r>
            <a:r>
              <a:rPr lang="en-US" sz="3600" dirty="0"/>
              <a:t> </a:t>
            </a:r>
            <a:r>
              <a:rPr lang="en-US" sz="3600" dirty="0" err="1"/>
              <a:t>AR</a:t>
            </a:r>
            <a:r>
              <a:rPr lang="en-US" sz="3600" b="1" dirty="0" err="1"/>
              <a:t>gument</a:t>
            </a:r>
            <a:r>
              <a:rPr lang="en-US" sz="3600" b="1" dirty="0"/>
              <a:t> of Knowledge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54F04135-3143-A944-AB5C-1C74FAD7E4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89034" y="1105555"/>
                <a:ext cx="8854965" cy="3074180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A </a:t>
                </a:r>
                <a:r>
                  <a:rPr lang="en-US" b="1" u="sng" dirty="0"/>
                  <a:t>succinct</a:t>
                </a:r>
                <a:r>
                  <a:rPr lang="en-US" dirty="0"/>
                  <a:t> </a:t>
                </a:r>
                <a:r>
                  <a:rPr lang="en-US" b="1" dirty="0"/>
                  <a:t>preprocessing</a:t>
                </a:r>
                <a:r>
                  <a:rPr lang="en-US" dirty="0"/>
                  <a:t> </a:t>
                </a:r>
                <a:r>
                  <a:rPr lang="en-US" b="1" dirty="0"/>
                  <a:t>argument system </a:t>
                </a:r>
                <a:r>
                  <a:rPr lang="en-US" dirty="0"/>
                  <a:t>is a triple  (S,  P,  V):</a:t>
                </a:r>
              </a:p>
              <a:p>
                <a:pPr>
                  <a:spcBef>
                    <a:spcPts val="3600"/>
                  </a:spcBef>
                </a:pPr>
                <a:r>
                  <a:rPr lang="en-US" b="1" dirty="0"/>
                  <a:t>S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)  ⇾  public parameters 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baseline="-25000" dirty="0" err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baseline="-25000" dirty="0" err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)    for prover and verifier</a:t>
                </a:r>
              </a:p>
              <a:p>
                <a:pPr>
                  <a:spcBef>
                    <a:spcPts val="3600"/>
                  </a:spcBef>
                </a:pPr>
                <a:r>
                  <a:rPr lang="en-US" b="1" dirty="0"/>
                  <a:t>P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baseline="-25000" dirty="0" err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dirty="0"/>
                  <a:t>)  ⇾  </a:t>
                </a:r>
                <a:r>
                  <a:rPr lang="en-US" b="1" u="sng" dirty="0"/>
                  <a:t>short</a:t>
                </a:r>
                <a:r>
                  <a:rPr lang="en-US" dirty="0"/>
                  <a:t> </a:t>
                </a:r>
                <a:r>
                  <a:rPr lang="en-US" dirty="0">
                    <a:ea typeface="Cambria Math" panose="02040503050406030204" pitchFamily="18" charset="0"/>
                  </a:rPr>
                  <a:t>proof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       ;</a:t>
                </a:r>
                <a:r>
                  <a:rPr lang="en-US" sz="3000" dirty="0"/>
                  <a:t>  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 </m:t>
                    </m:r>
                    <m:func>
                      <m:func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>
                            <a:latin typeface="Cambria Math" panose="02040503050406030204" pitchFamily="18" charset="0"/>
                          </a:rPr>
                          <m:t>𝐥𝐨𝐠</m:t>
                        </m:r>
                      </m:fName>
                      <m:e>
                        <m:d>
                          <m:d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𝑪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pPr>
                  <a:spcBef>
                    <a:spcPts val="3600"/>
                  </a:spcBef>
                </a:pPr>
                <a:r>
                  <a:rPr lang="en-US" b="1" dirty="0"/>
                  <a:t>V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baseline="-25000" dirty="0" err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en-US" dirty="0"/>
                  <a:t>)    </a:t>
                </a:r>
                <a:r>
                  <a:rPr lang="en-US" b="1" u="sng" dirty="0"/>
                  <a:t>fast to verify</a:t>
                </a:r>
                <a:r>
                  <a:rPr lang="en-US" b="1" dirty="0"/>
                  <a:t>	</a:t>
                </a:r>
                <a:r>
                  <a:rPr lang="en-US" dirty="0"/>
                  <a:t>;    time(V) =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  </m:t>
                    </m:r>
                    <m:func>
                      <m:func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>
                            <a:latin typeface="Cambria Math" panose="02040503050406030204" pitchFamily="18" charset="0"/>
                          </a:rPr>
                          <m:t>𝐥𝐨𝐠</m:t>
                        </m:r>
                      </m:fName>
                      <m:e>
                        <m:d>
                          <m:d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𝑪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54F04135-3143-A944-AB5C-1C74FAD7E4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9034" y="1105555"/>
                <a:ext cx="8854965" cy="3074180"/>
              </a:xfrm>
              <a:blipFill>
                <a:blip r:embed="rId2"/>
                <a:stretch>
                  <a:fillRect l="-1146" t="-28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2EEB693-6287-044A-B0BF-0A8C2296CBD2}"/>
                  </a:ext>
                </a:extLst>
              </p:cNvPr>
              <p:cNvSpPr txBox="1"/>
              <p:nvPr/>
            </p:nvSpPr>
            <p:spPr>
              <a:xfrm>
                <a:off x="5550197" y="4323457"/>
                <a:ext cx="2426242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Why preprocess </a:t>
                </a:r>
                <a14:m>
                  <m:oMath xmlns:m="http://schemas.openxmlformats.org/officeDocument/2006/math">
                    <m:r>
                      <a:rPr lang="en-US" sz="2100" i="1" dirty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??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2EEB693-6287-044A-B0BF-0A8C2296CB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0197" y="4323457"/>
                <a:ext cx="2426242" cy="415498"/>
              </a:xfrm>
              <a:prstGeom prst="rect">
                <a:avLst/>
              </a:prstGeom>
              <a:blipFill>
                <a:blip r:embed="rId3"/>
                <a:stretch>
                  <a:fillRect l="-2604" t="-9091" r="-2083" b="-303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reeform 5">
            <a:extLst>
              <a:ext uri="{FF2B5EF4-FFF2-40B4-BE49-F238E27FC236}">
                <a16:creationId xmlns:a16="http://schemas.microsoft.com/office/drawing/2014/main" id="{5AF73421-767B-3546-967E-95CFFC0A0517}"/>
              </a:ext>
            </a:extLst>
          </p:cNvPr>
          <p:cNvSpPr/>
          <p:nvPr/>
        </p:nvSpPr>
        <p:spPr>
          <a:xfrm>
            <a:off x="7393615" y="3937339"/>
            <a:ext cx="138412" cy="437442"/>
          </a:xfrm>
          <a:custGeom>
            <a:avLst/>
            <a:gdLst>
              <a:gd name="connsiteX0" fmla="*/ 223025 w 449650"/>
              <a:gd name="connsiteY0" fmla="*/ 646770 h 646770"/>
              <a:gd name="connsiteX1" fmla="*/ 446049 w 449650"/>
              <a:gd name="connsiteY1" fmla="*/ 546409 h 646770"/>
              <a:gd name="connsiteX2" fmla="*/ 334537 w 449650"/>
              <a:gd name="connsiteY2" fmla="*/ 167268 h 646770"/>
              <a:gd name="connsiteX3" fmla="*/ 0 w 449650"/>
              <a:gd name="connsiteY3" fmla="*/ 0 h 646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9650" h="646770">
                <a:moveTo>
                  <a:pt x="223025" y="646770"/>
                </a:moveTo>
                <a:cubicBezTo>
                  <a:pt x="325244" y="636548"/>
                  <a:pt x="427464" y="626326"/>
                  <a:pt x="446049" y="546409"/>
                </a:cubicBezTo>
                <a:cubicBezTo>
                  <a:pt x="464634" y="466492"/>
                  <a:pt x="408878" y="258336"/>
                  <a:pt x="334537" y="167268"/>
                </a:cubicBezTo>
                <a:cubicBezTo>
                  <a:pt x="260196" y="76200"/>
                  <a:pt x="130098" y="38100"/>
                  <a:pt x="0" y="0"/>
                </a:cubicBezTo>
              </a:path>
            </a:pathLst>
          </a:custGeom>
          <a:noFill/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7009CC1-06F9-A348-A399-A6EBD50D1DBC}"/>
              </a:ext>
            </a:extLst>
          </p:cNvPr>
          <p:cNvGrpSpPr/>
          <p:nvPr/>
        </p:nvGrpSpPr>
        <p:grpSpPr>
          <a:xfrm>
            <a:off x="1103131" y="4041510"/>
            <a:ext cx="3417459" cy="678365"/>
            <a:chOff x="1179871" y="3724541"/>
            <a:chExt cx="4556612" cy="904487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511D9BE-3152-1E4E-BE11-F023A6B64057}"/>
                </a:ext>
              </a:extLst>
            </p:cNvPr>
            <p:cNvSpPr txBox="1"/>
            <p:nvPr/>
          </p:nvSpPr>
          <p:spPr>
            <a:xfrm>
              <a:off x="1618262" y="4075030"/>
              <a:ext cx="4118221" cy="553998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pPr algn="l"/>
              <a:r>
                <a:rPr lang="en-US" sz="2100" dirty="0">
                  <a:latin typeface="Calibri" panose="020F0502020204030204" pitchFamily="34" charset="0"/>
                  <a:cs typeface="Calibri" panose="020F0502020204030204" pitchFamily="34" charset="0"/>
                </a:rPr>
                <a:t>short “summary” of circuit</a:t>
              </a: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46AA045E-E70C-3B4D-9790-1EA61E7DF89A}"/>
                </a:ext>
              </a:extLst>
            </p:cNvPr>
            <p:cNvSpPr/>
            <p:nvPr/>
          </p:nvSpPr>
          <p:spPr>
            <a:xfrm>
              <a:off x="1179871" y="3724541"/>
              <a:ext cx="432619" cy="583256"/>
            </a:xfrm>
            <a:custGeom>
              <a:avLst/>
              <a:gdLst>
                <a:gd name="connsiteX0" fmla="*/ 432619 w 432619"/>
                <a:gd name="connsiteY0" fmla="*/ 206477 h 207746"/>
                <a:gd name="connsiteX1" fmla="*/ 176981 w 432619"/>
                <a:gd name="connsiteY1" fmla="*/ 176980 h 207746"/>
                <a:gd name="connsiteX2" fmla="*/ 0 w 432619"/>
                <a:gd name="connsiteY2" fmla="*/ 0 h 207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2619" h="207746">
                  <a:moveTo>
                    <a:pt x="432619" y="206477"/>
                  </a:moveTo>
                  <a:cubicBezTo>
                    <a:pt x="340851" y="208935"/>
                    <a:pt x="249084" y="211393"/>
                    <a:pt x="176981" y="176980"/>
                  </a:cubicBezTo>
                  <a:cubicBezTo>
                    <a:pt x="104878" y="142567"/>
                    <a:pt x="52439" y="71283"/>
                    <a:pt x="0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15765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D1B0FB1-7ED1-9941-87A1-59CAA64381A1}"/>
              </a:ext>
            </a:extLst>
          </p:cNvPr>
          <p:cNvSpPr/>
          <p:nvPr/>
        </p:nvSpPr>
        <p:spPr>
          <a:xfrm>
            <a:off x="4784644" y="3402318"/>
            <a:ext cx="4253029" cy="61801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8CB7E88-BD0F-7D4B-A1FC-EEF679238C68}"/>
              </a:ext>
            </a:extLst>
          </p:cNvPr>
          <p:cNvSpPr/>
          <p:nvPr/>
        </p:nvSpPr>
        <p:spPr>
          <a:xfrm>
            <a:off x="5374758" y="2605531"/>
            <a:ext cx="3189767" cy="61801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B15851-A15A-0641-BA1C-1DAA2EC16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SNARK: a </a:t>
            </a:r>
            <a:r>
              <a:rPr lang="en-US" sz="3600" u="sng" dirty="0"/>
              <a:t>Succinct</a:t>
            </a:r>
            <a:r>
              <a:rPr lang="en-US" sz="3600" dirty="0"/>
              <a:t> </a:t>
            </a:r>
            <a:r>
              <a:rPr lang="en-US" sz="3600" dirty="0" err="1"/>
              <a:t>ARgument</a:t>
            </a:r>
            <a:r>
              <a:rPr lang="en-US" sz="3600" dirty="0"/>
              <a:t> of Knowledge</a:t>
            </a:r>
            <a:endParaRPr lang="en-US"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54F04135-3143-A944-AB5C-1C74FAD7E4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89034" y="1105555"/>
                <a:ext cx="8854965" cy="3074180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A </a:t>
                </a:r>
                <a:r>
                  <a:rPr lang="en-US" b="1" u="sng" dirty="0"/>
                  <a:t>succinct</a:t>
                </a:r>
                <a:r>
                  <a:rPr lang="en-US" dirty="0"/>
                  <a:t> </a:t>
                </a:r>
                <a:r>
                  <a:rPr lang="en-US" b="1" dirty="0"/>
                  <a:t>preprocessing argument system </a:t>
                </a:r>
                <a:r>
                  <a:rPr lang="en-US" dirty="0"/>
                  <a:t>is a triple  (S,  P,  V):</a:t>
                </a:r>
              </a:p>
              <a:p>
                <a:pPr>
                  <a:spcBef>
                    <a:spcPts val="3600"/>
                  </a:spcBef>
                </a:pPr>
                <a:r>
                  <a:rPr lang="en-US" b="1" dirty="0"/>
                  <a:t>S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)  ⇾  public parameters 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baseline="-25000" dirty="0" err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baseline="-25000" dirty="0" err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)    for prover and verifier</a:t>
                </a:r>
              </a:p>
              <a:p>
                <a:pPr>
                  <a:spcBef>
                    <a:spcPts val="3600"/>
                  </a:spcBef>
                </a:pPr>
                <a:r>
                  <a:rPr lang="en-US" b="1" dirty="0"/>
                  <a:t>P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baseline="-25000" dirty="0" err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dirty="0"/>
                  <a:t>)  ⇾  </a:t>
                </a:r>
                <a:r>
                  <a:rPr lang="en-US" b="1" u="sng" dirty="0"/>
                  <a:t>short</a:t>
                </a:r>
                <a:r>
                  <a:rPr lang="en-US" dirty="0"/>
                  <a:t> </a:t>
                </a:r>
                <a:r>
                  <a:rPr lang="en-US" dirty="0">
                    <a:ea typeface="Cambria Math" panose="02040503050406030204" pitchFamily="18" charset="0"/>
                  </a:rPr>
                  <a:t>proof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       ;</a:t>
                </a:r>
                <a:r>
                  <a:rPr lang="en-US" sz="3000" dirty="0"/>
                  <a:t>  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 </m:t>
                    </m:r>
                    <m:func>
                      <m:func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>
                            <a:latin typeface="Cambria Math" panose="02040503050406030204" pitchFamily="18" charset="0"/>
                          </a:rPr>
                          <m:t>𝐥𝐨𝐠</m:t>
                        </m:r>
                      </m:fName>
                      <m:e>
                        <m:d>
                          <m:d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𝑪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pPr>
                  <a:spcBef>
                    <a:spcPts val="3600"/>
                  </a:spcBef>
                </a:pPr>
                <a:r>
                  <a:rPr lang="en-US" b="1" dirty="0"/>
                  <a:t>V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baseline="-25000" dirty="0" err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en-US" dirty="0"/>
                  <a:t>)    </a:t>
                </a:r>
                <a:r>
                  <a:rPr lang="en-US" b="1" u="sng" dirty="0"/>
                  <a:t>fast to verify</a:t>
                </a:r>
                <a:r>
                  <a:rPr lang="en-US" b="1" dirty="0"/>
                  <a:t>	</a:t>
                </a:r>
                <a:r>
                  <a:rPr lang="en-US" dirty="0"/>
                  <a:t>;    time(V) =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  </m:t>
                    </m:r>
                    <m:func>
                      <m:func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>
                            <a:latin typeface="Cambria Math" panose="02040503050406030204" pitchFamily="18" charset="0"/>
                          </a:rPr>
                          <m:t>𝐥𝐨𝐠</m:t>
                        </m:r>
                      </m:fName>
                      <m:e>
                        <m:d>
                          <m:d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𝑪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54F04135-3143-A944-AB5C-1C74FAD7E4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9034" y="1105555"/>
                <a:ext cx="8854965" cy="3074180"/>
              </a:xfrm>
              <a:blipFill>
                <a:blip r:embed="rId2"/>
                <a:stretch>
                  <a:fillRect l="-1146" t="-28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2FA415CD-B9B1-634C-8086-DF133A4B6D2A}"/>
              </a:ext>
            </a:extLst>
          </p:cNvPr>
          <p:cNvSpPr txBox="1"/>
          <p:nvPr/>
        </p:nvSpPr>
        <p:spPr>
          <a:xfrm>
            <a:off x="1181618" y="4253535"/>
            <a:ext cx="669382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l">
              <a:tabLst>
                <a:tab pos="279400" algn="l"/>
                <a:tab pos="1193800" algn="l"/>
              </a:tabLst>
            </a:pPr>
            <a:r>
              <a:rPr lang="en-US" sz="1900" b="1" dirty="0">
                <a:latin typeface="Calibri" panose="020F0502020204030204" pitchFamily="34" charset="0"/>
                <a:cs typeface="Calibri" panose="020F0502020204030204" pitchFamily="34" charset="0"/>
              </a:rPr>
              <a:t>	SNARK:	</a:t>
            </a:r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(S, P, V) is </a:t>
            </a:r>
            <a:r>
              <a:rPr lang="en-US" sz="1900" b="1" dirty="0">
                <a:latin typeface="Calibri" panose="020F0502020204030204" pitchFamily="34" charset="0"/>
                <a:cs typeface="Calibri" panose="020F0502020204030204" pitchFamily="34" charset="0"/>
              </a:rPr>
              <a:t>complete</a:t>
            </a:r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,  </a:t>
            </a:r>
            <a:r>
              <a:rPr lang="en-US" sz="1900" b="1" dirty="0">
                <a:latin typeface="Calibri" panose="020F0502020204030204" pitchFamily="34" charset="0"/>
                <a:cs typeface="Calibri" panose="020F0502020204030204" pitchFamily="34" charset="0"/>
              </a:rPr>
              <a:t>knowledge sound</a:t>
            </a:r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,  and  </a:t>
            </a:r>
            <a:r>
              <a:rPr lang="en-US" sz="1900" b="1" dirty="0">
                <a:latin typeface="Calibri" panose="020F0502020204030204" pitchFamily="34" charset="0"/>
                <a:cs typeface="Calibri" panose="020F0502020204030204" pitchFamily="34" charset="0"/>
              </a:rPr>
              <a:t>succinct</a:t>
            </a:r>
          </a:p>
          <a:p>
            <a:pPr algn="l">
              <a:spcBef>
                <a:spcPts val="1200"/>
              </a:spcBef>
              <a:tabLst>
                <a:tab pos="279400" algn="l"/>
                <a:tab pos="1193800" algn="l"/>
              </a:tabLst>
            </a:pPr>
            <a:r>
              <a:rPr lang="en-US" sz="1900" b="1" dirty="0" err="1">
                <a:latin typeface="Calibri" panose="020F0502020204030204" pitchFamily="34" charset="0"/>
                <a:cs typeface="Calibri" panose="020F0502020204030204" pitchFamily="34" charset="0"/>
              </a:rPr>
              <a:t>zk</a:t>
            </a:r>
            <a:r>
              <a:rPr lang="en-US" sz="1900" b="1" dirty="0">
                <a:latin typeface="Calibri" panose="020F0502020204030204" pitchFamily="34" charset="0"/>
                <a:cs typeface="Calibri" panose="020F0502020204030204" pitchFamily="34" charset="0"/>
              </a:rPr>
              <a:t>-SNARK:	</a:t>
            </a:r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(S, P, V) is a SNARK and is </a:t>
            </a:r>
            <a:r>
              <a:rPr lang="en-US" sz="1900" b="1" dirty="0">
                <a:latin typeface="Calibri" panose="020F0502020204030204" pitchFamily="34" charset="0"/>
                <a:cs typeface="Calibri" panose="020F0502020204030204" pitchFamily="34" charset="0"/>
              </a:rPr>
              <a:t>zero knowledge</a:t>
            </a:r>
          </a:p>
        </p:txBody>
      </p:sp>
    </p:spTree>
    <p:extLst>
      <p:ext uri="{BB962C8B-B14F-4D97-AF65-F5344CB8AC3E}">
        <p14:creationId xmlns:p14="http://schemas.microsoft.com/office/powerpoint/2010/main" val="15814705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FDCF6-B647-4441-A7BA-DACFE4C95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trivial argument system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330A99-D86F-5244-B055-F8ACBA2633F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8224" y="1028700"/>
                <a:ext cx="9005777" cy="381843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(a)  Prover sends 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sz="2400" dirty="0"/>
                  <a:t>  to verifier,  </a:t>
                </a:r>
              </a:p>
              <a:p>
                <a:pPr marL="0" indent="0">
                  <a:buNone/>
                </a:pPr>
                <a:r>
                  <a:rPr lang="en-US" sz="2400" dirty="0"/>
                  <a:t>(b)  Verifier checks if  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= 0</m:t>
                    </m:r>
                  </m:oMath>
                </a14:m>
                <a:r>
                  <a:rPr lang="en-US" sz="2400" dirty="0"/>
                  <a:t>   and accepts if so.</a:t>
                </a:r>
              </a:p>
              <a:p>
                <a:pPr marL="0" indent="0">
                  <a:spcBef>
                    <a:spcPts val="2376"/>
                  </a:spcBef>
                  <a:buNone/>
                </a:pPr>
                <a:r>
                  <a:rPr lang="en-US" sz="2400" b="1" u="sng" dirty="0"/>
                  <a:t>Problems with this</a:t>
                </a:r>
                <a:r>
                  <a:rPr lang="en-US" sz="2400" dirty="0"/>
                  <a:t>:</a:t>
                </a:r>
              </a:p>
              <a:p>
                <a:pPr marL="0" indent="0">
                  <a:buNone/>
                </a:pPr>
                <a:r>
                  <a:rPr lang="en-US" sz="2400" dirty="0"/>
                  <a:t>(1)</a:t>
                </a:r>
                <a:r>
                  <a:rPr lang="en-US" sz="2400" b="1" dirty="0"/>
                  <a:t>  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sz="2400" dirty="0"/>
                  <a:t>  might be secret:   prover does not want to reveal 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sz="2400" dirty="0"/>
                  <a:t>  to verifier</a:t>
                </a:r>
              </a:p>
              <a:p>
                <a:pPr marL="0" indent="0">
                  <a:spcBef>
                    <a:spcPts val="3126"/>
                  </a:spcBef>
                  <a:buNone/>
                </a:pPr>
                <a:r>
                  <a:rPr lang="en-US" sz="2400" dirty="0"/>
                  <a:t>(2)  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sz="2400" dirty="0"/>
                  <a:t>  might be long:   we want a “short” proof</a:t>
                </a:r>
              </a:p>
              <a:p>
                <a:pPr marL="0" indent="0">
                  <a:spcBef>
                    <a:spcPts val="3126"/>
                  </a:spcBef>
                  <a:buNone/>
                </a:pPr>
                <a:r>
                  <a:rPr lang="en-US" sz="2400" dirty="0"/>
                  <a:t>(3)   computing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400" dirty="0"/>
                  <a:t>may be hard:   we want a “fast” verifier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330A99-D86F-5244-B055-F8ACBA2633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8224" y="1028700"/>
                <a:ext cx="9005777" cy="3818430"/>
              </a:xfrm>
              <a:blipFill>
                <a:blip r:embed="rId2"/>
                <a:stretch>
                  <a:fillRect l="-1128" t="-9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2440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89371-34D6-B745-B70A-51146C0B0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E0207B71-74E1-7E4E-B66B-4AE944F14056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28977" y="899871"/>
                <a:ext cx="9015023" cy="604715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dirty="0"/>
                  <a:t>Prover:   I know  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  <a:sym typeface="Calibri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  <a:sym typeface="Calibri"/>
                      </a:rPr>
                      <m:t>𝑥</m:t>
                    </m:r>
                    <m:r>
                      <a:rPr lang="en-US" i="1" baseline="-25000" dirty="0">
                        <a:latin typeface="Cambria Math" panose="02040503050406030204" pitchFamily="18" charset="0"/>
                        <a:sym typeface="Calibri"/>
                      </a:rPr>
                      <m:t>1</m:t>
                    </m:r>
                    <m:r>
                      <a:rPr lang="en-US" i="1" dirty="0">
                        <a:latin typeface="Cambria Math" panose="02040503050406030204" pitchFamily="18" charset="0"/>
                        <a:sym typeface="Calibri"/>
                      </a:rPr>
                      <m:t>, …, 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  <a:sym typeface="Calibri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Calibri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Calibri"/>
                          </a:rPr>
                          <m:t>𝑛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  <a:sym typeface="Calibri"/>
                      </a:rPr>
                      <m:t>)∈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Calibri"/>
                      </a:rPr>
                      <m:t>𝑋</m:t>
                    </m:r>
                  </m:oMath>
                </a14:m>
                <a:r>
                  <a:rPr lang="en-US" dirty="0"/>
                  <a:t>   such that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baseline="-25000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baseline="-25000" dirty="0" err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= 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E0207B71-74E1-7E4E-B66B-4AE944F1405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28977" y="899871"/>
                <a:ext cx="9015023" cy="604715"/>
              </a:xfrm>
              <a:blipFill>
                <a:blip r:embed="rId3"/>
                <a:stretch>
                  <a:fillRect l="-1268" t="-10417" b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A9B5DA10-0803-6D4D-9993-875C3BDA65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758" y="3748928"/>
            <a:ext cx="584280" cy="8643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D2199C7-03F5-8A4B-924B-71B62B86CAD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8796" y="3772848"/>
            <a:ext cx="473557" cy="8164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C389067-765D-5A4E-AB0A-085032B5929D}"/>
              </a:ext>
            </a:extLst>
          </p:cNvPr>
          <p:cNvSpPr txBox="1"/>
          <p:nvPr/>
        </p:nvSpPr>
        <p:spPr>
          <a:xfrm>
            <a:off x="1543761" y="3434160"/>
            <a:ext cx="92396" cy="4770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algn="ctr" defTabSz="914378" fontAlgn="auto" hangingPunct="0">
              <a:spcBef>
                <a:spcPts val="0"/>
              </a:spcBef>
              <a:spcAft>
                <a:spcPts val="0"/>
              </a:spcAft>
            </a:pPr>
            <a:endParaRPr lang="en-US" sz="25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453C40-2070-3747-B827-58455D3DF594}"/>
              </a:ext>
            </a:extLst>
          </p:cNvPr>
          <p:cNvSpPr txBox="1"/>
          <p:nvPr/>
        </p:nvSpPr>
        <p:spPr>
          <a:xfrm>
            <a:off x="1018920" y="4656760"/>
            <a:ext cx="811952" cy="4154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algn="ctr" defTabSz="914378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Prover</a:t>
            </a:r>
            <a:endParaRPr lang="en-US" sz="2100" dirty="0">
              <a:latin typeface="Calibri" panose="020F0502020204030204" pitchFamily="34" charset="0"/>
              <a:cs typeface="Calibri" panose="020F0502020204030204" pitchFamily="34" charset="0"/>
              <a:sym typeface="Roboto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756C33-46E8-AC4C-9941-C84303981B19}"/>
              </a:ext>
            </a:extLst>
          </p:cNvPr>
          <p:cNvSpPr txBox="1"/>
          <p:nvPr/>
        </p:nvSpPr>
        <p:spPr>
          <a:xfrm>
            <a:off x="6013971" y="4589326"/>
            <a:ext cx="896462" cy="4154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algn="ctr" defTabSz="914378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Verifier</a:t>
            </a:r>
            <a:endParaRPr lang="en-US" sz="2100" dirty="0">
              <a:latin typeface="Calibri" panose="020F0502020204030204" pitchFamily="34" charset="0"/>
              <a:cs typeface="Calibri" panose="020F0502020204030204" pitchFamily="34" charset="0"/>
              <a:sym typeface="Roboto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ular Callout 8">
                <a:extLst>
                  <a:ext uri="{FF2B5EF4-FFF2-40B4-BE49-F238E27FC236}">
                    <a16:creationId xmlns:a16="http://schemas.microsoft.com/office/drawing/2014/main" id="{D0B81D25-2405-B847-9573-D9C14824EE4C}"/>
                  </a:ext>
                </a:extLst>
              </p:cNvPr>
              <p:cNvSpPr/>
              <p:nvPr/>
            </p:nvSpPr>
            <p:spPr>
              <a:xfrm>
                <a:off x="1636155" y="2711872"/>
                <a:ext cx="2521693" cy="783191"/>
              </a:xfrm>
              <a:prstGeom prst="wedgeRoundRectCallout">
                <a:avLst>
                  <a:gd name="adj1" fmla="val -43254"/>
                  <a:gd name="adj2" fmla="val 128119"/>
                  <a:gd name="adj3" fmla="val 16667"/>
                </a:avLst>
              </a:prstGeom>
              <a:solidFill>
                <a:srgbClr val="FFFFFF"/>
              </a:solidFill>
              <a:ln w="25400" cap="flat">
                <a:solidFill>
                  <a:schemeClr val="accent1"/>
                </a:solidFill>
                <a:prstDash val="solid"/>
                <a:round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defTabSz="914378" fontAlgn="auto" hangingPunct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solidFill>
                      <a:srgbClr val="000000"/>
                    </a:solidFill>
                    <a:latin typeface="+mn-lt"/>
                    <a:sym typeface="Calibri"/>
                  </a:rPr>
                  <a:t>statement: 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Calibri"/>
                      </a:rPr>
                      <m:t>𝑦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latin typeface="+mn-lt"/>
                    <a:sym typeface="Calibri"/>
                  </a:rPr>
                  <a:t>  </a:t>
                </a:r>
                <a:br>
                  <a:rPr lang="en-US" sz="2000" dirty="0">
                    <a:solidFill>
                      <a:srgbClr val="000000"/>
                    </a:solidFill>
                    <a:latin typeface="+mn-lt"/>
                    <a:sym typeface="Calibri"/>
                  </a:rPr>
                </a:br>
                <a:r>
                  <a:rPr lang="en-US" sz="2000" dirty="0">
                    <a:solidFill>
                      <a:srgbClr val="000000"/>
                    </a:solidFill>
                    <a:latin typeface="+mn-lt"/>
                    <a:sym typeface="Calibri"/>
                  </a:rPr>
                  <a:t>witness:  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Calibri"/>
                      </a:rPr>
                      <m:t>𝑥</m:t>
                    </m:r>
                    <m:r>
                      <a:rPr lang="en-US" sz="2000" i="1" baseline="-25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Calibri"/>
                      </a:rPr>
                      <m:t>1</m:t>
                    </m:r>
                    <m:r>
                      <a:rPr lang="en-US" sz="20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Calibri"/>
                      </a:rPr>
                      <m:t>, …, </m:t>
                    </m:r>
                    <m:sSub>
                      <m:sSubPr>
                        <m:ctrlPr>
                          <a:rPr lang="en-US" sz="20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Calibri"/>
                          </a:rPr>
                        </m:ctrlPr>
                      </m:sSubPr>
                      <m:e>
                        <m:r>
                          <a:rPr lang="en-US" sz="20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Calibri"/>
                          </a:rPr>
                          <m:t>𝑥</m:t>
                        </m:r>
                      </m:e>
                      <m:sub>
                        <m:r>
                          <a:rPr lang="en-US" sz="20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Calibri"/>
                          </a:rPr>
                          <m:t>𝑛</m:t>
                        </m:r>
                      </m:sub>
                    </m:sSub>
                  </m:oMath>
                </a14:m>
                <a:endParaRPr lang="en-US" sz="2000" baseline="-25000" dirty="0">
                  <a:solidFill>
                    <a:srgbClr val="000000"/>
                  </a:solidFill>
                  <a:latin typeface="+mn-lt"/>
                  <a:sym typeface="Calibri"/>
                </a:endParaRPr>
              </a:p>
            </p:txBody>
          </p:sp>
        </mc:Choice>
        <mc:Fallback xmlns="">
          <p:sp>
            <p:nvSpPr>
              <p:cNvPr id="9" name="Rounded Rectangular Callout 8">
                <a:extLst>
                  <a:ext uri="{FF2B5EF4-FFF2-40B4-BE49-F238E27FC236}">
                    <a16:creationId xmlns:a16="http://schemas.microsoft.com/office/drawing/2014/main" id="{D0B81D25-2405-B847-9573-D9C14824EE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6155" y="2711872"/>
                <a:ext cx="2521693" cy="783191"/>
              </a:xfrm>
              <a:prstGeom prst="wedgeRoundRectCallout">
                <a:avLst>
                  <a:gd name="adj1" fmla="val -43254"/>
                  <a:gd name="adj2" fmla="val 128119"/>
                  <a:gd name="adj3" fmla="val 16667"/>
                </a:avLst>
              </a:prstGeom>
              <a:blipFill>
                <a:blip r:embed="rId6"/>
                <a:stretch>
                  <a:fillRect/>
                </a:stretch>
              </a:blipFill>
              <a:ln w="25400" cap="flat">
                <a:solidFill>
                  <a:schemeClr val="accent1"/>
                </a:solidFill>
                <a:prstDash val="solid"/>
                <a:round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ular Callout 9">
                <a:extLst>
                  <a:ext uri="{FF2B5EF4-FFF2-40B4-BE49-F238E27FC236}">
                    <a16:creationId xmlns:a16="http://schemas.microsoft.com/office/drawing/2014/main" id="{0773416A-761F-A94D-8E07-91C0DD71EC49}"/>
                  </a:ext>
                </a:extLst>
              </p:cNvPr>
              <p:cNvSpPr/>
              <p:nvPr/>
            </p:nvSpPr>
            <p:spPr>
              <a:xfrm>
                <a:off x="6015789" y="2783480"/>
                <a:ext cx="2355325" cy="442672"/>
              </a:xfrm>
              <a:prstGeom prst="wedgeRoundRectCallout">
                <a:avLst>
                  <a:gd name="adj1" fmla="val -30698"/>
                  <a:gd name="adj2" fmla="val 163789"/>
                  <a:gd name="adj3" fmla="val 16667"/>
                </a:avLst>
              </a:prstGeom>
              <a:solidFill>
                <a:srgbClr val="FFFFFF"/>
              </a:solidFill>
              <a:ln w="25400" cap="flat">
                <a:solidFill>
                  <a:schemeClr val="accent1"/>
                </a:solidFill>
                <a:prstDash val="solid"/>
                <a:round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defTabSz="914378" fontAlgn="auto" hangingPunct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solidFill>
                      <a:srgbClr val="000000"/>
                    </a:solidFill>
                    <a:latin typeface="+mn-lt"/>
                    <a:sym typeface="Calibri"/>
                  </a:rPr>
                  <a:t> statement: 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Calibri"/>
                      </a:rPr>
                      <m:t>𝑦</m:t>
                    </m:r>
                  </m:oMath>
                </a14:m>
                <a:endParaRPr lang="en-US" sz="2000" baseline="-25000" dirty="0">
                  <a:solidFill>
                    <a:srgbClr val="000000"/>
                  </a:solidFill>
                  <a:latin typeface="+mn-lt"/>
                  <a:sym typeface="Calibri"/>
                </a:endParaRPr>
              </a:p>
            </p:txBody>
          </p:sp>
        </mc:Choice>
        <mc:Fallback xmlns="">
          <p:sp>
            <p:nvSpPr>
              <p:cNvPr id="10" name="Rounded Rectangular Callout 9">
                <a:extLst>
                  <a:ext uri="{FF2B5EF4-FFF2-40B4-BE49-F238E27FC236}">
                    <a16:creationId xmlns:a16="http://schemas.microsoft.com/office/drawing/2014/main" id="{0773416A-761F-A94D-8E07-91C0DD71EC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5789" y="2783480"/>
                <a:ext cx="2355325" cy="442672"/>
              </a:xfrm>
              <a:prstGeom prst="wedgeRoundRectCallout">
                <a:avLst>
                  <a:gd name="adj1" fmla="val -30698"/>
                  <a:gd name="adj2" fmla="val 163789"/>
                  <a:gd name="adj3" fmla="val 16667"/>
                </a:avLst>
              </a:prstGeom>
              <a:blipFill>
                <a:blip r:embed="rId7"/>
                <a:stretch>
                  <a:fillRect/>
                </a:stretch>
              </a:blipFill>
              <a:ln w="25400" cap="flat">
                <a:solidFill>
                  <a:schemeClr val="accent1"/>
                </a:solidFill>
                <a:prstDash val="solid"/>
                <a:round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C35A832D-1D8A-A040-82D3-779F335358B3}"/>
              </a:ext>
            </a:extLst>
          </p:cNvPr>
          <p:cNvGrpSpPr/>
          <p:nvPr/>
        </p:nvGrpSpPr>
        <p:grpSpPr>
          <a:xfrm>
            <a:off x="2127183" y="3742855"/>
            <a:ext cx="3888606" cy="838595"/>
            <a:chOff x="2127183" y="3677531"/>
            <a:chExt cx="3888606" cy="838593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010BACFE-E6BE-604D-BFFB-A66B526229ED}"/>
                </a:ext>
              </a:extLst>
            </p:cNvPr>
            <p:cNvCxnSpPr/>
            <p:nvPr/>
          </p:nvCxnSpPr>
          <p:spPr>
            <a:xfrm>
              <a:off x="2127183" y="4115771"/>
              <a:ext cx="3888606" cy="0"/>
            </a:xfrm>
            <a:prstGeom prst="straightConnector1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8F2B3DE2-FF36-934D-9AF0-947F94BB8A91}"/>
                    </a:ext>
                  </a:extLst>
                </p:cNvPr>
                <p:cNvSpPr txBox="1"/>
                <p:nvPr/>
              </p:nvSpPr>
              <p:spPr>
                <a:xfrm>
                  <a:off x="3422584" y="3677531"/>
                  <a:ext cx="1038231" cy="523217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45719" tIns="45719" rIns="45719" bIns="45719" numCol="1" spcCol="38100" rtlCol="0" anchor="t">
                  <a:spAutoFit/>
                </a:bodyPr>
                <a:lstStyle/>
                <a:p>
                  <a:pPr algn="ctr" defTabSz="914378" fontAlgn="auto" hangingPunct="0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1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Proof</a:t>
                  </a:r>
                  <a:r>
                    <a:rPr lang="en-US" sz="1800" dirty="0"/>
                    <a:t>  </a:t>
                  </a:r>
                  <a14:m>
                    <m:oMath xmlns:m="http://schemas.openxmlformats.org/officeDocument/2006/math"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𝜋</m:t>
                      </m:r>
                    </m:oMath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8F2B3DE2-FF36-934D-9AF0-947F94BB8A9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22584" y="3677531"/>
                  <a:ext cx="1038231" cy="523217"/>
                </a:xfrm>
                <a:prstGeom prst="rect">
                  <a:avLst/>
                </a:prstGeom>
                <a:blipFill>
                  <a:blip r:embed="rId8"/>
                  <a:stretch>
                    <a:fillRect l="-10843" r="-2410" b="-21429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801BBEF-0865-A741-B94C-1C9238B74800}"/>
                </a:ext>
              </a:extLst>
            </p:cNvPr>
            <p:cNvGrpSpPr/>
            <p:nvPr/>
          </p:nvGrpSpPr>
          <p:grpSpPr>
            <a:xfrm>
              <a:off x="2868976" y="4146779"/>
              <a:ext cx="2211984" cy="369345"/>
              <a:chOff x="2890746" y="4212095"/>
              <a:chExt cx="2211984" cy="369345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54F3141C-6616-194E-8136-649874F6FEC6}"/>
                  </a:ext>
                </a:extLst>
              </p:cNvPr>
              <p:cNvSpPr/>
              <p:nvPr/>
            </p:nvSpPr>
            <p:spPr>
              <a:xfrm>
                <a:off x="2890746" y="4212111"/>
                <a:ext cx="182880" cy="369329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solidFill>
                  <a:schemeClr val="tx1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defTabSz="914378" fontAlgn="auto" hangingPunct="0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srgbClr val="000000"/>
                  </a:solidFill>
                  <a:latin typeface="+mn-lt"/>
                  <a:sym typeface="Calibri"/>
                </a:endParaRP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FFEAC19D-937A-5248-96EB-E0A292373D16}"/>
                  </a:ext>
                </a:extLst>
              </p:cNvPr>
              <p:cNvSpPr/>
              <p:nvPr/>
            </p:nvSpPr>
            <p:spPr>
              <a:xfrm>
                <a:off x="3075804" y="4212108"/>
                <a:ext cx="182880" cy="369329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solidFill>
                  <a:schemeClr val="tx1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defTabSz="914378" fontAlgn="auto" hangingPunct="0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srgbClr val="000000"/>
                  </a:solidFill>
                  <a:latin typeface="+mn-lt"/>
                  <a:sym typeface="Calibri"/>
                </a:endParaRP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3B236B1-A4D8-EF44-982F-F05718BF723C}"/>
                  </a:ext>
                </a:extLst>
              </p:cNvPr>
              <p:cNvSpPr/>
              <p:nvPr/>
            </p:nvSpPr>
            <p:spPr>
              <a:xfrm>
                <a:off x="3258684" y="4212108"/>
                <a:ext cx="182880" cy="369329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solidFill>
                  <a:schemeClr val="tx1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defTabSz="914378" fontAlgn="auto" hangingPunct="0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srgbClr val="000000"/>
                  </a:solidFill>
                  <a:latin typeface="+mn-lt"/>
                  <a:sym typeface="Calibri"/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E351110-2470-8E46-89AC-9AB96DE9DC0F}"/>
                  </a:ext>
                </a:extLst>
              </p:cNvPr>
              <p:cNvSpPr/>
              <p:nvPr/>
            </p:nvSpPr>
            <p:spPr>
              <a:xfrm>
                <a:off x="3443742" y="4212104"/>
                <a:ext cx="182880" cy="369329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solidFill>
                  <a:schemeClr val="tx1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defTabSz="914378" fontAlgn="auto" hangingPunct="0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srgbClr val="000000"/>
                  </a:solidFill>
                  <a:latin typeface="+mn-lt"/>
                  <a:sym typeface="Calibri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69A534D2-08D9-6346-A2DD-F7137529E2B7}"/>
                  </a:ext>
                </a:extLst>
              </p:cNvPr>
              <p:cNvSpPr/>
              <p:nvPr/>
            </p:nvSpPr>
            <p:spPr>
              <a:xfrm>
                <a:off x="3628800" y="4212108"/>
                <a:ext cx="182880" cy="369329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solidFill>
                  <a:schemeClr val="tx1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defTabSz="914378" fontAlgn="auto" hangingPunct="0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srgbClr val="000000"/>
                  </a:solidFill>
                  <a:latin typeface="+mn-lt"/>
                  <a:sym typeface="Calibri"/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000CAE8-7BD2-C446-8634-9E9A97CECC7E}"/>
                  </a:ext>
                </a:extLst>
              </p:cNvPr>
              <p:cNvSpPr/>
              <p:nvPr/>
            </p:nvSpPr>
            <p:spPr>
              <a:xfrm>
                <a:off x="3813858" y="4212104"/>
                <a:ext cx="182880" cy="369329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solidFill>
                  <a:schemeClr val="tx1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defTabSz="914378" fontAlgn="auto" hangingPunct="0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srgbClr val="000000"/>
                  </a:solidFill>
                  <a:latin typeface="+mn-lt"/>
                  <a:sym typeface="Calibri"/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15021AC1-EA48-1E41-A3AF-BC4AA49B6BC6}"/>
                  </a:ext>
                </a:extLst>
              </p:cNvPr>
              <p:cNvSpPr/>
              <p:nvPr/>
            </p:nvSpPr>
            <p:spPr>
              <a:xfrm>
                <a:off x="3996738" y="4212104"/>
                <a:ext cx="182880" cy="369329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solidFill>
                  <a:schemeClr val="tx1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defTabSz="914378" fontAlgn="auto" hangingPunct="0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srgbClr val="000000"/>
                  </a:solidFill>
                  <a:latin typeface="+mn-lt"/>
                  <a:sym typeface="Calibri"/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81228D06-95CB-EA4A-8F86-0CE77767D46D}"/>
                  </a:ext>
                </a:extLst>
              </p:cNvPr>
              <p:cNvSpPr/>
              <p:nvPr/>
            </p:nvSpPr>
            <p:spPr>
              <a:xfrm>
                <a:off x="4181796" y="4212099"/>
                <a:ext cx="182880" cy="369329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solidFill>
                  <a:schemeClr val="tx1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defTabSz="914378" fontAlgn="auto" hangingPunct="0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srgbClr val="000000"/>
                  </a:solidFill>
                  <a:latin typeface="+mn-lt"/>
                  <a:sym typeface="Calibri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A84DBC16-C91C-8241-9B95-2668AF7BDF70}"/>
                  </a:ext>
                </a:extLst>
              </p:cNvPr>
              <p:cNvSpPr/>
              <p:nvPr/>
            </p:nvSpPr>
            <p:spPr>
              <a:xfrm>
                <a:off x="4366854" y="4212104"/>
                <a:ext cx="182880" cy="369329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solidFill>
                  <a:schemeClr val="tx1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defTabSz="914378" fontAlgn="auto" hangingPunct="0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srgbClr val="000000"/>
                  </a:solidFill>
                  <a:latin typeface="+mn-lt"/>
                  <a:sym typeface="Calibri"/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44A8A547-12CA-4F40-90E4-FA31FCA57634}"/>
                  </a:ext>
                </a:extLst>
              </p:cNvPr>
              <p:cNvSpPr/>
              <p:nvPr/>
            </p:nvSpPr>
            <p:spPr>
              <a:xfrm>
                <a:off x="4551912" y="4212099"/>
                <a:ext cx="182880" cy="369329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solidFill>
                  <a:schemeClr val="tx1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defTabSz="914378" fontAlgn="auto" hangingPunct="0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srgbClr val="000000"/>
                  </a:solidFill>
                  <a:latin typeface="+mn-lt"/>
                  <a:sym typeface="Calibri"/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6C346505-2263-3641-8CFF-203A5B99BC35}"/>
                  </a:ext>
                </a:extLst>
              </p:cNvPr>
              <p:cNvSpPr/>
              <p:nvPr/>
            </p:nvSpPr>
            <p:spPr>
              <a:xfrm>
                <a:off x="4734792" y="4212099"/>
                <a:ext cx="182880" cy="369329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solidFill>
                  <a:schemeClr val="tx1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defTabSz="914378" fontAlgn="auto" hangingPunct="0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srgbClr val="000000"/>
                  </a:solidFill>
                  <a:latin typeface="+mn-lt"/>
                  <a:sym typeface="Calibri"/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82FD90CF-1965-4845-881D-CE5657EB7D19}"/>
                  </a:ext>
                </a:extLst>
              </p:cNvPr>
              <p:cNvSpPr/>
              <p:nvPr/>
            </p:nvSpPr>
            <p:spPr>
              <a:xfrm>
                <a:off x="4919850" y="4212095"/>
                <a:ext cx="182880" cy="369329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solidFill>
                  <a:schemeClr val="tx1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defTabSz="914378" fontAlgn="auto" hangingPunct="0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srgbClr val="000000"/>
                  </a:solidFill>
                  <a:latin typeface="+mn-lt"/>
                  <a:sym typeface="Calibri"/>
                </a:endParaRPr>
              </a:p>
            </p:txBody>
          </p:sp>
        </p:grp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D5615AC-528C-9F41-A135-D0AD1F3C39DC}"/>
              </a:ext>
            </a:extLst>
          </p:cNvPr>
          <p:cNvGrpSpPr/>
          <p:nvPr/>
        </p:nvGrpSpPr>
        <p:grpSpPr>
          <a:xfrm>
            <a:off x="6760027" y="3784101"/>
            <a:ext cx="2013971" cy="400108"/>
            <a:chOff x="6760025" y="3718782"/>
            <a:chExt cx="2013971" cy="400108"/>
          </a:xfrm>
        </p:grpSpPr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F23D804D-0711-0F40-A3BC-26BE0C6B0F83}"/>
                </a:ext>
              </a:extLst>
            </p:cNvPr>
            <p:cNvCxnSpPr>
              <a:cxnSpLocks/>
            </p:cNvCxnSpPr>
            <p:nvPr/>
          </p:nvCxnSpPr>
          <p:spPr>
            <a:xfrm>
              <a:off x="6760025" y="4115771"/>
              <a:ext cx="2013971" cy="0"/>
            </a:xfrm>
            <a:prstGeom prst="straightConnector1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E0E445E-96AB-2D48-95DD-BFF4EF3979D1}"/>
                </a:ext>
              </a:extLst>
            </p:cNvPr>
            <p:cNvSpPr txBox="1"/>
            <p:nvPr/>
          </p:nvSpPr>
          <p:spPr>
            <a:xfrm>
              <a:off x="6813989" y="3718782"/>
              <a:ext cx="1842810" cy="4001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algn="ctr" defTabSz="914378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/>
                <a:t>accept or reject</a:t>
              </a:r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9624A5C3-54D7-3E48-99D6-357BD5767691}"/>
              </a:ext>
            </a:extLst>
          </p:cNvPr>
          <p:cNvSpPr/>
          <p:nvPr/>
        </p:nvSpPr>
        <p:spPr>
          <a:xfrm>
            <a:off x="152400" y="1757783"/>
            <a:ext cx="8752114" cy="36933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defTabSz="914378" fontAlgn="auto" hangingPunct="0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000000"/>
              </a:solidFill>
              <a:latin typeface="+mn-lt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E63D0AC-07FC-C141-9127-47F1C8B929A1}"/>
                  </a:ext>
                </a:extLst>
              </p:cNvPr>
              <p:cNvSpPr txBox="1"/>
              <p:nvPr/>
            </p:nvSpPr>
            <p:spPr>
              <a:xfrm>
                <a:off x="268015" y="1717023"/>
                <a:ext cx="6847706" cy="46166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45719" tIns="45719" rIns="45719" bIns="45719" numCol="1" spcCol="38100" rtlCol="0" anchor="t">
                <a:spAutoFit/>
              </a:bodyPr>
              <a:lstStyle/>
              <a:p>
                <a:r>
                  <a:rPr lang="en-US" dirty="0">
                    <a:latin typeface="+mn-lt"/>
                    <a:cs typeface="Calibri" panose="020F0502020204030204" pitchFamily="34" charset="0"/>
                  </a:rPr>
                  <a:t> </a:t>
                </a:r>
                <a:r>
                  <a:rPr lang="en-US" b="1" dirty="0">
                    <a:latin typeface="+mn-lt"/>
                    <a:cs typeface="Calibri" panose="020F0502020204030204" pitchFamily="34" charset="0"/>
                  </a:rPr>
                  <a:t>SNARK</a:t>
                </a:r>
                <a:r>
                  <a:rPr lang="en-US" dirty="0">
                    <a:latin typeface="+mn-lt"/>
                    <a:cs typeface="Calibri" panose="020F0502020204030204" pitchFamily="34" charset="0"/>
                  </a:rPr>
                  <a:t>: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size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latin typeface="+mn-lt"/>
                    <a:cs typeface="Calibri" panose="020F0502020204030204" pitchFamily="34" charset="0"/>
                  </a:rPr>
                  <a:t>  and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VerifyTime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latin typeface="+mn-lt"/>
                    <a:cs typeface="Calibri" panose="020F0502020204030204" pitchFamily="34" charset="0"/>
                  </a:rPr>
                  <a:t>  is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i="1" dirty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>
                    <a:latin typeface="+mn-lt"/>
                    <a:cs typeface="Calibri" panose="020F0502020204030204" pitchFamily="34" charset="0"/>
                  </a:rPr>
                  <a:t> !!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E63D0AC-07FC-C141-9127-47F1C8B929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015" y="1717023"/>
                <a:ext cx="6847706" cy="461663"/>
              </a:xfrm>
              <a:prstGeom prst="rect">
                <a:avLst/>
              </a:prstGeom>
              <a:blipFill>
                <a:blip r:embed="rId9"/>
                <a:stretch>
                  <a:fillRect l="-1111" t="-8108" r="-1111" b="-2973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42130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89371-34D6-B745-B70A-51146C0B0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 example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B5DA10-0803-6D4D-9993-875C3BDA65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758" y="3748928"/>
            <a:ext cx="584280" cy="8643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D2199C7-03F5-8A4B-924B-71B62B86CA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8796" y="3772848"/>
            <a:ext cx="473557" cy="8164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C389067-765D-5A4E-AB0A-085032B5929D}"/>
              </a:ext>
            </a:extLst>
          </p:cNvPr>
          <p:cNvSpPr txBox="1"/>
          <p:nvPr/>
        </p:nvSpPr>
        <p:spPr>
          <a:xfrm>
            <a:off x="1543761" y="3434160"/>
            <a:ext cx="92396" cy="4770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algn="ctr" defTabSz="914378" fontAlgn="auto" hangingPunct="0">
              <a:spcBef>
                <a:spcPts val="0"/>
              </a:spcBef>
              <a:spcAft>
                <a:spcPts val="0"/>
              </a:spcAft>
            </a:pPr>
            <a:endParaRPr lang="en-US" sz="25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ular Callout 8">
                <a:extLst>
                  <a:ext uri="{FF2B5EF4-FFF2-40B4-BE49-F238E27FC236}">
                    <a16:creationId xmlns:a16="http://schemas.microsoft.com/office/drawing/2014/main" id="{D0B81D25-2405-B847-9573-D9C14824EE4C}"/>
                  </a:ext>
                </a:extLst>
              </p:cNvPr>
              <p:cNvSpPr/>
              <p:nvPr/>
            </p:nvSpPr>
            <p:spPr>
              <a:xfrm>
                <a:off x="1636155" y="2711872"/>
                <a:ext cx="2521693" cy="783191"/>
              </a:xfrm>
              <a:prstGeom prst="wedgeRoundRectCallout">
                <a:avLst>
                  <a:gd name="adj1" fmla="val -43254"/>
                  <a:gd name="adj2" fmla="val 128119"/>
                  <a:gd name="adj3" fmla="val 16667"/>
                </a:avLst>
              </a:prstGeom>
              <a:solidFill>
                <a:srgbClr val="FFFFFF"/>
              </a:solidFill>
              <a:ln w="25400" cap="flat">
                <a:solidFill>
                  <a:schemeClr val="accent1"/>
                </a:solidFill>
                <a:prstDash val="solid"/>
                <a:round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defTabSz="914378" fontAlgn="auto" hangingPunct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solidFill>
                      <a:srgbClr val="000000"/>
                    </a:solidFill>
                    <a:latin typeface="+mn-lt"/>
                    <a:sym typeface="Calibri"/>
                  </a:rPr>
                  <a:t>statement: 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Calibri"/>
                      </a:rPr>
                      <m:t>𝑦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latin typeface="+mn-lt"/>
                    <a:sym typeface="Calibri"/>
                  </a:rPr>
                  <a:t>  </a:t>
                </a:r>
                <a:br>
                  <a:rPr lang="en-US" sz="2000" dirty="0">
                    <a:solidFill>
                      <a:srgbClr val="000000"/>
                    </a:solidFill>
                    <a:latin typeface="+mn-lt"/>
                    <a:sym typeface="Calibri"/>
                  </a:rPr>
                </a:br>
                <a:r>
                  <a:rPr lang="en-US" sz="2000" dirty="0">
                    <a:solidFill>
                      <a:srgbClr val="000000"/>
                    </a:solidFill>
                    <a:latin typeface="+mn-lt"/>
                    <a:sym typeface="Calibri"/>
                  </a:rPr>
                  <a:t>witness:  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Calibri"/>
                      </a:rPr>
                      <m:t>𝑥</m:t>
                    </m:r>
                    <m:r>
                      <a:rPr lang="en-US" sz="2000" i="1" baseline="-25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Calibri"/>
                      </a:rPr>
                      <m:t>1</m:t>
                    </m:r>
                    <m:r>
                      <a:rPr lang="en-US" sz="20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Calibri"/>
                      </a:rPr>
                      <m:t>, …, </m:t>
                    </m:r>
                    <m:sSub>
                      <m:sSubPr>
                        <m:ctrlPr>
                          <a:rPr lang="en-US" sz="20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Calibri"/>
                          </a:rPr>
                        </m:ctrlPr>
                      </m:sSubPr>
                      <m:e>
                        <m:r>
                          <a:rPr lang="en-US" sz="20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Calibri"/>
                          </a:rPr>
                          <m:t>𝑥</m:t>
                        </m:r>
                      </m:e>
                      <m:sub>
                        <m:r>
                          <a:rPr lang="en-US" sz="20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Calibri"/>
                          </a:rPr>
                          <m:t>𝑛</m:t>
                        </m:r>
                      </m:sub>
                    </m:sSub>
                  </m:oMath>
                </a14:m>
                <a:endParaRPr lang="en-US" sz="2000" baseline="-25000" dirty="0">
                  <a:solidFill>
                    <a:srgbClr val="000000"/>
                  </a:solidFill>
                  <a:latin typeface="+mn-lt"/>
                  <a:sym typeface="Calibri"/>
                </a:endParaRPr>
              </a:p>
            </p:txBody>
          </p:sp>
        </mc:Choice>
        <mc:Fallback xmlns="">
          <p:sp>
            <p:nvSpPr>
              <p:cNvPr id="9" name="Rounded Rectangular Callout 8">
                <a:extLst>
                  <a:ext uri="{FF2B5EF4-FFF2-40B4-BE49-F238E27FC236}">
                    <a16:creationId xmlns:a16="http://schemas.microsoft.com/office/drawing/2014/main" id="{D0B81D25-2405-B847-9573-D9C14824EE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6155" y="2711872"/>
                <a:ext cx="2521693" cy="783191"/>
              </a:xfrm>
              <a:prstGeom prst="wedgeRoundRectCallout">
                <a:avLst>
                  <a:gd name="adj1" fmla="val -43254"/>
                  <a:gd name="adj2" fmla="val 128119"/>
                  <a:gd name="adj3" fmla="val 16667"/>
                </a:avLst>
              </a:prstGeom>
              <a:blipFill>
                <a:blip r:embed="rId4"/>
                <a:stretch>
                  <a:fillRect/>
                </a:stretch>
              </a:blipFill>
              <a:ln w="25400" cap="flat">
                <a:solidFill>
                  <a:schemeClr val="accent1"/>
                </a:solidFill>
                <a:prstDash val="solid"/>
                <a:round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ular Callout 9">
                <a:extLst>
                  <a:ext uri="{FF2B5EF4-FFF2-40B4-BE49-F238E27FC236}">
                    <a16:creationId xmlns:a16="http://schemas.microsoft.com/office/drawing/2014/main" id="{0773416A-761F-A94D-8E07-91C0DD71EC49}"/>
                  </a:ext>
                </a:extLst>
              </p:cNvPr>
              <p:cNvSpPr/>
              <p:nvPr/>
            </p:nvSpPr>
            <p:spPr>
              <a:xfrm>
                <a:off x="6015789" y="2783480"/>
                <a:ext cx="2355325" cy="442672"/>
              </a:xfrm>
              <a:prstGeom prst="wedgeRoundRectCallout">
                <a:avLst>
                  <a:gd name="adj1" fmla="val -30698"/>
                  <a:gd name="adj2" fmla="val 163789"/>
                  <a:gd name="adj3" fmla="val 16667"/>
                </a:avLst>
              </a:prstGeom>
              <a:solidFill>
                <a:srgbClr val="FFFFFF"/>
              </a:solidFill>
              <a:ln w="25400" cap="flat">
                <a:solidFill>
                  <a:schemeClr val="accent1"/>
                </a:solidFill>
                <a:prstDash val="solid"/>
                <a:round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defTabSz="914378" fontAlgn="auto" hangingPunct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solidFill>
                      <a:srgbClr val="000000"/>
                    </a:solidFill>
                    <a:latin typeface="+mn-lt"/>
                    <a:sym typeface="Calibri"/>
                  </a:rPr>
                  <a:t> statement: 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Calibri"/>
                      </a:rPr>
                      <m:t>𝑦</m:t>
                    </m:r>
                  </m:oMath>
                </a14:m>
                <a:endParaRPr lang="en-US" sz="2000" baseline="-25000" dirty="0">
                  <a:solidFill>
                    <a:srgbClr val="000000"/>
                  </a:solidFill>
                  <a:latin typeface="+mn-lt"/>
                  <a:sym typeface="Calibri"/>
                </a:endParaRPr>
              </a:p>
            </p:txBody>
          </p:sp>
        </mc:Choice>
        <mc:Fallback xmlns="">
          <p:sp>
            <p:nvSpPr>
              <p:cNvPr id="10" name="Rounded Rectangular Callout 9">
                <a:extLst>
                  <a:ext uri="{FF2B5EF4-FFF2-40B4-BE49-F238E27FC236}">
                    <a16:creationId xmlns:a16="http://schemas.microsoft.com/office/drawing/2014/main" id="{0773416A-761F-A94D-8E07-91C0DD71EC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5789" y="2783480"/>
                <a:ext cx="2355325" cy="442672"/>
              </a:xfrm>
              <a:prstGeom prst="wedgeRoundRectCallout">
                <a:avLst>
                  <a:gd name="adj1" fmla="val -30698"/>
                  <a:gd name="adj2" fmla="val 163789"/>
                  <a:gd name="adj3" fmla="val 16667"/>
                </a:avLst>
              </a:prstGeom>
              <a:blipFill>
                <a:blip r:embed="rId5"/>
                <a:stretch>
                  <a:fillRect/>
                </a:stretch>
              </a:blipFill>
              <a:ln w="25400" cap="flat">
                <a:solidFill>
                  <a:schemeClr val="accent1"/>
                </a:solidFill>
                <a:prstDash val="solid"/>
                <a:round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C35A832D-1D8A-A040-82D3-779F335358B3}"/>
              </a:ext>
            </a:extLst>
          </p:cNvPr>
          <p:cNvGrpSpPr/>
          <p:nvPr/>
        </p:nvGrpSpPr>
        <p:grpSpPr>
          <a:xfrm>
            <a:off x="2127183" y="3742855"/>
            <a:ext cx="3888606" cy="838595"/>
            <a:chOff x="2127183" y="3677531"/>
            <a:chExt cx="3888606" cy="838593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010BACFE-E6BE-604D-BFFB-A66B526229ED}"/>
                </a:ext>
              </a:extLst>
            </p:cNvPr>
            <p:cNvCxnSpPr/>
            <p:nvPr/>
          </p:nvCxnSpPr>
          <p:spPr>
            <a:xfrm>
              <a:off x="2127183" y="4115771"/>
              <a:ext cx="3888606" cy="0"/>
            </a:xfrm>
            <a:prstGeom prst="straightConnector1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8F2B3DE2-FF36-934D-9AF0-947F94BB8A91}"/>
                    </a:ext>
                  </a:extLst>
                </p:cNvPr>
                <p:cNvSpPr txBox="1"/>
                <p:nvPr/>
              </p:nvSpPr>
              <p:spPr>
                <a:xfrm>
                  <a:off x="3422584" y="3677531"/>
                  <a:ext cx="1038231" cy="523217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45719" tIns="45719" rIns="45719" bIns="45719" numCol="1" spcCol="38100" rtlCol="0" anchor="t">
                  <a:spAutoFit/>
                </a:bodyPr>
                <a:lstStyle/>
                <a:p>
                  <a:pPr algn="ctr" defTabSz="914378" fontAlgn="auto" hangingPunct="0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1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Proof</a:t>
                  </a:r>
                  <a:r>
                    <a:rPr lang="en-US" sz="1800" dirty="0"/>
                    <a:t>  </a:t>
                  </a:r>
                  <a14:m>
                    <m:oMath xmlns:m="http://schemas.openxmlformats.org/officeDocument/2006/math"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𝜋</m:t>
                      </m:r>
                    </m:oMath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8F2B3DE2-FF36-934D-9AF0-947F94BB8A9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22584" y="3677531"/>
                  <a:ext cx="1038231" cy="523217"/>
                </a:xfrm>
                <a:prstGeom prst="rect">
                  <a:avLst/>
                </a:prstGeom>
                <a:blipFill>
                  <a:blip r:embed="rId6"/>
                  <a:stretch>
                    <a:fillRect l="-10843" r="-2410" b="-21429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801BBEF-0865-A741-B94C-1C9238B74800}"/>
                </a:ext>
              </a:extLst>
            </p:cNvPr>
            <p:cNvGrpSpPr/>
            <p:nvPr/>
          </p:nvGrpSpPr>
          <p:grpSpPr>
            <a:xfrm>
              <a:off x="2868976" y="4146779"/>
              <a:ext cx="2211984" cy="369345"/>
              <a:chOff x="2890746" y="4212095"/>
              <a:chExt cx="2211984" cy="369345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54F3141C-6616-194E-8136-649874F6FEC6}"/>
                  </a:ext>
                </a:extLst>
              </p:cNvPr>
              <p:cNvSpPr/>
              <p:nvPr/>
            </p:nvSpPr>
            <p:spPr>
              <a:xfrm>
                <a:off x="2890746" y="4212111"/>
                <a:ext cx="182880" cy="369329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solidFill>
                  <a:schemeClr val="tx1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defTabSz="914378" fontAlgn="auto" hangingPunct="0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srgbClr val="000000"/>
                  </a:solidFill>
                  <a:latin typeface="+mn-lt"/>
                  <a:sym typeface="Calibri"/>
                </a:endParaRP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FFEAC19D-937A-5248-96EB-E0A292373D16}"/>
                  </a:ext>
                </a:extLst>
              </p:cNvPr>
              <p:cNvSpPr/>
              <p:nvPr/>
            </p:nvSpPr>
            <p:spPr>
              <a:xfrm>
                <a:off x="3075804" y="4212108"/>
                <a:ext cx="182880" cy="369329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solidFill>
                  <a:schemeClr val="tx1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defTabSz="914378" fontAlgn="auto" hangingPunct="0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srgbClr val="000000"/>
                  </a:solidFill>
                  <a:latin typeface="+mn-lt"/>
                  <a:sym typeface="Calibri"/>
                </a:endParaRP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3B236B1-A4D8-EF44-982F-F05718BF723C}"/>
                  </a:ext>
                </a:extLst>
              </p:cNvPr>
              <p:cNvSpPr/>
              <p:nvPr/>
            </p:nvSpPr>
            <p:spPr>
              <a:xfrm>
                <a:off x="3258684" y="4212108"/>
                <a:ext cx="182880" cy="369329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solidFill>
                  <a:schemeClr val="tx1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defTabSz="914378" fontAlgn="auto" hangingPunct="0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srgbClr val="000000"/>
                  </a:solidFill>
                  <a:latin typeface="+mn-lt"/>
                  <a:sym typeface="Calibri"/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E351110-2470-8E46-89AC-9AB96DE9DC0F}"/>
                  </a:ext>
                </a:extLst>
              </p:cNvPr>
              <p:cNvSpPr/>
              <p:nvPr/>
            </p:nvSpPr>
            <p:spPr>
              <a:xfrm>
                <a:off x="3443742" y="4212104"/>
                <a:ext cx="182880" cy="369329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solidFill>
                  <a:schemeClr val="tx1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defTabSz="914378" fontAlgn="auto" hangingPunct="0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srgbClr val="000000"/>
                  </a:solidFill>
                  <a:latin typeface="+mn-lt"/>
                  <a:sym typeface="Calibri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69A534D2-08D9-6346-A2DD-F7137529E2B7}"/>
                  </a:ext>
                </a:extLst>
              </p:cNvPr>
              <p:cNvSpPr/>
              <p:nvPr/>
            </p:nvSpPr>
            <p:spPr>
              <a:xfrm>
                <a:off x="3628800" y="4212108"/>
                <a:ext cx="182880" cy="369329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solidFill>
                  <a:schemeClr val="tx1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defTabSz="914378" fontAlgn="auto" hangingPunct="0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srgbClr val="000000"/>
                  </a:solidFill>
                  <a:latin typeface="+mn-lt"/>
                  <a:sym typeface="Calibri"/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000CAE8-7BD2-C446-8634-9E9A97CECC7E}"/>
                  </a:ext>
                </a:extLst>
              </p:cNvPr>
              <p:cNvSpPr/>
              <p:nvPr/>
            </p:nvSpPr>
            <p:spPr>
              <a:xfrm>
                <a:off x="3813858" y="4212104"/>
                <a:ext cx="182880" cy="369329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solidFill>
                  <a:schemeClr val="tx1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defTabSz="914378" fontAlgn="auto" hangingPunct="0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srgbClr val="000000"/>
                  </a:solidFill>
                  <a:latin typeface="+mn-lt"/>
                  <a:sym typeface="Calibri"/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15021AC1-EA48-1E41-A3AF-BC4AA49B6BC6}"/>
                  </a:ext>
                </a:extLst>
              </p:cNvPr>
              <p:cNvSpPr/>
              <p:nvPr/>
            </p:nvSpPr>
            <p:spPr>
              <a:xfrm>
                <a:off x="3996738" y="4212104"/>
                <a:ext cx="182880" cy="369329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solidFill>
                  <a:schemeClr val="tx1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defTabSz="914378" fontAlgn="auto" hangingPunct="0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srgbClr val="000000"/>
                  </a:solidFill>
                  <a:latin typeface="+mn-lt"/>
                  <a:sym typeface="Calibri"/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81228D06-95CB-EA4A-8F86-0CE77767D46D}"/>
                  </a:ext>
                </a:extLst>
              </p:cNvPr>
              <p:cNvSpPr/>
              <p:nvPr/>
            </p:nvSpPr>
            <p:spPr>
              <a:xfrm>
                <a:off x="4181796" y="4212099"/>
                <a:ext cx="182880" cy="369329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solidFill>
                  <a:schemeClr val="tx1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defTabSz="914378" fontAlgn="auto" hangingPunct="0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srgbClr val="000000"/>
                  </a:solidFill>
                  <a:latin typeface="+mn-lt"/>
                  <a:sym typeface="Calibri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A84DBC16-C91C-8241-9B95-2668AF7BDF70}"/>
                  </a:ext>
                </a:extLst>
              </p:cNvPr>
              <p:cNvSpPr/>
              <p:nvPr/>
            </p:nvSpPr>
            <p:spPr>
              <a:xfrm>
                <a:off x="4366854" y="4212104"/>
                <a:ext cx="182880" cy="369329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solidFill>
                  <a:schemeClr val="tx1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defTabSz="914378" fontAlgn="auto" hangingPunct="0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srgbClr val="000000"/>
                  </a:solidFill>
                  <a:latin typeface="+mn-lt"/>
                  <a:sym typeface="Calibri"/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44A8A547-12CA-4F40-90E4-FA31FCA57634}"/>
                  </a:ext>
                </a:extLst>
              </p:cNvPr>
              <p:cNvSpPr/>
              <p:nvPr/>
            </p:nvSpPr>
            <p:spPr>
              <a:xfrm>
                <a:off x="4551912" y="4212099"/>
                <a:ext cx="182880" cy="369329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solidFill>
                  <a:schemeClr val="tx1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defTabSz="914378" fontAlgn="auto" hangingPunct="0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srgbClr val="000000"/>
                  </a:solidFill>
                  <a:latin typeface="+mn-lt"/>
                  <a:sym typeface="Calibri"/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6C346505-2263-3641-8CFF-203A5B99BC35}"/>
                  </a:ext>
                </a:extLst>
              </p:cNvPr>
              <p:cNvSpPr/>
              <p:nvPr/>
            </p:nvSpPr>
            <p:spPr>
              <a:xfrm>
                <a:off x="4734792" y="4212099"/>
                <a:ext cx="182880" cy="369329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solidFill>
                  <a:schemeClr val="tx1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defTabSz="914378" fontAlgn="auto" hangingPunct="0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srgbClr val="000000"/>
                  </a:solidFill>
                  <a:latin typeface="+mn-lt"/>
                  <a:sym typeface="Calibri"/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82FD90CF-1965-4845-881D-CE5657EB7D19}"/>
                  </a:ext>
                </a:extLst>
              </p:cNvPr>
              <p:cNvSpPr/>
              <p:nvPr/>
            </p:nvSpPr>
            <p:spPr>
              <a:xfrm>
                <a:off x="4919850" y="4212095"/>
                <a:ext cx="182880" cy="369329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solidFill>
                  <a:schemeClr val="tx1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defTabSz="914378" fontAlgn="auto" hangingPunct="0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srgbClr val="000000"/>
                  </a:solidFill>
                  <a:latin typeface="+mn-lt"/>
                  <a:sym typeface="Calibri"/>
                </a:endParaRPr>
              </a:p>
            </p:txBody>
          </p:sp>
        </p:grp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D5615AC-528C-9F41-A135-D0AD1F3C39DC}"/>
              </a:ext>
            </a:extLst>
          </p:cNvPr>
          <p:cNvGrpSpPr/>
          <p:nvPr/>
        </p:nvGrpSpPr>
        <p:grpSpPr>
          <a:xfrm>
            <a:off x="6760027" y="3784101"/>
            <a:ext cx="2013971" cy="400108"/>
            <a:chOff x="6760025" y="3718782"/>
            <a:chExt cx="2013971" cy="400108"/>
          </a:xfrm>
        </p:grpSpPr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F23D804D-0711-0F40-A3BC-26BE0C6B0F83}"/>
                </a:ext>
              </a:extLst>
            </p:cNvPr>
            <p:cNvCxnSpPr>
              <a:cxnSpLocks/>
            </p:cNvCxnSpPr>
            <p:nvPr/>
          </p:nvCxnSpPr>
          <p:spPr>
            <a:xfrm>
              <a:off x="6760025" y="4115771"/>
              <a:ext cx="2013971" cy="0"/>
            </a:xfrm>
            <a:prstGeom prst="straightConnector1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E0E445E-96AB-2D48-95DD-BFF4EF3979D1}"/>
                </a:ext>
              </a:extLst>
            </p:cNvPr>
            <p:cNvSpPr txBox="1"/>
            <p:nvPr/>
          </p:nvSpPr>
          <p:spPr>
            <a:xfrm>
              <a:off x="6813989" y="3718782"/>
              <a:ext cx="1842810" cy="4001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algn="ctr" defTabSz="914378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/>
                <a:t>accept or reject</a:t>
              </a:r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9624A5C3-54D7-3E48-99D6-357BD5767691}"/>
              </a:ext>
            </a:extLst>
          </p:cNvPr>
          <p:cNvSpPr/>
          <p:nvPr/>
        </p:nvSpPr>
        <p:spPr>
          <a:xfrm>
            <a:off x="152400" y="1757783"/>
            <a:ext cx="8752114" cy="36933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defTabSz="914378" fontAlgn="auto" hangingPunct="0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000000"/>
              </a:solidFill>
              <a:latin typeface="+mn-lt"/>
              <a:sym typeface="Calibri"/>
            </a:endParaRPr>
          </a:p>
        </p:txBody>
      </p:sp>
      <p:sp>
        <p:nvSpPr>
          <p:cNvPr id="32" name="Cloud Callout 31">
            <a:extLst>
              <a:ext uri="{FF2B5EF4-FFF2-40B4-BE49-F238E27FC236}">
                <a16:creationId xmlns:a16="http://schemas.microsoft.com/office/drawing/2014/main" id="{2091F06B-DB2A-1440-BE23-335A032BAD8A}"/>
              </a:ext>
            </a:extLst>
          </p:cNvPr>
          <p:cNvSpPr/>
          <p:nvPr/>
        </p:nvSpPr>
        <p:spPr>
          <a:xfrm>
            <a:off x="2914651" y="897436"/>
            <a:ext cx="5319257" cy="702763"/>
          </a:xfrm>
          <a:prstGeom prst="cloudCallout">
            <a:avLst>
              <a:gd name="adj1" fmla="val 4472"/>
              <a:gd name="adj2" fmla="val 74891"/>
            </a:avLst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defTabSz="914378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sym typeface="Calibri"/>
              </a:rPr>
              <a:t>How is this possible ???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61B3FF1-C5FF-6B45-93AE-E239CD44DAF1}"/>
                  </a:ext>
                </a:extLst>
              </p:cNvPr>
              <p:cNvSpPr txBox="1"/>
              <p:nvPr/>
            </p:nvSpPr>
            <p:spPr>
              <a:xfrm>
                <a:off x="268015" y="1717023"/>
                <a:ext cx="6847706" cy="46166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45719" tIns="45719" rIns="45719" bIns="45719" numCol="1" spcCol="38100" rtlCol="0" anchor="t">
                <a:spAutoFit/>
              </a:bodyPr>
              <a:lstStyle/>
              <a:p>
                <a:r>
                  <a:rPr lang="en-US" dirty="0">
                    <a:latin typeface="+mn-lt"/>
                    <a:cs typeface="Calibri" panose="020F0502020204030204" pitchFamily="34" charset="0"/>
                  </a:rPr>
                  <a:t> </a:t>
                </a:r>
                <a:r>
                  <a:rPr lang="en-US" b="1" dirty="0">
                    <a:latin typeface="+mn-lt"/>
                    <a:cs typeface="Calibri" panose="020F0502020204030204" pitchFamily="34" charset="0"/>
                  </a:rPr>
                  <a:t>SNARK</a:t>
                </a:r>
                <a:r>
                  <a:rPr lang="en-US" dirty="0">
                    <a:latin typeface="+mn-lt"/>
                    <a:cs typeface="Calibri" panose="020F0502020204030204" pitchFamily="34" charset="0"/>
                  </a:rPr>
                  <a:t>: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size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latin typeface="+mn-lt"/>
                    <a:cs typeface="Calibri" panose="020F0502020204030204" pitchFamily="34" charset="0"/>
                  </a:rPr>
                  <a:t>  and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VerifyTime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latin typeface="+mn-lt"/>
                    <a:cs typeface="Calibri" panose="020F0502020204030204" pitchFamily="34" charset="0"/>
                  </a:rPr>
                  <a:t>  is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i="1" dirty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>
                    <a:latin typeface="+mn-lt"/>
                    <a:cs typeface="Calibri" panose="020F0502020204030204" pitchFamily="34" charset="0"/>
                  </a:rPr>
                  <a:t> !!</a:t>
                </a: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61B3FF1-C5FF-6B45-93AE-E239CD44DA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015" y="1717023"/>
                <a:ext cx="6847706" cy="461663"/>
              </a:xfrm>
              <a:prstGeom prst="rect">
                <a:avLst/>
              </a:prstGeom>
              <a:blipFill>
                <a:blip r:embed="rId7"/>
                <a:stretch>
                  <a:fillRect l="-1111" t="-8108" r="-1111" b="-2973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>
            <a:extLst>
              <a:ext uri="{FF2B5EF4-FFF2-40B4-BE49-F238E27FC236}">
                <a16:creationId xmlns:a16="http://schemas.microsoft.com/office/drawing/2014/main" id="{24A7F91D-5CAE-714F-9C2F-D7715DCD531C}"/>
              </a:ext>
            </a:extLst>
          </p:cNvPr>
          <p:cNvSpPr txBox="1"/>
          <p:nvPr/>
        </p:nvSpPr>
        <p:spPr>
          <a:xfrm>
            <a:off x="1018920" y="4656760"/>
            <a:ext cx="811952" cy="4154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algn="ctr" defTabSz="914378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Prover</a:t>
            </a:r>
            <a:endParaRPr lang="en-US" sz="2100" dirty="0">
              <a:latin typeface="Calibri" panose="020F0502020204030204" pitchFamily="34" charset="0"/>
              <a:cs typeface="Calibri" panose="020F0502020204030204" pitchFamily="34" charset="0"/>
              <a:sym typeface="Roboto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F47AFA3-65F1-6D45-9FDA-55B64D14446E}"/>
              </a:ext>
            </a:extLst>
          </p:cNvPr>
          <p:cNvSpPr txBox="1"/>
          <p:nvPr/>
        </p:nvSpPr>
        <p:spPr>
          <a:xfrm>
            <a:off x="6013971" y="4589326"/>
            <a:ext cx="896462" cy="4154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algn="ctr" defTabSz="914378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Verifier</a:t>
            </a:r>
            <a:endParaRPr lang="en-US" sz="2100" dirty="0">
              <a:latin typeface="Calibri" panose="020F0502020204030204" pitchFamily="34" charset="0"/>
              <a:cs typeface="Calibri" panose="020F0502020204030204" pitchFamily="34" charset="0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3350524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6BC53-8827-CB44-997E-D8434037A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Types of preprocessing Setup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357D68-AF91-CE4C-B290-C9C82098143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8600" y="1075233"/>
                <a:ext cx="8807245" cy="3943349"/>
              </a:xfrm>
            </p:spPr>
            <p:txBody>
              <a:bodyPr>
                <a:noAutofit/>
              </a:bodyPr>
              <a:lstStyle/>
              <a:p>
                <a:pPr marL="0" indent="0">
                  <a:spcBef>
                    <a:spcPts val="1776"/>
                  </a:spcBef>
                  <a:buNone/>
                </a:pPr>
                <a:r>
                  <a:rPr lang="en-US" sz="2000" dirty="0"/>
                  <a:t>Recall setup for circuit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000" dirty="0"/>
                  <a:t>:    </a:t>
                </a:r>
                <a:r>
                  <a:rPr lang="en-US" sz="2000" b="1" dirty="0"/>
                  <a:t>S</a:t>
                </a:r>
                <a:r>
                  <a:rPr lang="en-US" sz="2000" dirty="0"/>
                  <a:t>(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000" dirty="0"/>
                  <a:t>)  ⇾  public parameters 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err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000" i="1" baseline="-25000" dirty="0" err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i="1" dirty="0" err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000" i="1" baseline="-25000" dirty="0" err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  <a:p>
                <a:pPr marL="0" indent="0">
                  <a:spcBef>
                    <a:spcPts val="2376"/>
                  </a:spcBef>
                  <a:buNone/>
                </a:pPr>
                <a:r>
                  <a:rPr lang="en-US" sz="2000" u="sng" dirty="0"/>
                  <a:t>Types of setup</a:t>
                </a:r>
                <a:r>
                  <a:rPr lang="en-US" sz="2000" dirty="0"/>
                  <a:t>:</a:t>
                </a:r>
              </a:p>
              <a:p>
                <a:pPr marL="0" indent="0">
                  <a:spcBef>
                    <a:spcPts val="1176"/>
                  </a:spcBef>
                  <a:buNone/>
                  <a:tabLst>
                    <a:tab pos="465535" algn="l"/>
                  </a:tabLst>
                </a:pPr>
                <a:r>
                  <a:rPr lang="en-US" sz="2000" dirty="0"/>
                  <a:t>	</a:t>
                </a:r>
                <a:r>
                  <a:rPr lang="en-US" sz="2000" b="1" dirty="0"/>
                  <a:t>trusted setup per circuit</a:t>
                </a:r>
                <a:r>
                  <a:rPr lang="en-US" sz="2000" dirty="0"/>
                  <a:t>:    </a:t>
                </a:r>
                <a:r>
                  <a:rPr lang="en-US" sz="2000" b="1" dirty="0"/>
                  <a:t>S</a:t>
                </a:r>
                <a:r>
                  <a:rPr lang="en-US" sz="2000" dirty="0"/>
                  <a:t>(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000" dirty="0"/>
                  <a:t>) random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000" dirty="0"/>
                  <a:t> must be kept secret from prover</a:t>
                </a:r>
              </a:p>
              <a:p>
                <a:pPr marL="0" indent="0">
                  <a:spcBef>
                    <a:spcPts val="1176"/>
                  </a:spcBef>
                  <a:buNone/>
                </a:pPr>
                <a:r>
                  <a:rPr lang="en-US" sz="2000" dirty="0"/>
                  <a:t>		prover learns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000" dirty="0"/>
                  <a:t>   ⇒   can prove false statements</a:t>
                </a:r>
              </a:p>
              <a:p>
                <a:pPr marL="0" indent="0">
                  <a:spcBef>
                    <a:spcPts val="2376"/>
                  </a:spcBef>
                  <a:buNone/>
                  <a:tabLst>
                    <a:tab pos="465535" algn="l"/>
                  </a:tabLst>
                </a:pPr>
                <a:r>
                  <a:rPr lang="en-US" sz="2000" dirty="0"/>
                  <a:t>	</a:t>
                </a:r>
                <a:r>
                  <a:rPr lang="en-US" sz="2000" b="1" dirty="0"/>
                  <a:t> trusted but universal</a:t>
                </a:r>
                <a:r>
                  <a:rPr lang="en-US" sz="2000" dirty="0"/>
                  <a:t> (</a:t>
                </a:r>
                <a:r>
                  <a:rPr lang="en-US" sz="2000" b="1" dirty="0"/>
                  <a:t>updatable) setup</a:t>
                </a:r>
                <a:r>
                  <a:rPr lang="en-US" sz="2000" dirty="0"/>
                  <a:t>:  secret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000" dirty="0"/>
                  <a:t> is independent of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sz="2000" dirty="0"/>
              </a:p>
              <a:p>
                <a:pPr marL="0" indent="0">
                  <a:spcBef>
                    <a:spcPts val="1176"/>
                  </a:spcBef>
                  <a:buNone/>
                </a:pPr>
                <a:r>
                  <a:rPr lang="en-US" sz="2000" dirty="0"/>
                  <a:t>		</a:t>
                </a:r>
                <a14:m>
                  <m:oMath xmlns:m="http://schemas.openxmlformats.org/officeDocument/2006/math">
                    <m:r>
                      <a:rPr lang="en-US" sz="2000" b="1" i="1" dirty="0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 dirty="0"/>
                            </m:ctrlPr>
                          </m:sSubPr>
                          <m:e>
                            <m:r>
                              <a:rPr lang="en-US" sz="2000" i="1" dirty="0"/>
                              <m:t>𝑆</m:t>
                            </m:r>
                          </m:e>
                          <m:sub>
                            <m:r>
                              <a:rPr lang="en-US" sz="2000" i="1" dirty="0"/>
                              <m:t>𝑖𝑛𝑖𝑡</m:t>
                            </m:r>
                          </m:sub>
                        </m:s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000" i="1" dirty="0"/>
                            </m:ctrlPr>
                          </m:sSubPr>
                          <m:e>
                            <m:r>
                              <a:rPr lang="en-US" sz="2000" i="1" dirty="0"/>
                              <m:t>𝑆</m:t>
                            </m:r>
                          </m:e>
                          <m:sub>
                            <m:r>
                              <a:rPr lang="en-US" sz="2000" b="0" i="1" dirty="0" smtClean="0"/>
                              <m:t>𝑖𝑛𝑑𝑒𝑥</m:t>
                            </m:r>
                          </m:sub>
                        </m:sSub>
                      </m:e>
                    </m:d>
                    <m:r>
                      <a:rPr lang="en-US" sz="2000" i="1" dirty="0">
                        <a:latin typeface="Cambria Math" panose="02040503050406030204" pitchFamily="18" charset="0"/>
                      </a:rPr>
                      <m:t>:       </m:t>
                    </m:r>
                    <m:sSub>
                      <m:sSubPr>
                        <m:ctrlPr>
                          <a:rPr lang="en-US" sz="2000" i="1" dirty="0"/>
                        </m:ctrlPr>
                      </m:sSubPr>
                      <m:e>
                        <m:r>
                          <a:rPr lang="en-US" sz="2000" i="1" dirty="0"/>
                          <m:t>𝑆</m:t>
                        </m:r>
                      </m:e>
                      <m:sub>
                        <m:r>
                          <a:rPr lang="en-US" sz="2000" i="1" dirty="0"/>
                          <m:t>𝑖𝑛𝑖𝑡</m:t>
                        </m:r>
                      </m:sub>
                    </m:sSub>
                    <m:d>
                      <m:d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sz="2000" i="1" dirty="0">
                        <a:latin typeface="Cambria Math" panose="02040503050406030204" pitchFamily="18" charset="0"/>
                      </a:rPr>
                      <m:t>⇾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𝑝𝑝</m:t>
                    </m:r>
                  </m:oMath>
                </a14:m>
                <a:r>
                  <a:rPr lang="en-US" sz="2000" dirty="0"/>
                  <a:t>,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/>
                        </m:ctrlPr>
                      </m:sSubPr>
                      <m:e>
                        <m:r>
                          <a:rPr lang="en-US" sz="2000" i="1" dirty="0"/>
                          <m:t>𝑆</m:t>
                        </m:r>
                      </m:e>
                      <m:sub>
                        <m:r>
                          <a:rPr lang="en-US" sz="2000" b="0" i="1" dirty="0" smtClean="0"/>
                          <m:t>𝑖𝑛𝑑𝑒𝑥</m:t>
                        </m:r>
                      </m:sub>
                    </m:sSub>
                    <m:r>
                      <a:rPr lang="en-US" sz="20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𝑝𝑝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)⇾(</m:t>
                    </m:r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err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000" i="1" dirty="0" err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2000" i="1" dirty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err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000" i="1" dirty="0" err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sz="20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  <a:p>
                <a:pPr marL="0" indent="0">
                  <a:spcBef>
                    <a:spcPts val="3576"/>
                  </a:spcBef>
                  <a:buNone/>
                  <a:tabLst>
                    <a:tab pos="507206" algn="l"/>
                  </a:tabLst>
                </a:pPr>
                <a:r>
                  <a:rPr lang="en-US" sz="2000" dirty="0"/>
                  <a:t>	</a:t>
                </a:r>
                <a:r>
                  <a:rPr lang="en-US" sz="2000" b="1" u="sng" dirty="0"/>
                  <a:t>transparent setup</a:t>
                </a:r>
                <a:r>
                  <a:rPr lang="en-US" sz="2000" dirty="0"/>
                  <a:t>:   </a:t>
                </a:r>
                <a:r>
                  <a:rPr lang="en-US" sz="2000" b="1" dirty="0"/>
                  <a:t>S</a:t>
                </a:r>
                <a:r>
                  <a:rPr lang="en-US" sz="2000" dirty="0"/>
                  <a:t>(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000" dirty="0"/>
                  <a:t>) does not use secret data (no trusted setup)</a:t>
                </a:r>
              </a:p>
              <a:p>
                <a:pPr marL="0" indent="0">
                  <a:buNone/>
                </a:pPr>
                <a:r>
                  <a:rPr lang="en-US" sz="2000" dirty="0"/>
                  <a:t>   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357D68-AF91-CE4C-B290-C9C8209814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075233"/>
                <a:ext cx="8807245" cy="3943349"/>
              </a:xfrm>
              <a:blipFill>
                <a:blip r:embed="rId2"/>
                <a:stretch>
                  <a:fillRect l="-865" t="-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B0F13460-F39B-0C45-9761-6D42ACA8D6D6}"/>
              </a:ext>
            </a:extLst>
          </p:cNvPr>
          <p:cNvGrpSpPr/>
          <p:nvPr/>
        </p:nvGrpSpPr>
        <p:grpSpPr>
          <a:xfrm>
            <a:off x="3479517" y="4096742"/>
            <a:ext cx="1834908" cy="360347"/>
            <a:chOff x="3347883" y="4144297"/>
            <a:chExt cx="1420761" cy="360347"/>
          </a:xfrm>
        </p:grpSpPr>
        <p:sp>
          <p:nvSpPr>
            <p:cNvPr id="4" name="Right Bracket 3">
              <a:extLst>
                <a:ext uri="{FF2B5EF4-FFF2-40B4-BE49-F238E27FC236}">
                  <a16:creationId xmlns:a16="http://schemas.microsoft.com/office/drawing/2014/main" id="{714B123F-C492-AE4A-B3EF-8EB7776601FC}"/>
                </a:ext>
              </a:extLst>
            </p:cNvPr>
            <p:cNvSpPr/>
            <p:nvPr/>
          </p:nvSpPr>
          <p:spPr>
            <a:xfrm rot="5400000">
              <a:off x="4026309" y="3465871"/>
              <a:ext cx="63909" cy="1420761"/>
            </a:xfrm>
            <a:prstGeom prst="rightBracket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B92D24E-513A-0346-8A15-62D6EF2510B7}"/>
                </a:ext>
              </a:extLst>
            </p:cNvPr>
            <p:cNvSpPr txBox="1"/>
            <p:nvPr/>
          </p:nvSpPr>
          <p:spPr>
            <a:xfrm>
              <a:off x="3536325" y="4166090"/>
              <a:ext cx="94769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dirty="0">
                  <a:latin typeface="+mn-lt"/>
                </a:rPr>
                <a:t>one-time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ED81BCF3-EC33-E34F-A4BF-9870666EE669}"/>
              </a:ext>
            </a:extLst>
          </p:cNvPr>
          <p:cNvGrpSpPr/>
          <p:nvPr/>
        </p:nvGrpSpPr>
        <p:grpSpPr>
          <a:xfrm>
            <a:off x="5603606" y="4097269"/>
            <a:ext cx="2955595" cy="360347"/>
            <a:chOff x="3347883" y="4144297"/>
            <a:chExt cx="1613451" cy="360347"/>
          </a:xfrm>
        </p:grpSpPr>
        <p:sp>
          <p:nvSpPr>
            <p:cNvPr id="8" name="Right Bracket 7">
              <a:extLst>
                <a:ext uri="{FF2B5EF4-FFF2-40B4-BE49-F238E27FC236}">
                  <a16:creationId xmlns:a16="http://schemas.microsoft.com/office/drawing/2014/main" id="{A31E1ACB-B4BF-4E47-BE89-FB9553F4944D}"/>
                </a:ext>
              </a:extLst>
            </p:cNvPr>
            <p:cNvSpPr/>
            <p:nvPr/>
          </p:nvSpPr>
          <p:spPr>
            <a:xfrm rot="5400000">
              <a:off x="4026309" y="3465871"/>
              <a:ext cx="63909" cy="1420761"/>
            </a:xfrm>
            <a:prstGeom prst="rightBracket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9C99998-751A-4F40-A0BC-07ECA9480324}"/>
                </a:ext>
              </a:extLst>
            </p:cNvPr>
            <p:cNvSpPr txBox="1"/>
            <p:nvPr/>
          </p:nvSpPr>
          <p:spPr>
            <a:xfrm>
              <a:off x="3403802" y="4166090"/>
              <a:ext cx="155753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dirty="0">
                  <a:latin typeface="+mn-lt"/>
                </a:rPr>
                <a:t>no secret data from prover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FD78053-9637-D84E-AE45-1083789A9045}"/>
              </a:ext>
            </a:extLst>
          </p:cNvPr>
          <p:cNvGrpSpPr/>
          <p:nvPr/>
        </p:nvGrpSpPr>
        <p:grpSpPr>
          <a:xfrm>
            <a:off x="46165" y="2337955"/>
            <a:ext cx="411036" cy="2379518"/>
            <a:chOff x="46164" y="2337955"/>
            <a:chExt cx="411036" cy="2379518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C6B147D1-8015-FB43-8FF0-798F541354A2}"/>
                </a:ext>
              </a:extLst>
            </p:cNvPr>
            <p:cNvCxnSpPr/>
            <p:nvPr/>
          </p:nvCxnSpPr>
          <p:spPr>
            <a:xfrm>
              <a:off x="457200" y="2337955"/>
              <a:ext cx="0" cy="2379518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F12F2E0-BC29-B54F-836D-A095F7AD135F}"/>
                </a:ext>
              </a:extLst>
            </p:cNvPr>
            <p:cNvSpPr txBox="1"/>
            <p:nvPr/>
          </p:nvSpPr>
          <p:spPr>
            <a:xfrm rot="16200000">
              <a:off x="-151358" y="3341024"/>
              <a:ext cx="7643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00" dirty="0">
                  <a:latin typeface="+mn-lt"/>
                </a:rPr>
                <a:t>better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922A6ED-D6C9-3A46-AE4A-2903010852F6}"/>
              </a:ext>
            </a:extLst>
          </p:cNvPr>
          <p:cNvGrpSpPr/>
          <p:nvPr/>
        </p:nvGrpSpPr>
        <p:grpSpPr>
          <a:xfrm>
            <a:off x="3632602" y="1412421"/>
            <a:ext cx="1547135" cy="488242"/>
            <a:chOff x="4101902" y="2571750"/>
            <a:chExt cx="1547135" cy="488242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AEFC670-A6E5-3E4F-8FDE-D5B58C964446}"/>
                </a:ext>
              </a:extLst>
            </p:cNvPr>
            <p:cNvSpPr txBox="1"/>
            <p:nvPr/>
          </p:nvSpPr>
          <p:spPr>
            <a:xfrm>
              <a:off x="4334190" y="2690660"/>
              <a:ext cx="13148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00" dirty="0">
                  <a:latin typeface="+mn-lt"/>
                </a:rPr>
                <a:t>random bits</a:t>
              </a: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044CFB71-4D31-3244-8595-B38997939C2D}"/>
                </a:ext>
              </a:extLst>
            </p:cNvPr>
            <p:cNvSpPr/>
            <p:nvPr/>
          </p:nvSpPr>
          <p:spPr>
            <a:xfrm>
              <a:off x="4101902" y="2571750"/>
              <a:ext cx="268079" cy="299041"/>
            </a:xfrm>
            <a:custGeom>
              <a:avLst/>
              <a:gdLst>
                <a:gd name="connsiteX0" fmla="*/ 268079 w 268079"/>
                <a:gd name="connsiteY0" fmla="*/ 223284 h 223284"/>
                <a:gd name="connsiteX1" fmla="*/ 23531 w 268079"/>
                <a:gd name="connsiteY1" fmla="*/ 202019 h 223284"/>
                <a:gd name="connsiteX2" fmla="*/ 23531 w 268079"/>
                <a:gd name="connsiteY2" fmla="*/ 0 h 223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8079" h="223284">
                  <a:moveTo>
                    <a:pt x="268079" y="223284"/>
                  </a:moveTo>
                  <a:lnTo>
                    <a:pt x="23531" y="202019"/>
                  </a:lnTo>
                  <a:cubicBezTo>
                    <a:pt x="-17227" y="164805"/>
                    <a:pt x="3152" y="82402"/>
                    <a:pt x="23531" y="0"/>
                  </a:cubicBezTo>
                </a:path>
              </a:pathLst>
            </a:custGeom>
            <a:noFill/>
            <a:ln w="28575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2907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F038373-9750-C84F-9CD5-563C08B76E28}"/>
              </a:ext>
            </a:extLst>
          </p:cNvPr>
          <p:cNvSpPr/>
          <p:nvPr/>
        </p:nvSpPr>
        <p:spPr>
          <a:xfrm>
            <a:off x="0" y="0"/>
            <a:ext cx="9144000" cy="17716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FBDDE6-D900-CA47-B9F9-21FB0BB1A66F}"/>
              </a:ext>
            </a:extLst>
          </p:cNvPr>
          <p:cNvSpPr txBox="1"/>
          <p:nvPr/>
        </p:nvSpPr>
        <p:spPr>
          <a:xfrm>
            <a:off x="1395497" y="251505"/>
            <a:ext cx="63530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Can we have private transactions</a:t>
            </a:r>
            <a:b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on a public blockchain?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95C03D1-41D3-7944-9FCD-AAF49FF662FB}"/>
              </a:ext>
            </a:extLst>
          </p:cNvPr>
          <p:cNvSpPr txBox="1">
            <a:spLocks/>
          </p:cNvSpPr>
          <p:nvPr/>
        </p:nvSpPr>
        <p:spPr>
          <a:xfrm>
            <a:off x="418031" y="2000250"/>
            <a:ext cx="8307938" cy="146784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100" kern="0" dirty="0">
                <a:solidFill>
                  <a:schemeClr val="tx1"/>
                </a:solidFill>
              </a:rPr>
              <a:t>Naïve reasoning:  </a:t>
            </a:r>
          </a:p>
          <a:p>
            <a:pPr marL="0" indent="0">
              <a:buNone/>
              <a:tabLst>
                <a:tab pos="676275" algn="l"/>
                <a:tab pos="3078956" algn="l"/>
              </a:tabLst>
            </a:pPr>
            <a:r>
              <a:rPr lang="en-US" sz="2100" kern="0" dirty="0"/>
              <a:t>	universal verifiability	 ⇒    transaction data must be public.</a:t>
            </a:r>
          </a:p>
          <a:p>
            <a:pPr marL="0" indent="0">
              <a:buNone/>
              <a:tabLst>
                <a:tab pos="676275" algn="l"/>
                <a:tab pos="3078956" algn="l"/>
              </a:tabLst>
            </a:pPr>
            <a:r>
              <a:rPr lang="en-US" sz="2100" kern="0" dirty="0"/>
              <a:t>	otherwise, how we can the public verify Tx ??</a:t>
            </a:r>
          </a:p>
          <a:p>
            <a:pPr marL="0" indent="0">
              <a:buNone/>
            </a:pPr>
            <a:endParaRPr lang="en-US" sz="2100" kern="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C4D13E-5565-C64C-9BC0-9F5BC0853E1E}"/>
              </a:ext>
            </a:extLst>
          </p:cNvPr>
          <p:cNvSpPr txBox="1"/>
          <p:nvPr/>
        </p:nvSpPr>
        <p:spPr>
          <a:xfrm>
            <a:off x="418031" y="3639540"/>
            <a:ext cx="752109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Goal for this lecture:     </a:t>
            </a:r>
          </a:p>
          <a:p>
            <a:pPr algn="l"/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	crypto magic   ⇒    private Tx on a publicly verifiable blockchain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23D6E5-D5FF-EF4D-937B-99BAD43635E4}"/>
              </a:ext>
            </a:extLst>
          </p:cNvPr>
          <p:cNvSpPr txBox="1"/>
          <p:nvPr/>
        </p:nvSpPr>
        <p:spPr>
          <a:xfrm>
            <a:off x="1129302" y="4439640"/>
            <a:ext cx="639546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Crypto tools:   </a:t>
            </a:r>
            <a:r>
              <a:rPr lang="en-US" sz="2100" b="1" dirty="0">
                <a:latin typeface="Calibri" panose="020F0502020204030204" pitchFamily="34" charset="0"/>
                <a:cs typeface="Calibri" panose="020F0502020204030204" pitchFamily="34" charset="0"/>
              </a:rPr>
              <a:t>commitments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sz="2100" b="1" dirty="0">
                <a:latin typeface="Calibri" panose="020F0502020204030204" pitchFamily="34" charset="0"/>
                <a:cs typeface="Calibri" panose="020F0502020204030204" pitchFamily="34" charset="0"/>
              </a:rPr>
              <a:t>zero knowledge proofs</a:t>
            </a:r>
          </a:p>
        </p:txBody>
      </p:sp>
    </p:spTree>
    <p:extLst>
      <p:ext uri="{BB962C8B-B14F-4D97-AF65-F5344CB8AC3E}">
        <p14:creationId xmlns:p14="http://schemas.microsoft.com/office/powerpoint/2010/main" val="1387879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05985-970C-5143-AE10-7D74CDD41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Significant progress in recent years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EFC02A-A75E-D643-A1F9-4EABFD6D00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81762" y="1200151"/>
                <a:ext cx="8862237" cy="3818430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b="1" dirty="0"/>
                  <a:t>Kilian’92, Micali’94</a:t>
                </a:r>
                <a:r>
                  <a:rPr lang="en-US" dirty="0"/>
                  <a:t>:   succinct transparent arguments from PCP</a:t>
                </a:r>
              </a:p>
              <a:p>
                <a:pPr marL="952500" lvl="2" indent="-266700"/>
                <a:r>
                  <a:rPr lang="en-US" sz="2400" dirty="0"/>
                  <a:t>impractical prover time</a:t>
                </a:r>
              </a:p>
              <a:p>
                <a:pPr>
                  <a:spcBef>
                    <a:spcPts val="2000"/>
                  </a:spcBef>
                </a:pPr>
                <a:r>
                  <a:rPr lang="en-US" b="1" dirty="0"/>
                  <a:t>GGPR’13</a:t>
                </a:r>
                <a:r>
                  <a:rPr lang="en-US" dirty="0"/>
                  <a:t>, </a:t>
                </a:r>
                <a:r>
                  <a:rPr lang="en-US" b="1" dirty="0"/>
                  <a:t>Groth’16, …</a:t>
                </a:r>
                <a:r>
                  <a:rPr lang="en-US" dirty="0"/>
                  <a:t>:  linear prover time, </a:t>
                </a:r>
                <a:r>
                  <a:rPr lang="en-US" b="1" dirty="0"/>
                  <a:t>constant size proof  </a:t>
                </a:r>
                <a:r>
                  <a:rPr lang="en-US" sz="12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sub>
                    </m:sSub>
                    <m:r>
                      <a:rPr lang="en-US" sz="1200" i="1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sz="1200" dirty="0"/>
                  <a:t>)</a:t>
                </a:r>
                <a:endParaRPr lang="en-US" sz="900" dirty="0"/>
              </a:p>
              <a:p>
                <a:pPr marL="952500" lvl="2" indent="-266700"/>
                <a:r>
                  <a:rPr lang="en-US" b="1" dirty="0"/>
                  <a:t>trusted setup per circuit   </a:t>
                </a:r>
                <a:r>
                  <a:rPr lang="en-US" dirty="0"/>
                  <a:t>(setup alg. uses secret randomness)</a:t>
                </a:r>
              </a:p>
              <a:p>
                <a:pPr marL="952500" lvl="2" indent="-266700"/>
                <a:r>
                  <a:rPr lang="en-US" dirty="0"/>
                  <a:t>compromised setup  ⇒  proofs of false statements</a:t>
                </a:r>
              </a:p>
              <a:p>
                <a:pPr>
                  <a:spcBef>
                    <a:spcPts val="2000"/>
                  </a:spcBef>
                </a:pPr>
                <a:r>
                  <a:rPr lang="en-US" b="1" dirty="0"/>
                  <a:t>Sonic’19,  Marlin’19,  Plonk’19</a:t>
                </a:r>
                <a:r>
                  <a:rPr lang="en-US" dirty="0"/>
                  <a:t>, … :   universal trusted setup</a:t>
                </a:r>
              </a:p>
              <a:p>
                <a:pPr>
                  <a:spcBef>
                    <a:spcPts val="2000"/>
                  </a:spcBef>
                </a:pPr>
                <a:r>
                  <a:rPr lang="en-US" b="1" dirty="0"/>
                  <a:t>DARK’19,  Halo’19,  STARK</a:t>
                </a:r>
                <a:r>
                  <a:rPr lang="en-US" dirty="0"/>
                  <a:t>, …  :  no trusted setup (transparent)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EFC02A-A75E-D643-A1F9-4EABFD6D00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1762" y="1200151"/>
                <a:ext cx="8862237" cy="3818430"/>
              </a:xfrm>
              <a:blipFill>
                <a:blip r:embed="rId4"/>
                <a:stretch>
                  <a:fillRect l="-1003" t="-1987" r="-2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9713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8814"/>
    </mc:Choice>
    <mc:Fallback xmlns="">
      <p:transition spd="slow" advTm="2588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70BF3-7CCC-DB47-97E4-3C529FBCB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Types of SNARKs   </a:t>
            </a:r>
            <a:r>
              <a:rPr lang="en-US" sz="2700" dirty="0"/>
              <a:t>(partial list)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9A68761E-9718-AA40-BB8E-74DC3241363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87770511"/>
                  </p:ext>
                </p:extLst>
              </p:nvPr>
            </p:nvGraphicFramePr>
            <p:xfrm>
              <a:off x="457201" y="971550"/>
              <a:ext cx="8008885" cy="3909060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2067543">
                      <a:extLst>
                        <a:ext uri="{9D8B030D-6E8A-4147-A177-3AD203B41FA5}">
                          <a16:colId xmlns:a16="http://schemas.microsoft.com/office/drawing/2014/main" val="894494572"/>
                        </a:ext>
                      </a:extLst>
                    </a:gridCol>
                    <a:gridCol w="1217916">
                      <a:extLst>
                        <a:ext uri="{9D8B030D-6E8A-4147-A177-3AD203B41FA5}">
                          <a16:colId xmlns:a16="http://schemas.microsoft.com/office/drawing/2014/main" val="1731529208"/>
                        </a:ext>
                      </a:extLst>
                    </a:gridCol>
                    <a:gridCol w="1519872">
                      <a:extLst>
                        <a:ext uri="{9D8B030D-6E8A-4147-A177-3AD203B41FA5}">
                          <a16:colId xmlns:a16="http://schemas.microsoft.com/office/drawing/2014/main" val="42485947"/>
                        </a:ext>
                      </a:extLst>
                    </a:gridCol>
                    <a:gridCol w="1601777">
                      <a:extLst>
                        <a:ext uri="{9D8B030D-6E8A-4147-A177-3AD203B41FA5}">
                          <a16:colId xmlns:a16="http://schemas.microsoft.com/office/drawing/2014/main" val="2107968848"/>
                        </a:ext>
                      </a:extLst>
                    </a:gridCol>
                    <a:gridCol w="1601777">
                      <a:extLst>
                        <a:ext uri="{9D8B030D-6E8A-4147-A177-3AD203B41FA5}">
                          <a16:colId xmlns:a16="http://schemas.microsoft.com/office/drawing/2014/main" val="1384729727"/>
                        </a:ext>
                      </a:extLst>
                    </a:gridCol>
                  </a:tblGrid>
                  <a:tr h="697230">
                    <a:tc>
                      <a:txBody>
                        <a:bodyPr/>
                        <a:lstStyle/>
                        <a:p>
                          <a:endParaRPr lang="en-US" sz="1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>
                              <a:solidFill>
                                <a:schemeClr val="tx1"/>
                              </a:solidFill>
                            </a:rPr>
                            <a:t>size of</a:t>
                          </a:r>
                          <a:br>
                            <a:rPr lang="en-US" sz="1900" dirty="0">
                              <a:solidFill>
                                <a:schemeClr val="tx1"/>
                              </a:solidFill>
                            </a:rPr>
                          </a:br>
                          <a:r>
                            <a:rPr lang="en-US" sz="1900" dirty="0">
                              <a:solidFill>
                                <a:schemeClr val="tx1"/>
                              </a:solidFill>
                            </a:rPr>
                            <a:t>proof </a:t>
                          </a:r>
                          <a14:m>
                            <m:oMath xmlns:m="http://schemas.openxmlformats.org/officeDocument/2006/math">
                              <m:r>
                                <a:rPr lang="en-US" sz="21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oMath>
                          </a14:m>
                          <a:endParaRPr lang="en-US" sz="1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400"/>
                            </a:lnSpc>
                          </a:pPr>
                          <a:r>
                            <a:rPr lang="en-US" sz="1900" dirty="0">
                              <a:solidFill>
                                <a:schemeClr val="tx1"/>
                              </a:solidFill>
                            </a:rPr>
                            <a:t>size of  </a:t>
                          </a:r>
                          <a:r>
                            <a:rPr lang="en-US" sz="1900" dirty="0" err="1">
                              <a:solidFill>
                                <a:schemeClr val="tx1"/>
                              </a:solidFill>
                            </a:rPr>
                            <a:t>S</a:t>
                          </a:r>
                          <a:r>
                            <a:rPr lang="en-US" sz="1900" baseline="-25000" dirty="0" err="1">
                              <a:solidFill>
                                <a:schemeClr val="tx1"/>
                              </a:solidFill>
                            </a:rPr>
                            <a:t>p</a:t>
                          </a:r>
                          <a:br>
                            <a:rPr lang="en-US" sz="1900" baseline="-25000" dirty="0">
                              <a:solidFill>
                                <a:schemeClr val="tx1"/>
                              </a:solidFill>
                            </a:rPr>
                          </a:br>
                          <a:r>
                            <a:rPr lang="en-US" sz="1600" baseline="0" dirty="0">
                              <a:solidFill>
                                <a:schemeClr val="tx1"/>
                              </a:solidFill>
                            </a:rPr>
                            <a:t>(beyond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i="1" baseline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r>
                            <a:rPr lang="en-US" sz="1600" baseline="0" dirty="0">
                              <a:solidFill>
                                <a:schemeClr val="tx1"/>
                              </a:solidFill>
                            </a:rPr>
                            <a:t>)</a:t>
                          </a:r>
                          <a:endParaRPr lang="en-US" sz="19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>
                              <a:solidFill>
                                <a:schemeClr val="tx1"/>
                              </a:solidFill>
                            </a:rPr>
                            <a:t>verifier</a:t>
                          </a:r>
                          <a:br>
                            <a:rPr lang="en-US" sz="1900" dirty="0">
                              <a:solidFill>
                                <a:schemeClr val="tx1"/>
                              </a:solidFill>
                            </a:rPr>
                          </a:br>
                          <a:r>
                            <a:rPr lang="en-US" sz="1900" dirty="0">
                              <a:solidFill>
                                <a:schemeClr val="tx1"/>
                              </a:solidFill>
                            </a:rPr>
                            <a:t>time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>
                              <a:solidFill>
                                <a:schemeClr val="tx1"/>
                              </a:solidFill>
                            </a:rPr>
                            <a:t>trusted</a:t>
                          </a:r>
                        </a:p>
                        <a:p>
                          <a:pPr algn="ctr"/>
                          <a:r>
                            <a:rPr lang="en-US" sz="1900" dirty="0">
                              <a:solidFill>
                                <a:schemeClr val="tx1"/>
                              </a:solidFill>
                            </a:rPr>
                            <a:t>setup?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75605701"/>
                      </a:ext>
                    </a:extLst>
                  </a:tr>
                  <a:tr h="670560">
                    <a:tc>
                      <a:txBody>
                        <a:bodyPr/>
                        <a:lstStyle/>
                        <a:p>
                          <a:r>
                            <a:rPr lang="en-US" sz="1900" b="0" dirty="0"/>
                            <a:t>Groth’16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/>
                            <a:t>O(1)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900" dirty="0"/>
                            <a:t>O(|</a:t>
                          </a:r>
                          <a14:m>
                            <m:oMath xmlns:m="http://schemas.openxmlformats.org/officeDocument/2006/math">
                              <m:r>
                                <a:rPr lang="en-US" sz="1900" dirty="0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r>
                            <a:rPr lang="en-US" sz="1900" dirty="0"/>
                            <a:t>|)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/>
                            <a:t>O(1)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/>
                            <a:t>yes/per circuit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56322595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r>
                            <a:rPr lang="en-US" sz="1900" b="0" dirty="0"/>
                            <a:t>Plonk</a:t>
                          </a:r>
                          <a:r>
                            <a:rPr lang="en-US" sz="1900" dirty="0"/>
                            <a:t>/Marlin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/>
                            <a:t>O(1)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900" dirty="0"/>
                            <a:t>O(|</a:t>
                          </a:r>
                          <a14:m>
                            <m:oMath xmlns:m="http://schemas.openxmlformats.org/officeDocument/2006/math">
                              <m:r>
                                <a:rPr lang="en-US" sz="1900" dirty="0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r>
                            <a:rPr lang="en-US" sz="1900" dirty="0"/>
                            <a:t>|)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/>
                            <a:t>O(1)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/>
                            <a:t>yes/universal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475613945"/>
                      </a:ext>
                    </a:extLst>
                  </a:tr>
                  <a:tr h="662940">
                    <a:tc>
                      <a:txBody>
                        <a:bodyPr/>
                        <a:lstStyle/>
                        <a:p>
                          <a:r>
                            <a:rPr lang="en-US" sz="1900" dirty="0"/>
                            <a:t>Bulletproofs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/>
                            <a:t>O(</a:t>
                          </a:r>
                          <a:r>
                            <a:rPr lang="en-US" sz="1900" dirty="0" err="1"/>
                            <a:t>log|</a:t>
                          </a:r>
                          <a14:m>
                            <m:oMath xmlns:m="http://schemas.openxmlformats.org/officeDocument/2006/math">
                              <m:r>
                                <a:rPr lang="en-US" sz="1900" dirty="0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r>
                            <a:rPr lang="en-US" sz="1900" dirty="0"/>
                            <a:t>|)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/>
                            <a:t>O(1)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900" dirty="0"/>
                            <a:t>O(|</a:t>
                          </a:r>
                          <a14:m>
                            <m:oMath xmlns:m="http://schemas.openxmlformats.org/officeDocument/2006/math">
                              <m:r>
                                <a:rPr lang="en-US" sz="1900" dirty="0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r>
                            <a:rPr lang="en-US" sz="1900" dirty="0"/>
                            <a:t>|)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/>
                            <a:t>no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155989846"/>
                      </a:ext>
                    </a:extLst>
                  </a:tr>
                  <a:tr h="662940">
                    <a:tc>
                      <a:txBody>
                        <a:bodyPr/>
                        <a:lstStyle/>
                        <a:p>
                          <a:r>
                            <a:rPr lang="en-US" sz="1900" dirty="0"/>
                            <a:t>STARK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900" dirty="0"/>
                            <a:t>O(</a:t>
                          </a:r>
                          <a:r>
                            <a:rPr lang="en-US" sz="1900" dirty="0" err="1"/>
                            <a:t>log|</a:t>
                          </a:r>
                          <a14:m>
                            <m:oMath xmlns:m="http://schemas.openxmlformats.org/officeDocument/2006/math">
                              <m:r>
                                <a:rPr lang="en-US" sz="1900" dirty="0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r>
                            <a:rPr lang="en-US" sz="1900" dirty="0"/>
                            <a:t>|)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/>
                            <a:t>O(1)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/>
                            <a:t>O(log|</a:t>
                          </a:r>
                          <a14:m>
                            <m:oMath xmlns:m="http://schemas.openxmlformats.org/officeDocument/2006/math">
                              <m:r>
                                <a:rPr lang="en-US" sz="1900" dirty="0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r>
                            <a:rPr lang="en-US" sz="1900" dirty="0"/>
                            <a:t>|)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/>
                            <a:t>no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591791913"/>
                      </a:ext>
                    </a:extLst>
                  </a:tr>
                  <a:tr h="662940">
                    <a:tc>
                      <a:txBody>
                        <a:bodyPr/>
                        <a:lstStyle/>
                        <a:p>
                          <a:r>
                            <a:rPr lang="en-US" sz="1900" dirty="0"/>
                            <a:t>DARK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900" dirty="0"/>
                            <a:t>O(</a:t>
                          </a:r>
                          <a:r>
                            <a:rPr lang="en-US" sz="1900" dirty="0" err="1"/>
                            <a:t>log|</a:t>
                          </a:r>
                          <a14:m>
                            <m:oMath xmlns:m="http://schemas.openxmlformats.org/officeDocument/2006/math">
                              <m:r>
                                <a:rPr lang="en-US" sz="1900" dirty="0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r>
                            <a:rPr lang="en-US" sz="1900" dirty="0"/>
                            <a:t>|)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/>
                            <a:t>O(1)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900" dirty="0"/>
                            <a:t>O(</a:t>
                          </a:r>
                          <a:r>
                            <a:rPr lang="en-US" sz="1900" dirty="0" err="1"/>
                            <a:t>log|</a:t>
                          </a:r>
                          <a14:m>
                            <m:oMath xmlns:m="http://schemas.openxmlformats.org/officeDocument/2006/math">
                              <m:r>
                                <a:rPr lang="en-US" sz="1900" dirty="0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r>
                            <a:rPr lang="en-US" sz="1900" dirty="0"/>
                            <a:t>|)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/>
                            <a:t>no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44596206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9A68761E-9718-AA40-BB8E-74DC3241363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87770511"/>
                  </p:ext>
                </p:extLst>
              </p:nvPr>
            </p:nvGraphicFramePr>
            <p:xfrm>
              <a:off x="457201" y="971550"/>
              <a:ext cx="8008885" cy="3909060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2067543">
                      <a:extLst>
                        <a:ext uri="{9D8B030D-6E8A-4147-A177-3AD203B41FA5}">
                          <a16:colId xmlns:a16="http://schemas.microsoft.com/office/drawing/2014/main" val="894494572"/>
                        </a:ext>
                      </a:extLst>
                    </a:gridCol>
                    <a:gridCol w="1217916">
                      <a:extLst>
                        <a:ext uri="{9D8B030D-6E8A-4147-A177-3AD203B41FA5}">
                          <a16:colId xmlns:a16="http://schemas.microsoft.com/office/drawing/2014/main" val="1731529208"/>
                        </a:ext>
                      </a:extLst>
                    </a:gridCol>
                    <a:gridCol w="1519872">
                      <a:extLst>
                        <a:ext uri="{9D8B030D-6E8A-4147-A177-3AD203B41FA5}">
                          <a16:colId xmlns:a16="http://schemas.microsoft.com/office/drawing/2014/main" val="42485947"/>
                        </a:ext>
                      </a:extLst>
                    </a:gridCol>
                    <a:gridCol w="1601777">
                      <a:extLst>
                        <a:ext uri="{9D8B030D-6E8A-4147-A177-3AD203B41FA5}">
                          <a16:colId xmlns:a16="http://schemas.microsoft.com/office/drawing/2014/main" val="2107968848"/>
                        </a:ext>
                      </a:extLst>
                    </a:gridCol>
                    <a:gridCol w="1601777">
                      <a:extLst>
                        <a:ext uri="{9D8B030D-6E8A-4147-A177-3AD203B41FA5}">
                          <a16:colId xmlns:a16="http://schemas.microsoft.com/office/drawing/2014/main" val="1384729727"/>
                        </a:ext>
                      </a:extLst>
                    </a:gridCol>
                  </a:tblGrid>
                  <a:tr h="701040">
                    <a:tc>
                      <a:txBody>
                        <a:bodyPr/>
                        <a:lstStyle/>
                        <a:p>
                          <a:endParaRPr lang="en-US" sz="1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70833" t="-5455" r="-389583" b="-46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16667" t="-5455" r="-211667" b="-46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>
                              <a:solidFill>
                                <a:schemeClr val="tx1"/>
                              </a:solidFill>
                            </a:rPr>
                            <a:t>verifier</a:t>
                          </a:r>
                          <a:br>
                            <a:rPr lang="en-US" sz="1900" dirty="0">
                              <a:solidFill>
                                <a:schemeClr val="tx1"/>
                              </a:solidFill>
                            </a:rPr>
                          </a:br>
                          <a:r>
                            <a:rPr lang="en-US" sz="1900" dirty="0">
                              <a:solidFill>
                                <a:schemeClr val="tx1"/>
                              </a:solidFill>
                            </a:rPr>
                            <a:t>time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>
                              <a:solidFill>
                                <a:schemeClr val="tx1"/>
                              </a:solidFill>
                            </a:rPr>
                            <a:t>trusted</a:t>
                          </a:r>
                        </a:p>
                        <a:p>
                          <a:pPr algn="ctr"/>
                          <a:r>
                            <a:rPr lang="en-US" sz="1900" dirty="0">
                              <a:solidFill>
                                <a:schemeClr val="tx1"/>
                              </a:solidFill>
                            </a:rPr>
                            <a:t>setup?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75605701"/>
                      </a:ext>
                    </a:extLst>
                  </a:tr>
                  <a:tr h="670560">
                    <a:tc>
                      <a:txBody>
                        <a:bodyPr/>
                        <a:lstStyle/>
                        <a:p>
                          <a:r>
                            <a:rPr lang="en-US" sz="1900" b="0" dirty="0"/>
                            <a:t>Groth’16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/>
                            <a:t>O(1)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16667" t="-109434" r="-211667" b="-3811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/>
                            <a:t>O(1)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/>
                            <a:t>yes/per circuit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56322595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r>
                            <a:rPr lang="en-US" sz="1900" b="0" dirty="0"/>
                            <a:t>Plonk</a:t>
                          </a:r>
                          <a:r>
                            <a:rPr lang="en-US" sz="1900" dirty="0"/>
                            <a:t>/Marlin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/>
                            <a:t>O(1)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16667" t="-252273" r="-211667" b="-35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/>
                            <a:t>O(1)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/>
                            <a:t>yes/universal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475613945"/>
                      </a:ext>
                    </a:extLst>
                  </a:tr>
                  <a:tr h="662940">
                    <a:tc>
                      <a:txBody>
                        <a:bodyPr/>
                        <a:lstStyle/>
                        <a:p>
                          <a:r>
                            <a:rPr lang="en-US" sz="1900" dirty="0"/>
                            <a:t>Bulletproofs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70833" t="-298077" r="-389583" b="-20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/>
                            <a:t>O(1)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1587" t="-298077" r="-101587" b="-20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/>
                            <a:t>no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155989846"/>
                      </a:ext>
                    </a:extLst>
                  </a:tr>
                  <a:tr h="662940">
                    <a:tc>
                      <a:txBody>
                        <a:bodyPr/>
                        <a:lstStyle/>
                        <a:p>
                          <a:r>
                            <a:rPr lang="en-US" sz="1900" dirty="0"/>
                            <a:t>STARK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70833" t="-390566" r="-389583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/>
                            <a:t>O(1)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1587" t="-390566" r="-101587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/>
                            <a:t>no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591791913"/>
                      </a:ext>
                    </a:extLst>
                  </a:tr>
                  <a:tr h="662940">
                    <a:tc>
                      <a:txBody>
                        <a:bodyPr/>
                        <a:lstStyle/>
                        <a:p>
                          <a:r>
                            <a:rPr lang="en-US" sz="1900" dirty="0"/>
                            <a:t>DARK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70833" t="-500000" r="-389583" b="-1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/>
                            <a:t>O(1)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1587" t="-500000" r="-101587" b="-1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/>
                            <a:t>no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44596206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A233C1C2-1C61-5E43-89E7-D43BF4BB3101}"/>
              </a:ext>
            </a:extLst>
          </p:cNvPr>
          <p:cNvSpPr txBox="1"/>
          <p:nvPr/>
        </p:nvSpPr>
        <p:spPr>
          <a:xfrm>
            <a:off x="714702" y="4630268"/>
            <a:ext cx="3129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b="1" dirty="0">
                <a:latin typeface="+mn-lt"/>
              </a:rPr>
              <a:t>⋮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FCE77B-F031-524B-90D7-8ABB28B5F51C}"/>
              </a:ext>
            </a:extLst>
          </p:cNvPr>
          <p:cNvSpPr txBox="1"/>
          <p:nvPr/>
        </p:nvSpPr>
        <p:spPr>
          <a:xfrm>
            <a:off x="2979681" y="4655513"/>
            <a:ext cx="3129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b="1" dirty="0">
                <a:latin typeface="+mn-lt"/>
              </a:rPr>
              <a:t>⋮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EC961D-2614-E040-A634-3C24ABF915BB}"/>
              </a:ext>
            </a:extLst>
          </p:cNvPr>
          <p:cNvSpPr txBox="1"/>
          <p:nvPr/>
        </p:nvSpPr>
        <p:spPr>
          <a:xfrm>
            <a:off x="7499129" y="4683588"/>
            <a:ext cx="3129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b="1" dirty="0">
                <a:latin typeface="+mn-lt"/>
              </a:rPr>
              <a:t>⋮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1E4CA775-FF3E-C64B-B8F3-25DEEF87615C}"/>
              </a:ext>
            </a:extLst>
          </p:cNvPr>
          <p:cNvSpPr/>
          <p:nvPr/>
        </p:nvSpPr>
        <p:spPr>
          <a:xfrm>
            <a:off x="7258050" y="3051607"/>
            <a:ext cx="857250" cy="1674513"/>
          </a:xfrm>
          <a:prstGeom prst="roundRect">
            <a:avLst/>
          </a:prstGeom>
          <a:noFill/>
          <a:ln w="5715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440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82E3E-6ECA-CB42-80E4-2471B486D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SNARK software system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F8C75E-C323-044B-946C-B900D6266C10}"/>
              </a:ext>
            </a:extLst>
          </p:cNvPr>
          <p:cNvSpPr txBox="1"/>
          <p:nvPr/>
        </p:nvSpPr>
        <p:spPr>
          <a:xfrm>
            <a:off x="334811" y="1440289"/>
            <a:ext cx="1048492" cy="2662267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DSL</a:t>
            </a:r>
            <a:b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b="1" u="sng" dirty="0">
                <a:latin typeface="Calibri" panose="020F0502020204030204" pitchFamily="34" charset="0"/>
                <a:cs typeface="Calibri" panose="020F0502020204030204" pitchFamily="34" charset="0"/>
              </a:rPr>
              <a:t>program</a:t>
            </a:r>
          </a:p>
          <a:p>
            <a:pPr algn="ctr">
              <a:spcBef>
                <a:spcPts val="600"/>
              </a:spcBef>
            </a:pP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Circom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 algn="ctr"/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ZoKrates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Leo,</a:t>
            </a:r>
          </a:p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Zinc,</a:t>
            </a:r>
          </a:p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Cairo,</a:t>
            </a:r>
          </a:p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Snarky,</a:t>
            </a:r>
          </a:p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59CEBAF-6943-5A4E-944F-ECB02D746946}"/>
              </a:ext>
            </a:extLst>
          </p:cNvPr>
          <p:cNvGrpSpPr/>
          <p:nvPr/>
        </p:nvGrpSpPr>
        <p:grpSpPr>
          <a:xfrm>
            <a:off x="1371600" y="2282652"/>
            <a:ext cx="1658843" cy="610130"/>
            <a:chOff x="1360805" y="2282650"/>
            <a:chExt cx="1658843" cy="610129"/>
          </a:xfrm>
        </p:grpSpPr>
        <p:sp>
          <p:nvSpPr>
            <p:cNvPr id="5" name="Right Arrow 4">
              <a:extLst>
                <a:ext uri="{FF2B5EF4-FFF2-40B4-BE49-F238E27FC236}">
                  <a16:creationId xmlns:a16="http://schemas.microsoft.com/office/drawing/2014/main" id="{003E5773-B3DF-FC46-82E6-B5234B83DC15}"/>
                </a:ext>
              </a:extLst>
            </p:cNvPr>
            <p:cNvSpPr/>
            <p:nvPr/>
          </p:nvSpPr>
          <p:spPr>
            <a:xfrm>
              <a:off x="1360805" y="2482875"/>
              <a:ext cx="1658843" cy="409904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E4E7A00-0204-D045-9559-657E98F0D911}"/>
                </a:ext>
              </a:extLst>
            </p:cNvPr>
            <p:cNvSpPr txBox="1"/>
            <p:nvPr/>
          </p:nvSpPr>
          <p:spPr>
            <a:xfrm>
              <a:off x="1607210" y="2282650"/>
              <a:ext cx="1009892" cy="369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compiler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FA31DEF5-7E60-1847-96D2-4D890C2916DC}"/>
              </a:ext>
            </a:extLst>
          </p:cNvPr>
          <p:cNvSpPr txBox="1"/>
          <p:nvPr/>
        </p:nvSpPr>
        <p:spPr>
          <a:xfrm>
            <a:off x="3119781" y="1593169"/>
            <a:ext cx="1033168" cy="1831271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SNARK</a:t>
            </a:r>
          </a:p>
          <a:p>
            <a:pPr algn="ctr"/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friendly</a:t>
            </a:r>
          </a:p>
          <a:p>
            <a:pPr algn="ctr"/>
            <a:r>
              <a:rPr lang="en-US" sz="1800" b="1" u="sng" dirty="0">
                <a:latin typeface="Calibri" panose="020F0502020204030204" pitchFamily="34" charset="0"/>
                <a:cs typeface="Calibri" panose="020F0502020204030204" pitchFamily="34" charset="0"/>
              </a:rPr>
              <a:t>format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ts val="600"/>
              </a:spcBef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R1CS,</a:t>
            </a:r>
          </a:p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AIR,</a:t>
            </a:r>
          </a:p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Plonk-CG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85076B8-5475-CF43-9154-37AAB9331A31}"/>
              </a:ext>
            </a:extLst>
          </p:cNvPr>
          <p:cNvGrpSpPr/>
          <p:nvPr/>
        </p:nvGrpSpPr>
        <p:grpSpPr>
          <a:xfrm>
            <a:off x="4154229" y="1319852"/>
            <a:ext cx="2153532" cy="872882"/>
            <a:chOff x="4154230" y="1319851"/>
            <a:chExt cx="2153532" cy="872882"/>
          </a:xfrm>
        </p:grpSpPr>
        <p:sp>
          <p:nvSpPr>
            <p:cNvPr id="8" name="Right Arrow 7">
              <a:extLst>
                <a:ext uri="{FF2B5EF4-FFF2-40B4-BE49-F238E27FC236}">
                  <a16:creationId xmlns:a16="http://schemas.microsoft.com/office/drawing/2014/main" id="{8336235F-F780-0246-B339-D16EFA60C699}"/>
                </a:ext>
              </a:extLst>
            </p:cNvPr>
            <p:cNvSpPr/>
            <p:nvPr/>
          </p:nvSpPr>
          <p:spPr>
            <a:xfrm>
              <a:off x="4154230" y="1782829"/>
              <a:ext cx="2153532" cy="409904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21DCBD2-082E-C041-9B37-646199FACE33}"/>
                </a:ext>
              </a:extLst>
            </p:cNvPr>
            <p:cNvSpPr txBox="1"/>
            <p:nvPr/>
          </p:nvSpPr>
          <p:spPr>
            <a:xfrm>
              <a:off x="4781025" y="1319851"/>
              <a:ext cx="97071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SNARK</a:t>
              </a:r>
              <a:b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backend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A776EAB-E83D-5A4F-9229-20BD8760DDC8}"/>
              </a:ext>
            </a:extLst>
          </p:cNvPr>
          <p:cNvGrpSpPr/>
          <p:nvPr/>
        </p:nvGrpSpPr>
        <p:grpSpPr>
          <a:xfrm>
            <a:off x="5083800" y="2132328"/>
            <a:ext cx="1106393" cy="796918"/>
            <a:chOff x="4675705" y="2270555"/>
            <a:chExt cx="1106393" cy="911996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97C691C4-1C78-EA4C-876D-D1CF1E67F00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38234" y="2270555"/>
              <a:ext cx="0" cy="568338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E603062-1817-114D-9D62-C53890FA01AD}"/>
                </a:ext>
              </a:extLst>
            </p:cNvPr>
            <p:cNvSpPr txBox="1"/>
            <p:nvPr/>
          </p:nvSpPr>
          <p:spPr>
            <a:xfrm>
              <a:off x="4675705" y="2759886"/>
              <a:ext cx="1106393" cy="422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x, witness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1C449EA-0823-C040-84D4-1B376DA6CAC4}"/>
                  </a:ext>
                </a:extLst>
              </p:cNvPr>
              <p:cNvSpPr txBox="1"/>
              <p:nvPr/>
            </p:nvSpPr>
            <p:spPr>
              <a:xfrm>
                <a:off x="6341857" y="1825451"/>
                <a:ext cx="993798" cy="36933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800">
                    <a:latin typeface="Calibri" panose="020F0502020204030204" pitchFamily="34" charset="0"/>
                    <a:cs typeface="Calibri" panose="020F0502020204030204" pitchFamily="34" charset="0"/>
                  </a:rPr>
                  <a:t>Proof  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n-US" sz="18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1C449EA-0823-C040-84D4-1B376DA6CA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1857" y="1825451"/>
                <a:ext cx="993798" cy="369332"/>
              </a:xfrm>
              <a:prstGeom prst="rect">
                <a:avLst/>
              </a:prstGeom>
              <a:blipFill>
                <a:blip r:embed="rId4"/>
                <a:stretch>
                  <a:fillRect l="-3750" t="-6452" b="-22581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E9B1163-A6D5-F743-96BB-0B113925E4D7}"/>
              </a:ext>
            </a:extLst>
          </p:cNvPr>
          <p:cNvCxnSpPr>
            <a:cxnSpLocks/>
          </p:cNvCxnSpPr>
          <p:nvPr/>
        </p:nvCxnSpPr>
        <p:spPr>
          <a:xfrm>
            <a:off x="6846869" y="2171700"/>
            <a:ext cx="6827" cy="111870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0130714-1D97-2049-AC9D-EC1E36D1C984}"/>
              </a:ext>
            </a:extLst>
          </p:cNvPr>
          <p:cNvCxnSpPr>
            <a:cxnSpLocks/>
          </p:cNvCxnSpPr>
          <p:nvPr/>
        </p:nvCxnSpPr>
        <p:spPr>
          <a:xfrm flipV="1">
            <a:off x="4959737" y="3702057"/>
            <a:ext cx="0" cy="76361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00EB0F3-7C8D-0B45-AF16-A5186D7D09B2}"/>
              </a:ext>
            </a:extLst>
          </p:cNvPr>
          <p:cNvCxnSpPr>
            <a:cxnSpLocks/>
          </p:cNvCxnSpPr>
          <p:nvPr/>
        </p:nvCxnSpPr>
        <p:spPr>
          <a:xfrm flipH="1" flipV="1">
            <a:off x="4949105" y="2132327"/>
            <a:ext cx="6827" cy="1285284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1" name="Group 40">
            <a:extLst>
              <a:ext uri="{FF2B5EF4-FFF2-40B4-BE49-F238E27FC236}">
                <a16:creationId xmlns:a16="http://schemas.microsoft.com/office/drawing/2014/main" id="{B0EF9C1E-FC98-2344-96C7-7AA8A0B88A72}"/>
              </a:ext>
            </a:extLst>
          </p:cNvPr>
          <p:cNvGrpSpPr/>
          <p:nvPr/>
        </p:nvGrpSpPr>
        <p:grpSpPr>
          <a:xfrm>
            <a:off x="3162204" y="3466852"/>
            <a:ext cx="2318544" cy="1578254"/>
            <a:chOff x="3180495" y="3370309"/>
            <a:chExt cx="2318544" cy="1578254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7A713C8-71EA-DC40-B893-5179DD81B12D}"/>
                </a:ext>
              </a:extLst>
            </p:cNvPr>
            <p:cNvSpPr txBox="1"/>
            <p:nvPr/>
          </p:nvSpPr>
          <p:spPr>
            <a:xfrm>
              <a:off x="4704591" y="4414959"/>
              <a:ext cx="7944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(</a:t>
              </a:r>
              <a:r>
                <a:rPr lang="en-US" sz="18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S</a:t>
              </a:r>
              <a:r>
                <a:rPr lang="en-US" sz="1800" baseline="-25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p</a:t>
              </a:r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US" sz="18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S</a:t>
              </a:r>
              <a:r>
                <a:rPr lang="en-US" sz="1800" baseline="-25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v</a:t>
              </a:r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B7FF8399-0236-CE4F-9809-5BD5856FE2F4}"/>
                </a:ext>
              </a:extLst>
            </p:cNvPr>
            <p:cNvCxnSpPr>
              <a:cxnSpLocks/>
            </p:cNvCxnSpPr>
            <p:nvPr/>
          </p:nvCxnSpPr>
          <p:spPr>
            <a:xfrm>
              <a:off x="3600000" y="3370309"/>
              <a:ext cx="0" cy="1095365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ight Arrow 38">
              <a:extLst>
                <a:ext uri="{FF2B5EF4-FFF2-40B4-BE49-F238E27FC236}">
                  <a16:creationId xmlns:a16="http://schemas.microsoft.com/office/drawing/2014/main" id="{4CB5BD36-5E55-9F4A-B6B6-0DD12616BB04}"/>
                </a:ext>
              </a:extLst>
            </p:cNvPr>
            <p:cNvSpPr/>
            <p:nvPr/>
          </p:nvSpPr>
          <p:spPr>
            <a:xfrm>
              <a:off x="3180495" y="4358670"/>
              <a:ext cx="1495611" cy="409904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E2E01AC-BCD8-F64B-83D4-7AB381787731}"/>
                </a:ext>
              </a:extLst>
            </p:cNvPr>
            <p:cNvSpPr txBox="1"/>
            <p:nvPr/>
          </p:nvSpPr>
          <p:spPr>
            <a:xfrm>
              <a:off x="3229262" y="4579231"/>
              <a:ext cx="7092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>
                  <a:latin typeface="Calibri" panose="020F0502020204030204" pitchFamily="34" charset="0"/>
                  <a:cs typeface="Calibri" panose="020F0502020204030204" pitchFamily="34" charset="0"/>
                </a:rPr>
                <a:t>setup</a:t>
              </a:r>
            </a:p>
          </p:txBody>
        </p:sp>
      </p:grpSp>
      <p:sp>
        <p:nvSpPr>
          <p:cNvPr id="3" name="Rounded Rectangular Callout 2">
            <a:extLst>
              <a:ext uri="{FF2B5EF4-FFF2-40B4-BE49-F238E27FC236}">
                <a16:creationId xmlns:a16="http://schemas.microsoft.com/office/drawing/2014/main" id="{3A69CA08-882A-774D-B908-9945F661A4ED}"/>
              </a:ext>
            </a:extLst>
          </p:cNvPr>
          <p:cNvSpPr/>
          <p:nvPr/>
        </p:nvSpPr>
        <p:spPr>
          <a:xfrm>
            <a:off x="6665281" y="1009898"/>
            <a:ext cx="1892594" cy="459288"/>
          </a:xfrm>
          <a:prstGeom prst="wedgeRoundRectCallout">
            <a:avLst>
              <a:gd name="adj1" fmla="val -89934"/>
              <a:gd name="adj2" fmla="val 94910"/>
              <a:gd name="adj3" fmla="val 16667"/>
            </a:avLst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CPU heavy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2F3BFE1-7C47-4C4E-9B50-AD021C8DB547}"/>
              </a:ext>
            </a:extLst>
          </p:cNvPr>
          <p:cNvGrpSpPr/>
          <p:nvPr/>
        </p:nvGrpSpPr>
        <p:grpSpPr>
          <a:xfrm>
            <a:off x="4812930" y="3129589"/>
            <a:ext cx="3984159" cy="671971"/>
            <a:chOff x="4812929" y="3129588"/>
            <a:chExt cx="3984159" cy="671971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E9F23F09-D301-194D-A82B-18FCB0326F00}"/>
                </a:ext>
              </a:extLst>
            </p:cNvPr>
            <p:cNvGrpSpPr/>
            <p:nvPr/>
          </p:nvGrpSpPr>
          <p:grpSpPr>
            <a:xfrm>
              <a:off x="4812929" y="3129588"/>
              <a:ext cx="3984159" cy="671971"/>
              <a:chOff x="4812929" y="3129588"/>
              <a:chExt cx="3984159" cy="671971"/>
            </a:xfrm>
          </p:grpSpPr>
          <p:sp>
            <p:nvSpPr>
              <p:cNvPr id="16" name="Right Arrow 15">
                <a:extLst>
                  <a:ext uri="{FF2B5EF4-FFF2-40B4-BE49-F238E27FC236}">
                    <a16:creationId xmlns:a16="http://schemas.microsoft.com/office/drawing/2014/main" id="{496D0F94-EA1D-234C-AFC4-1FBA0F7FEE25}"/>
                  </a:ext>
                </a:extLst>
              </p:cNvPr>
              <p:cNvSpPr/>
              <p:nvPr/>
            </p:nvSpPr>
            <p:spPr>
              <a:xfrm>
                <a:off x="4812929" y="3365775"/>
                <a:ext cx="2916940" cy="409904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D838C52-557E-534F-800A-B71385D85508}"/>
                  </a:ext>
                </a:extLst>
              </p:cNvPr>
              <p:cNvSpPr txBox="1"/>
              <p:nvPr/>
            </p:nvSpPr>
            <p:spPr>
              <a:xfrm>
                <a:off x="5481666" y="3129588"/>
                <a:ext cx="8540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verifier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E8E1411-1D25-EE41-B9BE-39151464A75C}"/>
                  </a:ext>
                </a:extLst>
              </p:cNvPr>
              <p:cNvSpPr txBox="1"/>
              <p:nvPr/>
            </p:nvSpPr>
            <p:spPr>
              <a:xfrm>
                <a:off x="7903317" y="3155228"/>
                <a:ext cx="893771" cy="646331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800">
                    <a:latin typeface="Calibri" panose="020F0502020204030204" pitchFamily="34" charset="0"/>
                    <a:cs typeface="Calibri" panose="020F0502020204030204" pitchFamily="34" charset="0"/>
                  </a:rPr>
                  <a:t>accept/</a:t>
                </a:r>
                <a:br>
                  <a:rPr lang="en-US" sz="180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US" sz="1800">
                    <a:latin typeface="Calibri" panose="020F0502020204030204" pitchFamily="34" charset="0"/>
                    <a:cs typeface="Calibri" panose="020F0502020204030204" pitchFamily="34" charset="0"/>
                  </a:rPr>
                  <a:t>reject</a:t>
                </a:r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CCCE991-E41B-F545-A468-708E8D491D83}"/>
                </a:ext>
              </a:extLst>
            </p:cNvPr>
            <p:cNvSpPr txBox="1"/>
            <p:nvPr/>
          </p:nvSpPr>
          <p:spPr>
            <a:xfrm>
              <a:off x="5087217" y="3371851"/>
              <a:ext cx="284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23349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9007"/>
    </mc:Choice>
    <mc:Fallback xmlns="">
      <p:transition spd="slow" advTm="1790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2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688DF-419E-1343-A73B-286B2136CB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3021" y="1531088"/>
            <a:ext cx="8117958" cy="1277900"/>
          </a:xfrm>
        </p:spPr>
        <p:txBody>
          <a:bodyPr anchor="ctr"/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How to define “knowledge soundness”</a:t>
            </a:r>
            <a:b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and “zero knowledge”?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496631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E6B0C-BF22-3647-9E12-427431A75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Definitions:  (1) knowledge sound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C5D137-9ADF-094A-A143-184E06C65C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00151"/>
                <a:ext cx="8686800" cy="2565938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b="1" dirty="0">
                    <a:ea typeface="Roboto" panose="02000000000000000000" pitchFamily="2" charset="0"/>
                  </a:rPr>
                  <a:t>Goal</a:t>
                </a:r>
                <a:r>
                  <a:rPr lang="en-US" dirty="0">
                    <a:ea typeface="Roboto" panose="02000000000000000000" pitchFamily="2" charset="0"/>
                  </a:rPr>
                  <a:t>:   if V accepts  then  P “knows”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𝒘</m:t>
                    </m:r>
                  </m:oMath>
                </a14:m>
                <a:r>
                  <a:rPr lang="en-US" dirty="0">
                    <a:ea typeface="Roboto" panose="02000000000000000000" pitchFamily="2" charset="0"/>
                  </a:rPr>
                  <a:t> s</a:t>
                </a:r>
                <a:r>
                  <a:rPr lang="en-US" dirty="0" err="1">
                    <a:ea typeface="Roboto" panose="02000000000000000000" pitchFamily="2" charset="0"/>
                  </a:rPr>
                  <a:t>.t.</a:t>
                </a:r>
                <a:r>
                  <a:rPr lang="en-US" dirty="0">
                    <a:ea typeface="Roboto" panose="02000000000000000000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𝐶</m:t>
                    </m:r>
                    <m:r>
                      <a:rPr lang="en-US" i="1" dirty="0"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(</m:t>
                    </m:r>
                    <m:r>
                      <a:rPr lang="en-US" b="1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𝒙</m:t>
                    </m:r>
                    <m:r>
                      <a:rPr lang="en-US" i="1" dirty="0"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, </m:t>
                    </m:r>
                    <m:r>
                      <a:rPr 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𝒘</m:t>
                    </m:r>
                    <m:r>
                      <a:rPr lang="en-US" i="1" dirty="0"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) =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0</m:t>
                    </m:r>
                  </m:oMath>
                </a14:m>
                <a:endParaRPr lang="en-US" dirty="0">
                  <a:ea typeface="Roboto" panose="02000000000000000000" pitchFamily="2" charset="0"/>
                </a:endParaRPr>
              </a:p>
              <a:p>
                <a:pPr marL="0" indent="0">
                  <a:buNone/>
                </a:pPr>
                <a:endParaRPr lang="en-US" dirty="0">
                  <a:ea typeface="Roboto" panose="02000000000000000000" pitchFamily="2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ea typeface="Roboto" panose="02000000000000000000" pitchFamily="2" charset="0"/>
                  </a:rPr>
                  <a:t>What does it mean to ”know” 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𝒘</m:t>
                    </m:r>
                  </m:oMath>
                </a14:m>
                <a:r>
                  <a:rPr lang="en-US" dirty="0">
                    <a:ea typeface="Roboto" panose="02000000000000000000" pitchFamily="2" charset="0"/>
                  </a:rPr>
                  <a:t> ??</a:t>
                </a:r>
              </a:p>
              <a:p>
                <a:pPr marL="0" indent="0">
                  <a:buNone/>
                </a:pPr>
                <a:endParaRPr lang="en-US" dirty="0">
                  <a:ea typeface="Roboto" panose="02000000000000000000" pitchFamily="2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ea typeface="Roboto" panose="02000000000000000000" pitchFamily="2" charset="0"/>
                  </a:rPr>
                  <a:t>informal def:   </a:t>
                </a:r>
                <a:r>
                  <a:rPr lang="en-US" dirty="0">
                    <a:ea typeface="Roboto" panose="02000000000000000000" pitchFamily="2" charset="0"/>
                  </a:rPr>
                  <a:t>P knows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𝒘</m:t>
                    </m:r>
                  </m:oMath>
                </a14:m>
                <a:r>
                  <a:rPr lang="en-US" dirty="0">
                    <a:ea typeface="Roboto" panose="02000000000000000000" pitchFamily="2" charset="0"/>
                  </a:rPr>
                  <a:t>,  if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𝒘</m:t>
                    </m:r>
                  </m:oMath>
                </a14:m>
                <a:r>
                  <a:rPr lang="en-US" dirty="0">
                    <a:ea typeface="Roboto" panose="02000000000000000000" pitchFamily="2" charset="0"/>
                  </a:rPr>
                  <a:t> can be “extracted” from P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C5D137-9ADF-094A-A143-184E06C65C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00151"/>
                <a:ext cx="8686800" cy="2565938"/>
              </a:xfrm>
              <a:blipFill>
                <a:blip r:embed="rId2"/>
                <a:stretch>
                  <a:fillRect l="-1608" t="-3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5A866A37-4D88-F748-BC80-3928C03724F3}"/>
              </a:ext>
            </a:extLst>
          </p:cNvPr>
          <p:cNvGrpSpPr/>
          <p:nvPr/>
        </p:nvGrpSpPr>
        <p:grpSpPr>
          <a:xfrm>
            <a:off x="6274413" y="3840521"/>
            <a:ext cx="2412388" cy="1130061"/>
            <a:chOff x="6274412" y="3766089"/>
            <a:chExt cx="2412388" cy="1130061"/>
          </a:xfrm>
        </p:grpSpPr>
        <p:pic>
          <p:nvPicPr>
            <p:cNvPr id="1026" name="Picture 2" descr="Man Tied Stock Illustrations – 1,129 Man Tied Stock Illustrations, Vectors  &amp; Clipart - Dreamstime">
              <a:extLst>
                <a:ext uri="{FF2B5EF4-FFF2-40B4-BE49-F238E27FC236}">
                  <a16:creationId xmlns:a16="http://schemas.microsoft.com/office/drawing/2014/main" id="{1287F10B-790E-BE45-94CE-7CAAC99DF1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7776" y="3766089"/>
              <a:ext cx="2069024" cy="11300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36378CF-4FE9-B244-B9BA-68FDA771AC89}"/>
                </a:ext>
              </a:extLst>
            </p:cNvPr>
            <p:cNvSpPr txBox="1"/>
            <p:nvPr/>
          </p:nvSpPr>
          <p:spPr>
            <a:xfrm>
              <a:off x="6274412" y="3869454"/>
              <a:ext cx="324128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100" dirty="0">
                  <a:latin typeface="+mn-lt"/>
                </a:rPr>
                <a:t>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90167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002732A-9000-0044-B4DA-60AC8EBBD014}"/>
              </a:ext>
            </a:extLst>
          </p:cNvPr>
          <p:cNvSpPr/>
          <p:nvPr/>
        </p:nvSpPr>
        <p:spPr>
          <a:xfrm>
            <a:off x="914399" y="3766257"/>
            <a:ext cx="7658101" cy="104238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CD93BE0-9CBC-E24E-ADE1-8EACD82E78D9}"/>
              </a:ext>
            </a:extLst>
          </p:cNvPr>
          <p:cNvSpPr/>
          <p:nvPr/>
        </p:nvSpPr>
        <p:spPr>
          <a:xfrm>
            <a:off x="914401" y="2004864"/>
            <a:ext cx="7658099" cy="104238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7E6B0C-BF22-3647-9E12-427431A75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Definitions:  (1) knowledge sound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C5D137-9ADF-094A-A143-184E06C65C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5980" y="914400"/>
                <a:ext cx="8958020" cy="4171950"/>
              </a:xfrm>
            </p:spPr>
            <p:txBody>
              <a:bodyPr>
                <a:noAutofit/>
              </a:bodyPr>
              <a:lstStyle/>
              <a:p>
                <a:pPr marL="0" indent="0">
                  <a:spcBef>
                    <a:spcPts val="1776"/>
                  </a:spcBef>
                  <a:buNone/>
                </a:pPr>
                <a:r>
                  <a:rPr lang="en-US" sz="2400" b="1" u="sng" dirty="0">
                    <a:ea typeface="Roboto" panose="02000000000000000000" pitchFamily="2" charset="0"/>
                  </a:rPr>
                  <a:t>Formally</a:t>
                </a:r>
                <a:r>
                  <a:rPr lang="en-US" sz="2400" dirty="0">
                    <a:ea typeface="Roboto" panose="02000000000000000000" pitchFamily="2" charset="0"/>
                  </a:rPr>
                  <a:t>:   (S, P, V) is </a:t>
                </a:r>
                <a:r>
                  <a:rPr lang="en-US" sz="2400" b="1" dirty="0">
                    <a:ea typeface="Roboto" panose="02000000000000000000" pitchFamily="2" charset="0"/>
                  </a:rPr>
                  <a:t>knowledge sound </a:t>
                </a:r>
                <a:r>
                  <a:rPr lang="en-US" sz="2400" dirty="0">
                    <a:ea typeface="Roboto" panose="02000000000000000000" pitchFamily="2" charset="0"/>
                  </a:rPr>
                  <a:t>for a circuit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𝐶</m:t>
                    </m:r>
                  </m:oMath>
                </a14:m>
                <a:r>
                  <a:rPr lang="en-US" sz="2400" dirty="0">
                    <a:ea typeface="Roboto" panose="02000000000000000000" pitchFamily="2" charset="0"/>
                  </a:rPr>
                  <a:t> if</a:t>
                </a:r>
              </a:p>
              <a:p>
                <a:pPr marL="0" indent="0">
                  <a:spcBef>
                    <a:spcPts val="1776"/>
                  </a:spcBef>
                  <a:buNone/>
                </a:pPr>
                <a:r>
                  <a:rPr lang="en-US" sz="2400" dirty="0">
                    <a:ea typeface="Roboto" panose="02000000000000000000" pitchFamily="2" charset="0"/>
                  </a:rPr>
                  <a:t>	for every poly. time adversary  A = (A</a:t>
                </a:r>
                <a:r>
                  <a:rPr lang="en-US" sz="2400" baseline="-25000" dirty="0">
                    <a:ea typeface="Roboto" panose="02000000000000000000" pitchFamily="2" charset="0"/>
                  </a:rPr>
                  <a:t>0</a:t>
                </a:r>
                <a:r>
                  <a:rPr lang="en-US" sz="2400" dirty="0">
                    <a:ea typeface="Roboto" panose="02000000000000000000" pitchFamily="2" charset="0"/>
                  </a:rPr>
                  <a:t>, A</a:t>
                </a:r>
                <a:r>
                  <a:rPr lang="en-US" sz="2400" baseline="-25000" dirty="0">
                    <a:ea typeface="Roboto" panose="02000000000000000000" pitchFamily="2" charset="0"/>
                  </a:rPr>
                  <a:t>1</a:t>
                </a:r>
                <a:r>
                  <a:rPr lang="en-US" sz="2400" dirty="0">
                    <a:ea typeface="Roboto" panose="02000000000000000000" pitchFamily="2" charset="0"/>
                  </a:rPr>
                  <a:t>)  such that</a:t>
                </a:r>
              </a:p>
              <a:p>
                <a:pPr marL="0" indent="0">
                  <a:spcBef>
                    <a:spcPts val="1176"/>
                  </a:spcBef>
                  <a:buNone/>
                  <a:tabLst>
                    <a:tab pos="1026319" algn="l"/>
                    <a:tab pos="3078956" algn="l"/>
                    <a:tab pos="5269706" algn="l"/>
                  </a:tabLst>
                </a:pPr>
                <a:r>
                  <a:rPr lang="en-US" sz="2400" dirty="0"/>
                  <a:t>	</a:t>
                </a:r>
                <a:r>
                  <a:rPr lang="en-US" sz="2000" dirty="0"/>
                  <a:t>S(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000" dirty="0"/>
                  <a:t>) ⇾ (</a:t>
                </a:r>
                <a:r>
                  <a:rPr lang="en-US" sz="2000" dirty="0" err="1"/>
                  <a:t>S</a:t>
                </a:r>
                <a:r>
                  <a:rPr lang="en-US" sz="2000" baseline="-25000" dirty="0" err="1"/>
                  <a:t>p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S</a:t>
                </a:r>
                <a:r>
                  <a:rPr lang="en-US" sz="2000" baseline="-25000" dirty="0" err="1"/>
                  <a:t>v</a:t>
                </a:r>
                <a:r>
                  <a:rPr lang="en-US" sz="2000" dirty="0"/>
                  <a:t>),	(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/>
                  <a:t>, </a:t>
                </a:r>
                <a:r>
                  <a:rPr lang="en-US" sz="2000" dirty="0" err="1"/>
                  <a:t>st</a:t>
                </a:r>
                <a:r>
                  <a:rPr lang="en-US" sz="2000" dirty="0"/>
                  <a:t>) ⇽ A</a:t>
                </a:r>
                <a:r>
                  <a:rPr lang="en-US" sz="2000" baseline="-25000" dirty="0"/>
                  <a:t>0</a:t>
                </a:r>
                <a:r>
                  <a:rPr lang="en-US" sz="2000" dirty="0"/>
                  <a:t>(</a:t>
                </a:r>
                <a:r>
                  <a:rPr lang="en-US" sz="2000" dirty="0" err="1"/>
                  <a:t>S</a:t>
                </a:r>
                <a:r>
                  <a:rPr lang="en-US" sz="2000" baseline="-25000" dirty="0" err="1"/>
                  <a:t>p</a:t>
                </a:r>
                <a:r>
                  <a:rPr lang="en-US" sz="2000" dirty="0"/>
                  <a:t>),	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000" dirty="0"/>
                  <a:t> ⇽ A</a:t>
                </a:r>
                <a:r>
                  <a:rPr lang="en-US" sz="2000" baseline="-25000" dirty="0"/>
                  <a:t>1</a:t>
                </a:r>
                <a:r>
                  <a:rPr lang="en-US" sz="2000" dirty="0"/>
                  <a:t>(</a:t>
                </a:r>
                <a:r>
                  <a:rPr lang="en-US" sz="2000" dirty="0" err="1"/>
                  <a:t>S</a:t>
                </a:r>
                <a:r>
                  <a:rPr lang="en-US" sz="2000" baseline="-25000" dirty="0" err="1"/>
                  <a:t>p</a:t>
                </a:r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/>
                  <a:t>, </a:t>
                </a:r>
                <a:r>
                  <a:rPr lang="en-US" sz="2000" dirty="0" err="1"/>
                  <a:t>st</a:t>
                </a:r>
                <a:r>
                  <a:rPr lang="en-US" sz="2000" dirty="0"/>
                  <a:t>):   </a:t>
                </a:r>
              </a:p>
              <a:p>
                <a:pPr marL="0" indent="0">
                  <a:spcBef>
                    <a:spcPts val="1176"/>
                  </a:spcBef>
                  <a:buNone/>
                  <a:tabLst>
                    <a:tab pos="1025525" algn="l"/>
                    <a:tab pos="3078163" algn="l"/>
                    <a:tab pos="4740275" algn="l"/>
                  </a:tabLst>
                </a:pPr>
                <a:r>
                  <a:rPr lang="en-US" sz="2000" dirty="0"/>
                  <a:t>	</a:t>
                </a:r>
                <a:r>
                  <a:rPr lang="en-US" sz="2000" dirty="0" err="1"/>
                  <a:t>Pr</a:t>
                </a:r>
                <a:r>
                  <a:rPr lang="en-US" sz="2400" dirty="0"/>
                  <a:t>[</a:t>
                </a:r>
                <a:r>
                  <a:rPr lang="en-US" sz="2000" dirty="0"/>
                  <a:t>V(</a:t>
                </a:r>
                <a:r>
                  <a:rPr lang="en-US" sz="2000" dirty="0" err="1"/>
                  <a:t>S</a:t>
                </a:r>
                <a:r>
                  <a:rPr lang="en-US" sz="2000" baseline="-25000" dirty="0" err="1"/>
                  <a:t>v</a:t>
                </a:r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000" dirty="0"/>
                  <a:t>) = accept</a:t>
                </a:r>
                <a:r>
                  <a:rPr lang="en-US" sz="2400" dirty="0"/>
                  <a:t>]</a:t>
                </a:r>
                <a:r>
                  <a:rPr lang="en-US" sz="2000" dirty="0"/>
                  <a:t> &gt; 1/10</a:t>
                </a:r>
                <a:r>
                  <a:rPr lang="en-US" sz="2000" baseline="30000" dirty="0"/>
                  <a:t>6</a:t>
                </a:r>
                <a:r>
                  <a:rPr lang="en-US" sz="2000" dirty="0"/>
                  <a:t>	(non-negligible)</a:t>
                </a:r>
                <a:endParaRPr lang="en-US" sz="2000" baseline="30000" dirty="0"/>
              </a:p>
              <a:p>
                <a:pPr marL="0" indent="0">
                  <a:spcBef>
                    <a:spcPts val="2976"/>
                  </a:spcBef>
                  <a:buNone/>
                </a:pPr>
                <a:r>
                  <a:rPr lang="en-US" sz="2000" baseline="30000" dirty="0"/>
                  <a:t>	</a:t>
                </a:r>
                <a:r>
                  <a:rPr lang="en-US" sz="2400" dirty="0"/>
                  <a:t>there is an efficient </a:t>
                </a:r>
                <a:r>
                  <a:rPr lang="en-US" sz="2400" b="1" dirty="0"/>
                  <a:t>extractor</a:t>
                </a:r>
                <a:r>
                  <a:rPr lang="en-US" sz="2400" dirty="0"/>
                  <a:t>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400" dirty="0"/>
                  <a:t>  (that uses A</a:t>
                </a:r>
                <a:r>
                  <a:rPr lang="en-US" sz="2400" baseline="-25000" dirty="0"/>
                  <a:t>1</a:t>
                </a:r>
                <a:r>
                  <a:rPr lang="en-US" sz="2400" dirty="0"/>
                  <a:t> as a black box)  </a:t>
                </a:r>
                <a:r>
                  <a:rPr lang="en-US" sz="2400" dirty="0" err="1"/>
                  <a:t>s.t.</a:t>
                </a:r>
                <a:endParaRPr lang="en-US" sz="2400" dirty="0"/>
              </a:p>
              <a:p>
                <a:pPr marL="0" indent="0">
                  <a:spcBef>
                    <a:spcPts val="1176"/>
                  </a:spcBef>
                  <a:buNone/>
                  <a:tabLst>
                    <a:tab pos="1026319" algn="l"/>
                    <a:tab pos="3037285" algn="l"/>
                    <a:tab pos="5228035" algn="l"/>
                  </a:tabLst>
                </a:pPr>
                <a:r>
                  <a:rPr lang="en-US" sz="2400" dirty="0"/>
                  <a:t>	</a:t>
                </a:r>
                <a:r>
                  <a:rPr lang="en-US" sz="2000" dirty="0"/>
                  <a:t>S(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000" dirty="0"/>
                  <a:t>) ⇾ (</a:t>
                </a:r>
                <a:r>
                  <a:rPr lang="en-US" sz="2000" dirty="0" err="1"/>
                  <a:t>S</a:t>
                </a:r>
                <a:r>
                  <a:rPr lang="en-US" sz="2000" baseline="-25000" dirty="0" err="1"/>
                  <a:t>p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S</a:t>
                </a:r>
                <a:r>
                  <a:rPr lang="en-US" sz="2000" baseline="-25000" dirty="0" err="1"/>
                  <a:t>v</a:t>
                </a:r>
                <a:r>
                  <a:rPr lang="en-US" sz="2000" dirty="0"/>
                  <a:t>),	(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/>
                  <a:t>, </a:t>
                </a:r>
                <a:r>
                  <a:rPr lang="en-US" sz="2000" dirty="0" err="1"/>
                  <a:t>st</a:t>
                </a:r>
                <a:r>
                  <a:rPr lang="en-US" sz="2000" dirty="0"/>
                  <a:t>) ⇽ A</a:t>
                </a:r>
                <a:r>
                  <a:rPr lang="en-US" sz="2000" baseline="-25000" dirty="0"/>
                  <a:t>0</a:t>
                </a:r>
                <a:r>
                  <a:rPr lang="en-US" sz="2000" dirty="0"/>
                  <a:t>(</a:t>
                </a:r>
                <a:r>
                  <a:rPr lang="en-US" sz="2000" dirty="0" err="1"/>
                  <a:t>S</a:t>
                </a:r>
                <a:r>
                  <a:rPr lang="en-US" sz="2000" baseline="-25000" dirty="0" err="1"/>
                  <a:t>p</a:t>
                </a:r>
                <a:r>
                  <a:rPr lang="en-US" sz="2000" dirty="0"/>
                  <a:t>),	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000" dirty="0"/>
                  <a:t> ⇽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000" baseline="40000" dirty="0"/>
                  <a:t>A</a:t>
                </a:r>
                <a:r>
                  <a:rPr lang="en-US" sz="1600" baseline="40000" dirty="0"/>
                  <a:t>1</a:t>
                </a:r>
                <a:r>
                  <a:rPr lang="en-US" sz="2000" baseline="40000" dirty="0"/>
                  <a:t>(</a:t>
                </a:r>
                <a:r>
                  <a:rPr lang="en-US" sz="2000" baseline="40000" dirty="0" err="1"/>
                  <a:t>S</a:t>
                </a:r>
                <a:r>
                  <a:rPr lang="en-US" sz="1600" baseline="40000" dirty="0" err="1"/>
                  <a:t>p</a:t>
                </a:r>
                <a:r>
                  <a:rPr lang="en-US" sz="2000" baseline="40000" dirty="0"/>
                  <a:t>,</a:t>
                </a:r>
                <a14:m>
                  <m:oMath xmlns:m="http://schemas.openxmlformats.org/officeDocument/2006/math">
                    <m:r>
                      <a:rPr lang="en-US" sz="2000" i="1" baseline="40000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baseline="40000" dirty="0"/>
                  <a:t>,st)</a:t>
                </a:r>
                <a:r>
                  <a:rPr lang="en-US" sz="2000" dirty="0"/>
                  <a:t> (</a:t>
                </a:r>
                <a:r>
                  <a:rPr lang="en-US" sz="2000" dirty="0" err="1"/>
                  <a:t>S</a:t>
                </a:r>
                <a:r>
                  <a:rPr lang="en-US" sz="2000" baseline="-25000" dirty="0" err="1"/>
                  <a:t>p</a:t>
                </a:r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/>
                  <a:t>):   </a:t>
                </a:r>
              </a:p>
              <a:p>
                <a:pPr marL="0" indent="0">
                  <a:spcBef>
                    <a:spcPts val="1176"/>
                  </a:spcBef>
                  <a:buNone/>
                  <a:tabLst>
                    <a:tab pos="1025525" algn="l"/>
                    <a:tab pos="3036888" algn="l"/>
                    <a:tab pos="4740275" algn="l"/>
                  </a:tabLst>
                </a:pPr>
                <a:r>
                  <a:rPr lang="en-US" sz="2000" dirty="0"/>
                  <a:t>	</a:t>
                </a:r>
                <a:r>
                  <a:rPr lang="en-US" sz="2000" dirty="0" err="1"/>
                  <a:t>Pr</a:t>
                </a:r>
                <a:r>
                  <a:rPr lang="en-US" sz="2400" dirty="0"/>
                  <a:t>[</a:t>
                </a:r>
                <a:r>
                  <a:rPr lang="en-US" sz="2000" dirty="0"/>
                  <a:t>C(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000" dirty="0"/>
                  <a:t>) = 0</a:t>
                </a:r>
                <a:r>
                  <a:rPr lang="en-US" sz="2400" dirty="0"/>
                  <a:t>]</a:t>
                </a:r>
                <a:r>
                  <a:rPr lang="en-US" sz="2000" dirty="0"/>
                  <a:t> &gt; 1/10</a:t>
                </a:r>
                <a:r>
                  <a:rPr lang="en-US" sz="2000" baseline="30000" dirty="0"/>
                  <a:t>6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2000" dirty="0"/>
                  <a:t>	(for a negligible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2000" dirty="0"/>
                  <a:t>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C5D137-9ADF-094A-A143-184E06C65C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5980" y="914400"/>
                <a:ext cx="8958020" cy="4171950"/>
              </a:xfrm>
              <a:blipFill>
                <a:blip r:embed="rId2"/>
                <a:stretch>
                  <a:fillRect l="-992" t="-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52CB11E8-EE5A-944E-9177-9B435F059324}"/>
              </a:ext>
            </a:extLst>
          </p:cNvPr>
          <p:cNvSpPr/>
          <p:nvPr/>
        </p:nvSpPr>
        <p:spPr>
          <a:xfrm>
            <a:off x="5332386" y="3800255"/>
            <a:ext cx="2668614" cy="489167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010057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923B4-169D-DD4C-AA97-FE31F9449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Definitions:  (2) Zero knowledge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A7C796-E351-5044-8222-BE2318B3CFF6}"/>
              </a:ext>
            </a:extLst>
          </p:cNvPr>
          <p:cNvSpPr txBox="1"/>
          <p:nvPr/>
        </p:nvSpPr>
        <p:spPr>
          <a:xfrm>
            <a:off x="1491221" y="1733072"/>
            <a:ext cx="64592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latin typeface="+mn-lt"/>
              </a:rPr>
              <a:t>A story about the lady sipping tea</a:t>
            </a:r>
          </a:p>
        </p:txBody>
      </p:sp>
      <p:pic>
        <p:nvPicPr>
          <p:cNvPr id="1026" name="Picture 2" descr="Drinking Tea Stock Illustrations – 10,560 Drinking Tea Stock Illustrations,  Vectors &amp;amp; Clipart - Dreamstime">
            <a:extLst>
              <a:ext uri="{FF2B5EF4-FFF2-40B4-BE49-F238E27FC236}">
                <a16:creationId xmlns:a16="http://schemas.microsoft.com/office/drawing/2014/main" id="{0A8DD7CA-A6DD-0349-9836-8C6EE02E6B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75"/>
          <a:stretch/>
        </p:blipFill>
        <p:spPr bwMode="auto">
          <a:xfrm>
            <a:off x="3598143" y="2842713"/>
            <a:ext cx="1947714" cy="1931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53510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923B4-169D-DD4C-AA97-FE31F9449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Definitions:  (2) Zero knowledge </a:t>
            </a:r>
            <a:r>
              <a:rPr lang="en-US" sz="1350" dirty="0"/>
              <a:t>(against an honest verifier)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F283CC-90BB-5B4F-9D7F-C2591124F38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14172"/>
                <a:ext cx="8578312" cy="4129328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(S, P, V) is </a:t>
                </a:r>
                <a:r>
                  <a:rPr lang="en-US" b="1" dirty="0"/>
                  <a:t>zero knowledge </a:t>
                </a:r>
                <a:r>
                  <a:rPr lang="en-US" dirty="0"/>
                  <a:t>if for every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∈</m:t>
                    </m:r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/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proof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ea typeface="Roboto" panose="02000000000000000000" pitchFamily="2" charset="0"/>
                  </a:rPr>
                  <a:t>“reveals nothing” about 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𝒘</m:t>
                    </m:r>
                  </m:oMath>
                </a14:m>
                <a:r>
                  <a:rPr lang="en-US" dirty="0">
                    <a:ea typeface="Roboto" panose="02000000000000000000" pitchFamily="2" charset="0"/>
                  </a:rPr>
                  <a:t>,  other than its existence</a:t>
                </a:r>
              </a:p>
              <a:p>
                <a:pPr marL="0" indent="0">
                  <a:spcBef>
                    <a:spcPts val="1926"/>
                  </a:spcBef>
                  <a:buNone/>
                </a:pPr>
                <a:r>
                  <a:rPr lang="en-US" dirty="0">
                    <a:ea typeface="Roboto" panose="02000000000000000000" pitchFamily="2" charset="0"/>
                  </a:rPr>
                  <a:t>What does it mean to “reveal nothing” ??</a:t>
                </a:r>
              </a:p>
              <a:p>
                <a:pPr marL="0" indent="0">
                  <a:spcBef>
                    <a:spcPts val="1926"/>
                  </a:spcBef>
                  <a:buNone/>
                  <a:tabLst>
                    <a:tab pos="1714500" algn="l"/>
                  </a:tabLst>
                </a:pPr>
                <a:r>
                  <a:rPr lang="en-US" b="1" dirty="0">
                    <a:ea typeface="Roboto" panose="02000000000000000000" pitchFamily="2" charset="0"/>
                  </a:rPr>
                  <a:t>Informal def</a:t>
                </a:r>
                <a:r>
                  <a:rPr lang="en-US" dirty="0">
                    <a:ea typeface="Roboto" panose="02000000000000000000" pitchFamily="2" charset="0"/>
                  </a:rPr>
                  <a:t>: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  </a:t>
                </a:r>
                <a:r>
                  <a:rPr lang="en-US" dirty="0">
                    <a:ea typeface="Roboto" panose="02000000000000000000" pitchFamily="2" charset="0"/>
                  </a:rPr>
                  <a:t>“reveals nothing”  about 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𝒘</m:t>
                    </m:r>
                  </m:oMath>
                </a14:m>
                <a:r>
                  <a:rPr lang="en-US" dirty="0">
                    <a:ea typeface="Roboto" panose="02000000000000000000" pitchFamily="2" charset="0"/>
                  </a:rPr>
                  <a:t>  if the verifier can</a:t>
                </a:r>
                <a:br>
                  <a:rPr lang="en-US" dirty="0">
                    <a:ea typeface="Roboto" panose="02000000000000000000" pitchFamily="2" charset="0"/>
                  </a:rPr>
                </a:br>
                <a:r>
                  <a:rPr lang="en-US" dirty="0">
                    <a:ea typeface="Roboto" panose="02000000000000000000" pitchFamily="2" charset="0"/>
                  </a:rPr>
                  <a:t>    generate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>
                    <a:ea typeface="Roboto" panose="02000000000000000000" pitchFamily="2" charset="0"/>
                  </a:rPr>
                  <a:t> </a:t>
                </a:r>
                <a:r>
                  <a:rPr lang="en-US" b="1" dirty="0">
                    <a:ea typeface="Roboto" panose="02000000000000000000" pitchFamily="2" charset="0"/>
                  </a:rPr>
                  <a:t>by itself</a:t>
                </a:r>
                <a:r>
                  <a:rPr lang="en-US" dirty="0">
                    <a:ea typeface="Roboto" panose="02000000000000000000" pitchFamily="2" charset="0"/>
                  </a:rPr>
                  <a:t>     ⟹     it learned nothing new from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>
                    <a:ea typeface="Roboto" panose="02000000000000000000" pitchFamily="2" charset="0"/>
                  </a:rPr>
                  <a:t> </a:t>
                </a:r>
              </a:p>
              <a:p>
                <a:pPr marL="0" indent="0">
                  <a:spcBef>
                    <a:spcPts val="1926"/>
                  </a:spcBef>
                  <a:buNone/>
                  <a:tabLst>
                    <a:tab pos="719138" algn="l"/>
                    <a:tab pos="1840706" algn="l"/>
                  </a:tabLst>
                </a:pPr>
                <a:r>
                  <a:rPr lang="en-US" dirty="0"/>
                  <a:t>(S, P, V) is </a:t>
                </a:r>
                <a:r>
                  <a:rPr lang="en-US" b="1" dirty="0"/>
                  <a:t>zero knowledge </a:t>
                </a:r>
                <a:r>
                  <a:rPr lang="en-US" dirty="0"/>
                  <a:t>if there is an efficient alg.</a:t>
                </a:r>
                <a:r>
                  <a:rPr lang="en-US" b="1" dirty="0"/>
                  <a:t>  Sim </a:t>
                </a:r>
                <a:br>
                  <a:rPr lang="en-US" b="1" dirty="0"/>
                </a:br>
                <a:r>
                  <a:rPr lang="en-US" b="1" dirty="0"/>
                  <a:t>	</a:t>
                </a:r>
                <a:r>
                  <a:rPr lang="en-US" dirty="0" err="1"/>
                  <a:t>s.t.</a:t>
                </a:r>
                <a:r>
                  <a:rPr lang="en-US" b="1" dirty="0"/>
                  <a:t>   </a:t>
                </a:r>
                <a:r>
                  <a:rPr lang="en-US" dirty="0"/>
                  <a:t>(</a:t>
                </a:r>
                <a:r>
                  <a:rPr lang="en-US" dirty="0" err="1"/>
                  <a:t>S</a:t>
                </a:r>
                <a:r>
                  <a:rPr lang="en-US" baseline="-25000" dirty="0" err="1"/>
                  <a:t>p</a:t>
                </a:r>
                <a:r>
                  <a:rPr lang="en-US" dirty="0"/>
                  <a:t>, </a:t>
                </a:r>
                <a:r>
                  <a:rPr lang="en-US" dirty="0" err="1"/>
                  <a:t>S</a:t>
                </a:r>
                <a:r>
                  <a:rPr lang="en-US" baseline="-25000" dirty="0" err="1"/>
                  <a:t>v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) ⇽ </a:t>
                </a:r>
                <a:r>
                  <a:rPr lang="en-US" b="1" i="1" dirty="0"/>
                  <a:t>Sim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)  “look like” the real   </a:t>
                </a:r>
                <a:r>
                  <a:rPr lang="en-US" dirty="0" err="1"/>
                  <a:t>S</a:t>
                </a:r>
                <a:r>
                  <a:rPr lang="en-US" baseline="-25000" dirty="0" err="1"/>
                  <a:t>p</a:t>
                </a:r>
                <a:r>
                  <a:rPr lang="en-US" dirty="0"/>
                  <a:t>, </a:t>
                </a:r>
                <a:r>
                  <a:rPr lang="en-US" dirty="0" err="1"/>
                  <a:t>S</a:t>
                </a:r>
                <a:r>
                  <a:rPr lang="en-US" baseline="-25000" dirty="0" err="1"/>
                  <a:t>v</a:t>
                </a:r>
                <a:r>
                  <a:rPr lang="en-US" dirty="0"/>
                  <a:t>   and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>
                    <a:ea typeface="Roboto" panose="02000000000000000000" pitchFamily="2" charset="0"/>
                  </a:rPr>
                  <a:t>.</a:t>
                </a:r>
              </a:p>
              <a:p>
                <a:pPr marL="0" indent="0">
                  <a:spcBef>
                    <a:spcPts val="1926"/>
                  </a:spcBef>
                  <a:buNone/>
                  <a:tabLst>
                    <a:tab pos="719138" algn="l"/>
                    <a:tab pos="1840706" algn="l"/>
                  </a:tabLst>
                </a:pPr>
                <a:r>
                  <a:rPr lang="en-US" dirty="0">
                    <a:cs typeface="Calibri" panose="020F0502020204030204" pitchFamily="34" charset="0"/>
                  </a:rPr>
                  <a:t>Main point:  </a:t>
                </a:r>
                <a:r>
                  <a:rPr lang="en-US" b="1" i="1" dirty="0">
                    <a:cs typeface="Calibri" panose="020F0502020204030204" pitchFamily="34" charset="0"/>
                  </a:rPr>
                  <a:t>Sim</a:t>
                </a:r>
                <a:r>
                  <a:rPr lang="en-US" dirty="0">
                    <a:cs typeface="Calibri" panose="020F050202020403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>
                    <a:cs typeface="Calibri" panose="020F0502020204030204" pitchFamily="34" charset="0"/>
                  </a:rPr>
                  <a:t>,x) simulates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>
                    <a:cs typeface="Calibri" panose="020F0502020204030204" pitchFamily="34" charset="0"/>
                  </a:rPr>
                  <a:t> without knowledge of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br>
                  <a:rPr lang="en-US" dirty="0">
                    <a:ea typeface="Roboto" panose="02000000000000000000" pitchFamily="2" charset="0"/>
                  </a:rPr>
                </a:br>
                <a:r>
                  <a:rPr lang="en-US" dirty="0">
                    <a:ea typeface="Roboto" panose="02000000000000000000" pitchFamily="2" charset="0"/>
                  </a:rPr>
                  <a:t>											</a:t>
                </a:r>
                <a:r>
                  <a:rPr lang="en-US" sz="2400" dirty="0">
                    <a:ea typeface="Roboto" panose="02000000000000000000" pitchFamily="2" charset="0"/>
                  </a:rPr>
                  <a:t>(but also outputs </a:t>
                </a:r>
                <a:r>
                  <a:rPr lang="en-US" sz="2400" dirty="0" err="1"/>
                  <a:t>S</a:t>
                </a:r>
                <a:r>
                  <a:rPr lang="en-US" sz="2400" baseline="-25000" dirty="0" err="1"/>
                  <a:t>p</a:t>
                </a:r>
                <a:r>
                  <a:rPr lang="en-US" sz="2400" dirty="0"/>
                  <a:t>, </a:t>
                </a:r>
                <a:r>
                  <a:rPr lang="en-US" sz="2400" dirty="0" err="1"/>
                  <a:t>S</a:t>
                </a:r>
                <a:r>
                  <a:rPr lang="en-US" sz="2400" baseline="-25000" dirty="0" err="1"/>
                  <a:t>v</a:t>
                </a:r>
                <a:r>
                  <a:rPr lang="en-US" sz="2400" dirty="0"/>
                  <a:t>)</a:t>
                </a:r>
                <a:endParaRPr lang="en-US" dirty="0">
                  <a:ea typeface="Roboto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F283CC-90BB-5B4F-9D7F-C2591124F3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14172"/>
                <a:ext cx="8578312" cy="4129328"/>
              </a:xfrm>
              <a:blipFill>
                <a:blip r:embed="rId3"/>
                <a:stretch>
                  <a:fillRect l="-1183" t="-1835" r="-296" b="-12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C5AFD857-8073-7B40-A612-81E36301CA67}"/>
              </a:ext>
            </a:extLst>
          </p:cNvPr>
          <p:cNvSpPr/>
          <p:nvPr/>
        </p:nvSpPr>
        <p:spPr>
          <a:xfrm>
            <a:off x="338079" y="2519918"/>
            <a:ext cx="8686800" cy="1771650"/>
          </a:xfrm>
          <a:prstGeom prst="rect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521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F955A7-0104-9740-B49B-58F329B16786}"/>
              </a:ext>
            </a:extLst>
          </p:cNvPr>
          <p:cNvSpPr/>
          <p:nvPr/>
        </p:nvSpPr>
        <p:spPr>
          <a:xfrm>
            <a:off x="1167490" y="3918862"/>
            <a:ext cx="7435311" cy="6041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73DB62-EA8A-6944-BCB6-70B9E84F52A8}"/>
              </a:ext>
            </a:extLst>
          </p:cNvPr>
          <p:cNvSpPr/>
          <p:nvPr/>
        </p:nvSpPr>
        <p:spPr>
          <a:xfrm>
            <a:off x="1167491" y="2710546"/>
            <a:ext cx="7435311" cy="6041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4923B4-169D-DD4C-AA97-FE31F9449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Definitions:  (2) Zero knowledge </a:t>
            </a:r>
            <a:r>
              <a:rPr lang="en-US" sz="1350" dirty="0"/>
              <a:t>(against an honest verifier)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F283CC-90BB-5B4F-9D7F-C2591124F38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85750" y="1085851"/>
                <a:ext cx="8578312" cy="3495836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lnSpc>
                    <a:spcPts val="4050"/>
                  </a:lnSpc>
                  <a:spcBef>
                    <a:spcPts val="1776"/>
                  </a:spcBef>
                  <a:buNone/>
                </a:pPr>
                <a:r>
                  <a:rPr lang="en-US" b="1" u="sng" dirty="0">
                    <a:ea typeface="Roboto" panose="02000000000000000000" pitchFamily="2" charset="0"/>
                  </a:rPr>
                  <a:t>Formally</a:t>
                </a:r>
                <a:r>
                  <a:rPr lang="en-US" dirty="0">
                    <a:ea typeface="Roboto" panose="02000000000000000000" pitchFamily="2" charset="0"/>
                  </a:rPr>
                  <a:t>:   (S, P, V) is </a:t>
                </a:r>
                <a:r>
                  <a:rPr lang="en-US" sz="1500" dirty="0">
                    <a:ea typeface="Roboto" panose="02000000000000000000" pitchFamily="2" charset="0"/>
                  </a:rPr>
                  <a:t>(honest verifier)</a:t>
                </a:r>
                <a:r>
                  <a:rPr lang="en-US" dirty="0">
                    <a:ea typeface="Roboto" panose="02000000000000000000" pitchFamily="2" charset="0"/>
                  </a:rPr>
                  <a:t> </a:t>
                </a:r>
                <a:r>
                  <a:rPr lang="en-US" b="1" dirty="0">
                    <a:ea typeface="Roboto" panose="02000000000000000000" pitchFamily="2" charset="0"/>
                  </a:rPr>
                  <a:t>zero knowledge </a:t>
                </a:r>
                <a:r>
                  <a:rPr lang="en-US" dirty="0">
                    <a:ea typeface="Roboto" panose="02000000000000000000" pitchFamily="2" charset="0"/>
                  </a:rPr>
                  <a:t>for a circuit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𝐶</m:t>
                    </m:r>
                  </m:oMath>
                </a14:m>
                <a:r>
                  <a:rPr lang="en-US" dirty="0">
                    <a:ea typeface="Roboto" panose="02000000000000000000" pitchFamily="2" charset="0"/>
                  </a:rPr>
                  <a:t> </a:t>
                </a:r>
                <a:br>
                  <a:rPr lang="en-US" dirty="0">
                    <a:ea typeface="Roboto" panose="02000000000000000000" pitchFamily="2" charset="0"/>
                  </a:rPr>
                </a:br>
                <a:r>
                  <a:rPr lang="en-US" dirty="0">
                    <a:ea typeface="Roboto" panose="02000000000000000000" pitchFamily="2" charset="0"/>
                  </a:rPr>
                  <a:t>	if there is an efficient simulator  </a:t>
                </a:r>
                <a:r>
                  <a:rPr lang="en-US" b="1" i="1" dirty="0">
                    <a:ea typeface="Roboto" panose="02000000000000000000" pitchFamily="2" charset="0"/>
                  </a:rPr>
                  <a:t>Sim</a:t>
                </a:r>
                <a:r>
                  <a:rPr lang="en-US" dirty="0">
                    <a:ea typeface="Roboto" panose="02000000000000000000" pitchFamily="2" charset="0"/>
                  </a:rPr>
                  <a:t>  such that</a:t>
                </a:r>
                <a:br>
                  <a:rPr lang="en-US" dirty="0">
                    <a:ea typeface="Roboto" panose="02000000000000000000" pitchFamily="2" charset="0"/>
                  </a:rPr>
                </a:br>
                <a:r>
                  <a:rPr lang="en-US" dirty="0">
                    <a:ea typeface="Roboto" panose="02000000000000000000" pitchFamily="2" charset="0"/>
                  </a:rPr>
                  <a:t>	for all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∈</m:t>
                    </m:r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/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dirty="0"/>
                  <a:t>  </a:t>
                </a:r>
                <a:r>
                  <a:rPr lang="en-US" dirty="0" err="1"/>
                  <a:t>s.t.</a:t>
                </a:r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   the distribution:</a:t>
                </a:r>
              </a:p>
              <a:p>
                <a:pPr marL="0" indent="0">
                  <a:spcBef>
                    <a:spcPts val="1176"/>
                  </a:spcBef>
                  <a:buNone/>
                </a:pPr>
                <a:r>
                  <a:rPr lang="en-US" dirty="0"/>
                  <a:t>		(</a:t>
                </a:r>
                <a:r>
                  <a:rPr lang="en-US" dirty="0" err="1"/>
                  <a:t>S</a:t>
                </a:r>
                <a:r>
                  <a:rPr lang="en-US" baseline="-25000" dirty="0" err="1"/>
                  <a:t>p</a:t>
                </a:r>
                <a:r>
                  <a:rPr lang="en-US" dirty="0"/>
                  <a:t>, </a:t>
                </a:r>
                <a:r>
                  <a:rPr lang="en-US" dirty="0" err="1"/>
                  <a:t>S</a:t>
                </a:r>
                <a:r>
                  <a:rPr lang="en-US" baseline="-25000" dirty="0" err="1"/>
                  <a:t>v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):	where   (</a:t>
                </a:r>
                <a:r>
                  <a:rPr lang="en-US" dirty="0" err="1"/>
                  <a:t>S</a:t>
                </a:r>
                <a:r>
                  <a:rPr lang="en-US" baseline="-25000" dirty="0" err="1"/>
                  <a:t>p</a:t>
                </a:r>
                <a:r>
                  <a:rPr lang="en-US" dirty="0"/>
                  <a:t>, </a:t>
                </a:r>
                <a:r>
                  <a:rPr lang="en-US" dirty="0" err="1"/>
                  <a:t>S</a:t>
                </a:r>
                <a:r>
                  <a:rPr lang="en-US" baseline="-25000" dirty="0" err="1"/>
                  <a:t>v</a:t>
                </a:r>
                <a:r>
                  <a:rPr lang="en-US" dirty="0"/>
                  <a:t>) ⇽ S(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) ,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 ⇽ P(S</a:t>
                </a:r>
                <a:r>
                  <a:rPr lang="en-US" baseline="-25000" dirty="0" err="1"/>
                  <a:t>p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dirty="0"/>
                  <a:t>)</a:t>
                </a:r>
              </a:p>
              <a:p>
                <a:pPr marL="0" indent="0">
                  <a:spcBef>
                    <a:spcPts val="2076"/>
                  </a:spcBef>
                  <a:buNone/>
                </a:pPr>
                <a:r>
                  <a:rPr lang="en-US" dirty="0"/>
                  <a:t>	is indistinguishable from the distribution:</a:t>
                </a:r>
              </a:p>
              <a:p>
                <a:pPr marL="0" indent="0">
                  <a:spcBef>
                    <a:spcPts val="1176"/>
                  </a:spcBef>
                  <a:buNone/>
                </a:pPr>
                <a:r>
                  <a:rPr lang="en-US" dirty="0"/>
                  <a:t>		(</a:t>
                </a:r>
                <a:r>
                  <a:rPr lang="en-US" dirty="0" err="1"/>
                  <a:t>S</a:t>
                </a:r>
                <a:r>
                  <a:rPr lang="en-US" baseline="-25000" dirty="0" err="1"/>
                  <a:t>p</a:t>
                </a:r>
                <a:r>
                  <a:rPr lang="en-US" dirty="0"/>
                  <a:t>, </a:t>
                </a:r>
                <a:r>
                  <a:rPr lang="en-US" dirty="0" err="1"/>
                  <a:t>S</a:t>
                </a:r>
                <a:r>
                  <a:rPr lang="en-US" baseline="-25000" dirty="0" err="1"/>
                  <a:t>v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):	where   (</a:t>
                </a:r>
                <a:r>
                  <a:rPr lang="en-US" dirty="0" err="1"/>
                  <a:t>S</a:t>
                </a:r>
                <a:r>
                  <a:rPr lang="en-US" baseline="-25000" dirty="0" err="1"/>
                  <a:t>p</a:t>
                </a:r>
                <a:r>
                  <a:rPr lang="en-US" dirty="0"/>
                  <a:t>, </a:t>
                </a:r>
                <a:r>
                  <a:rPr lang="en-US" dirty="0" err="1"/>
                  <a:t>S</a:t>
                </a:r>
                <a:r>
                  <a:rPr lang="en-US" baseline="-25000" dirty="0" err="1"/>
                  <a:t>v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) ⇽ </a:t>
                </a:r>
                <a:r>
                  <a:rPr lang="en-US" b="1" i="1" dirty="0"/>
                  <a:t>Sim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F283CC-90BB-5B4F-9D7F-C2591124F3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5750" y="1085851"/>
                <a:ext cx="8578312" cy="3495836"/>
              </a:xfrm>
              <a:blipFill>
                <a:blip r:embed="rId3"/>
                <a:stretch>
                  <a:fillRect l="-1331" b="-2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2981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F2F56-34C1-0F48-945C-7C6854835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build a </a:t>
            </a:r>
            <a:r>
              <a:rPr lang="en-US" dirty="0" err="1"/>
              <a:t>zk</a:t>
            </a:r>
            <a:r>
              <a:rPr lang="en-US" dirty="0"/>
              <a:t>-SNARK?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C4EAE6-03BA-FD4A-9C03-037E66BC4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55" y="1047751"/>
            <a:ext cx="8839200" cy="36956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Recall</a:t>
            </a:r>
            <a:r>
              <a:rPr lang="en-US" dirty="0"/>
              <a:t>:   A zero knowledge preprocessing argument system.</a:t>
            </a:r>
          </a:p>
          <a:p>
            <a:pPr marL="0" indent="0">
              <a:spcBef>
                <a:spcPts val="1926"/>
              </a:spcBef>
              <a:buNone/>
            </a:pPr>
            <a:r>
              <a:rPr lang="en-US" dirty="0"/>
              <a:t>	Prover generates a </a:t>
            </a:r>
            <a:r>
              <a:rPr lang="en-US" b="1" u="sng" dirty="0"/>
              <a:t>short</a:t>
            </a:r>
            <a:r>
              <a:rPr lang="en-US" dirty="0"/>
              <a:t> proof that is </a:t>
            </a:r>
            <a:r>
              <a:rPr lang="en-US" b="1" u="sng" dirty="0"/>
              <a:t>fast</a:t>
            </a:r>
            <a:r>
              <a:rPr lang="en-US" dirty="0"/>
              <a:t> to verify</a:t>
            </a:r>
          </a:p>
          <a:p>
            <a:pPr marL="0" indent="0">
              <a:spcBef>
                <a:spcPts val="1926"/>
              </a:spcBef>
              <a:buNone/>
            </a:pPr>
            <a:endParaRPr lang="en-US" dirty="0"/>
          </a:p>
          <a:p>
            <a:pPr marL="0" indent="0" algn="ctr">
              <a:spcBef>
                <a:spcPts val="1926"/>
              </a:spcBef>
              <a:buNone/>
            </a:pPr>
            <a:r>
              <a:rPr lang="en-US" dirty="0"/>
              <a:t>How to build a </a:t>
            </a:r>
            <a:r>
              <a:rPr lang="en-US" dirty="0" err="1"/>
              <a:t>zk</a:t>
            </a:r>
            <a:r>
              <a:rPr lang="en-US" dirty="0"/>
              <a:t>-SNARK ??</a:t>
            </a:r>
          </a:p>
          <a:p>
            <a:pPr marL="0" indent="0" algn="ctr">
              <a:spcBef>
                <a:spcPts val="1926"/>
              </a:spcBef>
              <a:buNone/>
            </a:pPr>
            <a:r>
              <a:rPr lang="en-US" dirty="0"/>
              <a:t>Next lecture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808686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BFC06-FCAF-0F46-9886-6EF97A5C0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The need for privacy in the financial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CEE4E1-1634-B843-9389-B27D9904B5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736" y="1047751"/>
            <a:ext cx="8839200" cy="38644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/>
              <a:t>Supply chain privacy</a:t>
            </a:r>
            <a:r>
              <a:rPr lang="en-US" sz="2400" dirty="0"/>
              <a:t>:</a:t>
            </a:r>
          </a:p>
          <a:p>
            <a:pPr marL="342900" lvl="1" indent="0">
              <a:buNone/>
            </a:pPr>
            <a:r>
              <a:rPr lang="en-US" sz="2400" dirty="0"/>
              <a:t>A car company does not want to reveal </a:t>
            </a:r>
            <a:br>
              <a:rPr lang="en-US" sz="2400" dirty="0"/>
            </a:br>
            <a:r>
              <a:rPr lang="en-US" sz="2400" dirty="0"/>
              <a:t>how much it pays its supplier for tires, wipers, etc.</a:t>
            </a:r>
          </a:p>
          <a:p>
            <a:pPr marL="0" indent="0">
              <a:spcBef>
                <a:spcPts val="1926"/>
              </a:spcBef>
              <a:buNone/>
            </a:pPr>
            <a:r>
              <a:rPr lang="en-US" sz="2400" b="1" dirty="0"/>
              <a:t>Payment privacy</a:t>
            </a:r>
            <a:r>
              <a:rPr lang="en-US" sz="2400" dirty="0"/>
              <a:t>:</a:t>
            </a:r>
          </a:p>
          <a:p>
            <a:pPr marL="694135" lvl="1" indent="-351235"/>
            <a:r>
              <a:rPr lang="en-US" sz="2400" dirty="0"/>
              <a:t>A company that pays its employees in crypto needs to keep list of employees and their salaries private.</a:t>
            </a:r>
          </a:p>
          <a:p>
            <a:pPr marL="694135" lvl="1" indent="-351235"/>
            <a:r>
              <a:rPr lang="en-US" sz="2400" dirty="0"/>
              <a:t>Privacy for rent, donations, purchases</a:t>
            </a:r>
          </a:p>
          <a:p>
            <a:pPr marL="0" indent="0">
              <a:spcBef>
                <a:spcPts val="1926"/>
              </a:spcBef>
              <a:buNone/>
            </a:pPr>
            <a:r>
              <a:rPr lang="en-US" sz="2400" b="1" dirty="0"/>
              <a:t>Business logic privacy</a:t>
            </a:r>
            <a:r>
              <a:rPr lang="en-US" sz="2400" dirty="0"/>
              <a:t>:  Can the code of a smart contract be private?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781658-19DA-184D-BABC-67047F422A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2059" y="1047751"/>
            <a:ext cx="1787141" cy="751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740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B39CCD12-8833-364F-9430-E9BD43BD6F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1064" y="3404508"/>
            <a:ext cx="8441871" cy="1314450"/>
          </a:xfrm>
        </p:spPr>
        <p:txBody>
          <a:bodyPr>
            <a:normAutofit/>
          </a:bodyPr>
          <a:lstStyle/>
          <a:p>
            <a:r>
              <a:rPr lang="en-US" sz="2400" kern="0" dirty="0">
                <a:solidFill>
                  <a:schemeClr val="tx1"/>
                </a:solidFill>
              </a:rPr>
              <a:t>Launched on the Ethereum blockchain on May 2020  (v2)</a:t>
            </a:r>
          </a:p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4633C09-BEE4-A34A-B220-BA4D30AC16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Tornado cash:   a </a:t>
            </a:r>
            <a:r>
              <a:rPr lang="en-US" dirty="0" err="1"/>
              <a:t>zk</a:t>
            </a:r>
            <a:r>
              <a:rPr lang="en-US" dirty="0"/>
              <a:t>-based mixer</a:t>
            </a:r>
          </a:p>
        </p:txBody>
      </p:sp>
    </p:spTree>
    <p:extLst>
      <p:ext uri="{BB962C8B-B14F-4D97-AF65-F5344CB8AC3E}">
        <p14:creationId xmlns:p14="http://schemas.microsoft.com/office/powerpoint/2010/main" val="16195393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0BB41E8-0FFE-7F40-BE8F-110101597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Tornado Cash:  a ZK-mixer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649C83-492E-5C41-BC22-39A6E865C1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1741885"/>
            <a:ext cx="584280" cy="86431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4FD3E56-AB8D-DD4A-81D4-AF550B17C9D9}"/>
              </a:ext>
            </a:extLst>
          </p:cNvPr>
          <p:cNvSpPr/>
          <p:nvPr/>
        </p:nvSpPr>
        <p:spPr>
          <a:xfrm>
            <a:off x="304800" y="2784872"/>
            <a:ext cx="495300" cy="62865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E9C7E7-690A-1942-9636-7589E78F50E9}"/>
              </a:ext>
            </a:extLst>
          </p:cNvPr>
          <p:cNvSpPr txBox="1"/>
          <p:nvPr/>
        </p:nvSpPr>
        <p:spPr>
          <a:xfrm>
            <a:off x="27672" y="3429000"/>
            <a:ext cx="105035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account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C8958DB-683D-EA4C-9C2E-D74E5CDDF7CF}"/>
              </a:ext>
            </a:extLst>
          </p:cNvPr>
          <p:cNvGrpSpPr/>
          <p:nvPr/>
        </p:nvGrpSpPr>
        <p:grpSpPr>
          <a:xfrm>
            <a:off x="1635269" y="1828800"/>
            <a:ext cx="1636474" cy="3253264"/>
            <a:chOff x="2180359" y="2438400"/>
            <a:chExt cx="2181964" cy="433768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B5AB80A-93B1-FD48-8909-3B97B8E7ED84}"/>
                </a:ext>
              </a:extLst>
            </p:cNvPr>
            <p:cNvSpPr/>
            <p:nvPr/>
          </p:nvSpPr>
          <p:spPr>
            <a:xfrm>
              <a:off x="2895600" y="2438400"/>
              <a:ext cx="787362" cy="335279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MIX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6AE15B6-439B-B842-9B98-22635AD36F68}"/>
                </a:ext>
              </a:extLst>
            </p:cNvPr>
            <p:cNvSpPr txBox="1"/>
            <p:nvPr/>
          </p:nvSpPr>
          <p:spPr>
            <a:xfrm>
              <a:off x="2180359" y="5791200"/>
              <a:ext cx="2181964" cy="9848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1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Tornado.cash</a:t>
              </a:r>
              <a:endParaRPr lang="en-US" sz="21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en-US" sz="2100" dirty="0">
                  <a:latin typeface="Calibri" panose="020F0502020204030204" pitchFamily="34" charset="0"/>
                  <a:cs typeface="Calibri" panose="020F0502020204030204" pitchFamily="34" charset="0"/>
                </a:rPr>
                <a:t>contract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A31AB19-693E-684C-BD3D-B8A383CE6577}"/>
              </a:ext>
            </a:extLst>
          </p:cNvPr>
          <p:cNvGrpSpPr/>
          <p:nvPr/>
        </p:nvGrpSpPr>
        <p:grpSpPr>
          <a:xfrm>
            <a:off x="3786438" y="2784871"/>
            <a:ext cx="1338060" cy="1648806"/>
            <a:chOff x="5048584" y="3713162"/>
            <a:chExt cx="1784081" cy="2198409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01BA103-8ED8-C447-A0CD-4D9FD0431E53}"/>
                </a:ext>
              </a:extLst>
            </p:cNvPr>
            <p:cNvSpPr/>
            <p:nvPr/>
          </p:nvSpPr>
          <p:spPr>
            <a:xfrm>
              <a:off x="5596322" y="3713162"/>
              <a:ext cx="660400" cy="838201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E12734B-2D4F-7C4E-9E22-CA7355023CF8}"/>
                </a:ext>
              </a:extLst>
            </p:cNvPr>
            <p:cNvSpPr txBox="1"/>
            <p:nvPr/>
          </p:nvSpPr>
          <p:spPr>
            <a:xfrm>
              <a:off x="5048584" y="4495798"/>
              <a:ext cx="1784081" cy="14157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100" dirty="0">
                  <a:latin typeface="Calibri" panose="020F0502020204030204" pitchFamily="34" charset="0"/>
                  <a:cs typeface="Calibri" panose="020F0502020204030204" pitchFamily="34" charset="0"/>
                </a:rPr>
                <a:t>fresh</a:t>
              </a:r>
            </a:p>
            <a:p>
              <a:pPr algn="ctr"/>
              <a:r>
                <a:rPr lang="en-US" sz="2100" dirty="0">
                  <a:latin typeface="Calibri" panose="020F0502020204030204" pitchFamily="34" charset="0"/>
                  <a:cs typeface="Calibri" panose="020F0502020204030204" pitchFamily="34" charset="0"/>
                </a:rPr>
                <a:t>address</a:t>
              </a:r>
            </a:p>
            <a:p>
              <a:pPr algn="ctr"/>
              <a:r>
                <a:rPr lang="en-US" sz="2100" dirty="0">
                  <a:latin typeface="Calibri" panose="020F0502020204030204" pitchFamily="34" charset="0"/>
                  <a:cs typeface="Calibri" panose="020F0502020204030204" pitchFamily="34" charset="0"/>
                </a:rPr>
                <a:t>(1000 DAI)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51080BE-F921-1943-A872-3C2361B887B7}"/>
              </a:ext>
            </a:extLst>
          </p:cNvPr>
          <p:cNvSpPr txBox="1"/>
          <p:nvPr/>
        </p:nvSpPr>
        <p:spPr>
          <a:xfrm>
            <a:off x="4178940" y="2274585"/>
            <a:ext cx="55976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???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6CDD14D-E076-CD41-AB21-62AE3EC51CC7}"/>
              </a:ext>
            </a:extLst>
          </p:cNvPr>
          <p:cNvGrpSpPr/>
          <p:nvPr/>
        </p:nvGrpSpPr>
        <p:grpSpPr>
          <a:xfrm>
            <a:off x="800100" y="2824840"/>
            <a:ext cx="1371600" cy="323165"/>
            <a:chOff x="1066800" y="3766456"/>
            <a:chExt cx="1828800" cy="430887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BDE345CB-9B09-C447-B286-355AECA8DD1F}"/>
                </a:ext>
              </a:extLst>
            </p:cNvPr>
            <p:cNvCxnSpPr>
              <a:stCxn id="8" idx="3"/>
            </p:cNvCxnSpPr>
            <p:nvPr/>
          </p:nvCxnSpPr>
          <p:spPr>
            <a:xfrm flipV="1">
              <a:off x="1066800" y="4114799"/>
              <a:ext cx="1828800" cy="1746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5AA57EE-4749-9240-BB56-C8EC05A1DDE7}"/>
                </a:ext>
              </a:extLst>
            </p:cNvPr>
            <p:cNvSpPr txBox="1"/>
            <p:nvPr/>
          </p:nvSpPr>
          <p:spPr>
            <a:xfrm>
              <a:off x="1284508" y="3766456"/>
              <a:ext cx="119143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500" dirty="0">
                  <a:latin typeface="Calibri" panose="020F0502020204030204" pitchFamily="34" charset="0"/>
                  <a:cs typeface="Calibri" panose="020F0502020204030204" pitchFamily="34" charset="0"/>
                </a:rPr>
                <a:t>1000 DAI</a:t>
              </a:r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4882C4AD-A161-6E4D-A214-AED2DA59B67E}"/>
              </a:ext>
            </a:extLst>
          </p:cNvPr>
          <p:cNvSpPr/>
          <p:nvPr/>
        </p:nvSpPr>
        <p:spPr>
          <a:xfrm>
            <a:off x="7429989" y="1841897"/>
            <a:ext cx="901132" cy="25145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NFT</a:t>
            </a:r>
          </a:p>
          <a:p>
            <a:pPr algn="ctr"/>
            <a:r>
              <a:rPr lang="en-US" sz="1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market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BA299CE-65E8-6043-8C61-B5CCEB91708A}"/>
              </a:ext>
            </a:extLst>
          </p:cNvPr>
          <p:cNvGrpSpPr/>
          <p:nvPr/>
        </p:nvGrpSpPr>
        <p:grpSpPr>
          <a:xfrm>
            <a:off x="4750440" y="2765360"/>
            <a:ext cx="2564761" cy="738664"/>
            <a:chOff x="6333919" y="3687145"/>
            <a:chExt cx="3419681" cy="984885"/>
          </a:xfrm>
        </p:grpSpPr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8796DABE-CE59-5B4B-AB8A-F59BD505C920}"/>
                </a:ext>
              </a:extLst>
            </p:cNvPr>
            <p:cNvCxnSpPr/>
            <p:nvPr/>
          </p:nvCxnSpPr>
          <p:spPr>
            <a:xfrm>
              <a:off x="6333919" y="4114799"/>
              <a:ext cx="3419681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FC7455F-8177-3C41-B4A3-F11DFA23B1FC}"/>
                </a:ext>
              </a:extLst>
            </p:cNvPr>
            <p:cNvSpPr txBox="1"/>
            <p:nvPr/>
          </p:nvSpPr>
          <p:spPr>
            <a:xfrm>
              <a:off x="7166228" y="3687145"/>
              <a:ext cx="1509731" cy="9848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100" dirty="0">
                  <a:latin typeface="Calibri" panose="020F0502020204030204" pitchFamily="34" charset="0"/>
                  <a:cs typeface="Calibri" panose="020F0502020204030204" pitchFamily="34" charset="0"/>
                </a:rPr>
                <a:t>buy NFT</a:t>
              </a:r>
            </a:p>
            <a:p>
              <a:pPr algn="ctr"/>
              <a:r>
                <a:rPr lang="en-US" sz="2100" dirty="0">
                  <a:latin typeface="Calibri" panose="020F0502020204030204" pitchFamily="34" charset="0"/>
                  <a:cs typeface="Calibri" panose="020F0502020204030204" pitchFamily="34" charset="0"/>
                </a:rPr>
                <a:t>privately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19EB770-499E-2447-973E-963BE91989A5}"/>
              </a:ext>
            </a:extLst>
          </p:cNvPr>
          <p:cNvGrpSpPr/>
          <p:nvPr/>
        </p:nvGrpSpPr>
        <p:grpSpPr>
          <a:xfrm>
            <a:off x="304800" y="1514803"/>
            <a:ext cx="1876052" cy="3171498"/>
            <a:chOff x="406400" y="2019736"/>
            <a:chExt cx="2501402" cy="4228664"/>
          </a:xfrm>
        </p:grpSpPr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69EEE73F-D346-9845-81D7-A36445ED507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3400" y="5562600"/>
              <a:ext cx="2345160" cy="6858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179118B-5B1F-F645-A463-A078DB1AA0CB}"/>
                </a:ext>
              </a:extLst>
            </p:cNvPr>
            <p:cNvSpPr txBox="1"/>
            <p:nvPr/>
          </p:nvSpPr>
          <p:spPr>
            <a:xfrm rot="20698408">
              <a:off x="610589" y="5693483"/>
              <a:ext cx="119143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500" dirty="0">
                  <a:latin typeface="Calibri" panose="020F0502020204030204" pitchFamily="34" charset="0"/>
                  <a:cs typeface="Calibri" panose="020F0502020204030204" pitchFamily="34" charset="0"/>
                </a:rPr>
                <a:t>1000 DAI</a:t>
              </a:r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8D19467A-6CC5-2B44-852C-2975EA6ABEE5}"/>
                </a:ext>
              </a:extLst>
            </p:cNvPr>
            <p:cNvCxnSpPr>
              <a:cxnSpLocks/>
            </p:cNvCxnSpPr>
            <p:nvPr/>
          </p:nvCxnSpPr>
          <p:spPr>
            <a:xfrm>
              <a:off x="406400" y="2044699"/>
              <a:ext cx="2501402" cy="64398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79C87D8-49DC-3B4A-AC98-C3F5F7C18770}"/>
                </a:ext>
              </a:extLst>
            </p:cNvPr>
            <p:cNvSpPr txBox="1"/>
            <p:nvPr/>
          </p:nvSpPr>
          <p:spPr>
            <a:xfrm rot="837184">
              <a:off x="914405" y="2019736"/>
              <a:ext cx="119143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500" dirty="0">
                  <a:latin typeface="Calibri" panose="020F0502020204030204" pitchFamily="34" charset="0"/>
                  <a:cs typeface="Calibri" panose="020F0502020204030204" pitchFamily="34" charset="0"/>
                </a:rPr>
                <a:t>1000 DAI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012F12E7-F076-6D41-AFB4-0A1D0BE9F778}"/>
              </a:ext>
            </a:extLst>
          </p:cNvPr>
          <p:cNvSpPr txBox="1"/>
          <p:nvPr/>
        </p:nvSpPr>
        <p:spPr>
          <a:xfrm>
            <a:off x="1935956" y="892961"/>
            <a:ext cx="7144776" cy="738664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A common denomination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(1000 DAI)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 is needed to prevent linking</a:t>
            </a:r>
            <a:b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Alice to her fresh address using the deposit/withdrawal amount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EA1A7E0-9CA6-A143-9A5A-AA182307AD59}"/>
              </a:ext>
            </a:extLst>
          </p:cNvPr>
          <p:cNvGrpSpPr/>
          <p:nvPr/>
        </p:nvGrpSpPr>
        <p:grpSpPr>
          <a:xfrm>
            <a:off x="2762221" y="2839073"/>
            <a:ext cx="1435020" cy="323165"/>
            <a:chOff x="2762221" y="2839073"/>
            <a:chExt cx="1435020" cy="323165"/>
          </a:xfrm>
        </p:grpSpPr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8469A9E5-91DF-AD4B-8B0A-8BD1E8260A41}"/>
                </a:ext>
              </a:extLst>
            </p:cNvPr>
            <p:cNvCxnSpPr>
              <a:cxnSpLocks/>
              <a:stCxn id="10" idx="3"/>
              <a:endCxn id="12" idx="1"/>
            </p:cNvCxnSpPr>
            <p:nvPr/>
          </p:nvCxnSpPr>
          <p:spPr>
            <a:xfrm>
              <a:off x="2762221" y="3086102"/>
              <a:ext cx="1435020" cy="1309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DBFA902-28D7-1342-B1B1-A7DEB0870254}"/>
                </a:ext>
              </a:extLst>
            </p:cNvPr>
            <p:cNvSpPr txBox="1"/>
            <p:nvPr/>
          </p:nvSpPr>
          <p:spPr>
            <a:xfrm>
              <a:off x="2925786" y="2839073"/>
              <a:ext cx="893578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500" dirty="0">
                  <a:latin typeface="Calibri" panose="020F0502020204030204" pitchFamily="34" charset="0"/>
                  <a:cs typeface="Calibri" panose="020F0502020204030204" pitchFamily="34" charset="0"/>
                </a:rPr>
                <a:t>1000 DAI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68209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4" grpId="0" animBg="1"/>
      <p:bldP spid="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C62FE2BB-76B0-4642-916B-8235A86D386C}"/>
              </a:ext>
            </a:extLst>
          </p:cNvPr>
          <p:cNvSpPr/>
          <p:nvPr/>
        </p:nvSpPr>
        <p:spPr>
          <a:xfrm>
            <a:off x="3143250" y="930963"/>
            <a:ext cx="2857500" cy="30443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03BCD77-C5D5-F046-AC7D-849465D94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tornado cash contract   </a:t>
            </a:r>
            <a:r>
              <a:rPr lang="en-US" sz="2700" dirty="0"/>
              <a:t>(simplified)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8B95897-C47D-6744-BF5B-C784E3103EAD}"/>
              </a:ext>
            </a:extLst>
          </p:cNvPr>
          <p:cNvSpPr/>
          <p:nvPr/>
        </p:nvSpPr>
        <p:spPr>
          <a:xfrm>
            <a:off x="4570890" y="1416140"/>
            <a:ext cx="1200151" cy="231865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0E4F074-84E9-7847-8014-4B0DBB0B9985}"/>
              </a:ext>
            </a:extLst>
          </p:cNvPr>
          <p:cNvSpPr/>
          <p:nvPr/>
        </p:nvSpPr>
        <p:spPr>
          <a:xfrm>
            <a:off x="3371850" y="1416141"/>
            <a:ext cx="1200150" cy="10578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A4E926-6795-0648-B962-8E05E03498C6}"/>
              </a:ext>
            </a:extLst>
          </p:cNvPr>
          <p:cNvSpPr txBox="1"/>
          <p:nvPr/>
        </p:nvSpPr>
        <p:spPr>
          <a:xfrm>
            <a:off x="4827145" y="1416141"/>
            <a:ext cx="58657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700" dirty="0">
                <a:latin typeface="Calibri" panose="020F0502020204030204" pitchFamily="34" charset="0"/>
                <a:cs typeface="Calibri" panose="020F0502020204030204" pitchFamily="34" charset="0"/>
              </a:rPr>
              <a:t>nf</a:t>
            </a:r>
            <a:r>
              <a:rPr lang="en-US" sz="27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91E9547-DD85-1F40-9AF5-004F34F93A0D}"/>
              </a:ext>
            </a:extLst>
          </p:cNvPr>
          <p:cNvSpPr txBox="1"/>
          <p:nvPr/>
        </p:nvSpPr>
        <p:spPr>
          <a:xfrm>
            <a:off x="4632695" y="3411532"/>
            <a:ext cx="112902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nullifiers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C160A6A-A824-D545-A227-16B9B0D298A4}"/>
              </a:ext>
            </a:extLst>
          </p:cNvPr>
          <p:cNvGrpSpPr/>
          <p:nvPr/>
        </p:nvGrpSpPr>
        <p:grpSpPr>
          <a:xfrm>
            <a:off x="4219436" y="3803946"/>
            <a:ext cx="2885534" cy="1280994"/>
            <a:chOff x="5625915" y="5071929"/>
            <a:chExt cx="3847378" cy="1707993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54A6496-DA79-514E-AFF6-F2F7AD8C4064}"/>
                </a:ext>
              </a:extLst>
            </p:cNvPr>
            <p:cNvSpPr txBox="1"/>
            <p:nvPr/>
          </p:nvSpPr>
          <p:spPr>
            <a:xfrm>
              <a:off x="5625915" y="5795036"/>
              <a:ext cx="3847378" cy="984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100" dirty="0">
                  <a:latin typeface="Calibri" panose="020F0502020204030204" pitchFamily="34" charset="0"/>
                  <a:cs typeface="Calibri" panose="020F0502020204030204" pitchFamily="34" charset="0"/>
                </a:rPr>
                <a:t>explicit list:</a:t>
              </a:r>
            </a:p>
            <a:p>
              <a:pPr algn="l"/>
              <a:r>
                <a:rPr lang="en-US" sz="2100" dirty="0">
                  <a:latin typeface="Calibri" panose="020F0502020204030204" pitchFamily="34" charset="0"/>
                  <a:cs typeface="Calibri" panose="020F0502020204030204" pitchFamily="34" charset="0"/>
                </a:rPr>
                <a:t>one entry per </a:t>
              </a:r>
              <a:r>
                <a:rPr lang="en-US" sz="2100" b="1" dirty="0">
                  <a:latin typeface="Calibri" panose="020F0502020204030204" pitchFamily="34" charset="0"/>
                  <a:cs typeface="Calibri" panose="020F0502020204030204" pitchFamily="34" charset="0"/>
                </a:rPr>
                <a:t>spent coin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7E22B394-1418-B24B-B8DB-B63F2027169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05600" y="5071929"/>
              <a:ext cx="0" cy="79068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E20D0343-14B1-7944-AFFD-C7E76D6382BC}"/>
              </a:ext>
            </a:extLst>
          </p:cNvPr>
          <p:cNvSpPr txBox="1"/>
          <p:nvPr/>
        </p:nvSpPr>
        <p:spPr>
          <a:xfrm>
            <a:off x="3504479" y="1435264"/>
            <a:ext cx="963726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coins</a:t>
            </a:r>
          </a:p>
          <a:p>
            <a:pPr algn="ctr"/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Merkle</a:t>
            </a:r>
          </a:p>
          <a:p>
            <a:pPr algn="ctr"/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root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A7B6545-A652-3945-8D11-EC0C7EEF49DC}"/>
              </a:ext>
            </a:extLst>
          </p:cNvPr>
          <p:cNvSpPr txBox="1"/>
          <p:nvPr/>
        </p:nvSpPr>
        <p:spPr>
          <a:xfrm>
            <a:off x="3429000" y="986905"/>
            <a:ext cx="216559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Treasury:  300 DAI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4EBF595-44EF-894C-8A67-547C0EC355D2}"/>
              </a:ext>
            </a:extLst>
          </p:cNvPr>
          <p:cNvSpPr txBox="1"/>
          <p:nvPr/>
        </p:nvSpPr>
        <p:spPr>
          <a:xfrm>
            <a:off x="228600" y="986906"/>
            <a:ext cx="2514022" cy="7386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2100" b="1" u="sng" dirty="0">
                <a:latin typeface="Calibri" panose="020F0502020204030204" pitchFamily="34" charset="0"/>
                <a:cs typeface="Calibri" panose="020F0502020204030204" pitchFamily="34" charset="0"/>
              </a:rPr>
              <a:t>100 DAI pool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l"/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   each coin = 100 DAI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45EC6A5-573F-EF45-8F45-203F564250EB}"/>
              </a:ext>
            </a:extLst>
          </p:cNvPr>
          <p:cNvSpPr txBox="1"/>
          <p:nvPr/>
        </p:nvSpPr>
        <p:spPr>
          <a:xfrm>
            <a:off x="4827145" y="1916821"/>
            <a:ext cx="58657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700" dirty="0">
                <a:latin typeface="Calibri" panose="020F0502020204030204" pitchFamily="34" charset="0"/>
                <a:cs typeface="Calibri" panose="020F0502020204030204" pitchFamily="34" charset="0"/>
              </a:rPr>
              <a:t>nf</a:t>
            </a:r>
            <a:r>
              <a:rPr lang="en-US" sz="27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F431F7-019B-E14A-A5F1-50E69B6ACCAC}"/>
              </a:ext>
            </a:extLst>
          </p:cNvPr>
          <p:cNvSpPr txBox="1"/>
          <p:nvPr/>
        </p:nvSpPr>
        <p:spPr>
          <a:xfrm>
            <a:off x="3489627" y="2479458"/>
            <a:ext cx="96007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(32 bytes)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4B9A903-A91F-7245-90AE-5093E87ACA21}"/>
              </a:ext>
            </a:extLst>
          </p:cNvPr>
          <p:cNvSpPr txBox="1"/>
          <p:nvPr/>
        </p:nvSpPr>
        <p:spPr>
          <a:xfrm>
            <a:off x="128389" y="2571751"/>
            <a:ext cx="2784930" cy="138499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l"/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Currently: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three coins in pool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contract has 300 DAI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two nullifiers stored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8FFE6C1-E5AA-9148-8229-86380E6CA6C9}"/>
              </a:ext>
            </a:extLst>
          </p:cNvPr>
          <p:cNvSpPr txBox="1"/>
          <p:nvPr/>
        </p:nvSpPr>
        <p:spPr>
          <a:xfrm>
            <a:off x="3125510" y="3694314"/>
            <a:ext cx="125572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contract state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9B9129C-8CFE-0C4E-80A9-12D20D53C337}"/>
              </a:ext>
            </a:extLst>
          </p:cNvPr>
          <p:cNvSpPr txBox="1"/>
          <p:nvPr/>
        </p:nvSpPr>
        <p:spPr>
          <a:xfrm>
            <a:off x="3464271" y="2955236"/>
            <a:ext cx="807529" cy="3231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next = 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942F413-0023-CD4E-861B-0508896142F0}"/>
              </a:ext>
            </a:extLst>
          </p:cNvPr>
          <p:cNvSpPr txBox="1"/>
          <p:nvPr/>
        </p:nvSpPr>
        <p:spPr>
          <a:xfrm>
            <a:off x="6773046" y="881703"/>
            <a:ext cx="1792478" cy="3231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15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, H</a:t>
            </a:r>
            <a:r>
              <a:rPr lang="en-US" sz="15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:  R ⇾ {0,1}</a:t>
            </a:r>
            <a:r>
              <a:rPr lang="en-US" sz="18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256</a:t>
            </a: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901E227-4E7B-5041-931A-C90C12576681}"/>
              </a:ext>
            </a:extLst>
          </p:cNvPr>
          <p:cNvGrpSpPr/>
          <p:nvPr/>
        </p:nvGrpSpPr>
        <p:grpSpPr>
          <a:xfrm>
            <a:off x="6229349" y="1314450"/>
            <a:ext cx="2480290" cy="2994884"/>
            <a:chOff x="8305800" y="1752600"/>
            <a:chExt cx="3307053" cy="3993178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C08AC883-8A08-8547-AD90-33AF7975C23F}"/>
                </a:ext>
              </a:extLst>
            </p:cNvPr>
            <p:cNvGrpSpPr/>
            <p:nvPr/>
          </p:nvGrpSpPr>
          <p:grpSpPr>
            <a:xfrm>
              <a:off x="8305800" y="2695590"/>
              <a:ext cx="3307053" cy="3050188"/>
              <a:chOff x="8305800" y="2695590"/>
              <a:chExt cx="3307053" cy="3050188"/>
            </a:xfrm>
          </p:grpSpPr>
          <p:sp>
            <p:nvSpPr>
              <p:cNvPr id="6" name="Triangle 5">
                <a:extLst>
                  <a:ext uri="{FF2B5EF4-FFF2-40B4-BE49-F238E27FC236}">
                    <a16:creationId xmlns:a16="http://schemas.microsoft.com/office/drawing/2014/main" id="{F70D7A2D-2172-A046-8AFF-956B6D1D24F9}"/>
                  </a:ext>
                </a:extLst>
              </p:cNvPr>
              <p:cNvSpPr/>
              <p:nvPr/>
            </p:nvSpPr>
            <p:spPr>
              <a:xfrm>
                <a:off x="8737706" y="2695590"/>
                <a:ext cx="2743200" cy="1817867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2AA702A-9D05-8D4B-9D25-1CD563FE78E5}"/>
                  </a:ext>
                </a:extLst>
              </p:cNvPr>
              <p:cNvSpPr txBox="1"/>
              <p:nvPr/>
            </p:nvSpPr>
            <p:spPr>
              <a:xfrm>
                <a:off x="8737707" y="4465005"/>
                <a:ext cx="2875146" cy="553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</a:t>
                </a:r>
                <a:r>
                  <a:rPr lang="en-US" sz="2100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  <a:r>
                  <a:rPr lang="en-US" sz="2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C</a:t>
                </a:r>
                <a:r>
                  <a:rPr lang="en-US" sz="2100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r>
                  <a:rPr lang="en-US" sz="2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C</a:t>
                </a:r>
                <a:r>
                  <a:rPr lang="en-US" sz="2100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  <a:r>
                  <a:rPr lang="en-US" sz="2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0   0 … 0</a:t>
                </a:r>
              </a:p>
            </p:txBody>
          </p:sp>
          <p:sp>
            <p:nvSpPr>
              <p:cNvPr id="14" name="Left Brace 13">
                <a:extLst>
                  <a:ext uri="{FF2B5EF4-FFF2-40B4-BE49-F238E27FC236}">
                    <a16:creationId xmlns:a16="http://schemas.microsoft.com/office/drawing/2014/main" id="{BEA7431E-B1CD-B646-B2BF-A33F1B1736F0}"/>
                  </a:ext>
                </a:extLst>
              </p:cNvPr>
              <p:cNvSpPr/>
              <p:nvPr/>
            </p:nvSpPr>
            <p:spPr>
              <a:xfrm rot="16200000">
                <a:off x="9318269" y="4435250"/>
                <a:ext cx="304800" cy="1327862"/>
              </a:xfrm>
              <a:prstGeom prst="leftBrace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367B559-EF5F-D747-B2CD-38B34D2B65C5}"/>
                  </a:ext>
                </a:extLst>
              </p:cNvPr>
              <p:cNvSpPr txBox="1"/>
              <p:nvPr/>
            </p:nvSpPr>
            <p:spPr>
              <a:xfrm>
                <a:off x="8305800" y="5191781"/>
                <a:ext cx="2846762" cy="553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public list of coins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0A8401F-83B1-FF42-BE12-C1D9DA7621EF}"/>
                  </a:ext>
                </a:extLst>
              </p:cNvPr>
              <p:cNvSpPr txBox="1"/>
              <p:nvPr/>
            </p:nvSpPr>
            <p:spPr>
              <a:xfrm>
                <a:off x="9380969" y="3276601"/>
                <a:ext cx="1410729" cy="10464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5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tree of</a:t>
                </a:r>
              </a:p>
              <a:p>
                <a:pPr algn="ctr"/>
                <a:r>
                  <a:rPr lang="en-US" sz="15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height 20</a:t>
                </a:r>
              </a:p>
              <a:p>
                <a:pPr algn="ctr"/>
                <a:r>
                  <a:rPr lang="en-US" sz="15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(2</a:t>
                </a:r>
                <a:r>
                  <a:rPr lang="en-US" sz="1500" baseline="30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20</a:t>
                </a:r>
                <a:r>
                  <a:rPr lang="en-US" sz="15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leaves)</a:t>
                </a:r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581A448-88F1-354E-B8B0-6E9871705C28}"/>
                </a:ext>
              </a:extLst>
            </p:cNvPr>
            <p:cNvSpPr txBox="1"/>
            <p:nvPr/>
          </p:nvSpPr>
          <p:spPr>
            <a:xfrm>
              <a:off x="9611021" y="1752600"/>
              <a:ext cx="990015" cy="1046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dirty="0">
                  <a:latin typeface="Calibri" panose="020F0502020204030204" pitchFamily="34" charset="0"/>
                  <a:cs typeface="Calibri" panose="020F0502020204030204" pitchFamily="34" charset="0"/>
                </a:rPr>
                <a:t>Coins</a:t>
              </a:r>
              <a:br>
                <a:rPr lang="en-US" sz="1500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1500" dirty="0">
                  <a:latin typeface="Calibri" panose="020F0502020204030204" pitchFamily="34" charset="0"/>
                  <a:cs typeface="Calibri" panose="020F0502020204030204" pitchFamily="34" charset="0"/>
                </a:rPr>
                <a:t>Merkle</a:t>
              </a:r>
              <a:br>
                <a:rPr lang="en-US" sz="1500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1500" dirty="0">
                  <a:latin typeface="Calibri" panose="020F0502020204030204" pitchFamily="34" charset="0"/>
                  <a:cs typeface="Calibri" panose="020F0502020204030204" pitchFamily="34" charset="0"/>
                </a:rPr>
                <a:t>root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AAC40725-B2DE-6249-A385-B088FF419AC1}"/>
              </a:ext>
            </a:extLst>
          </p:cNvPr>
          <p:cNvSpPr txBox="1"/>
          <p:nvPr/>
        </p:nvSpPr>
        <p:spPr>
          <a:xfrm>
            <a:off x="8515302" y="878573"/>
            <a:ext cx="6286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>
                <a:latin typeface="+mn-lt"/>
              </a:rPr>
              <a:t>CRHF</a:t>
            </a:r>
          </a:p>
        </p:txBody>
      </p:sp>
    </p:spTree>
    <p:extLst>
      <p:ext uri="{BB962C8B-B14F-4D97-AF65-F5344CB8AC3E}">
        <p14:creationId xmlns:p14="http://schemas.microsoft.com/office/powerpoint/2010/main" val="1462518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26" grpId="0" animBg="1"/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C62FE2BB-76B0-4642-916B-8235A86D386C}"/>
              </a:ext>
            </a:extLst>
          </p:cNvPr>
          <p:cNvSpPr/>
          <p:nvPr/>
        </p:nvSpPr>
        <p:spPr>
          <a:xfrm>
            <a:off x="3143250" y="930963"/>
            <a:ext cx="2857500" cy="30443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03BCD77-C5D5-F046-AC7D-849465D94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Tornado cash: deposit     </a:t>
            </a:r>
            <a:r>
              <a:rPr lang="en-US" sz="2700" dirty="0"/>
              <a:t>(simplified)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8B95897-C47D-6744-BF5B-C784E3103EAD}"/>
              </a:ext>
            </a:extLst>
          </p:cNvPr>
          <p:cNvSpPr/>
          <p:nvPr/>
        </p:nvSpPr>
        <p:spPr>
          <a:xfrm>
            <a:off x="4570890" y="1416140"/>
            <a:ext cx="1200151" cy="231865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0E4F074-84E9-7847-8014-4B0DBB0B9985}"/>
              </a:ext>
            </a:extLst>
          </p:cNvPr>
          <p:cNvSpPr/>
          <p:nvPr/>
        </p:nvSpPr>
        <p:spPr>
          <a:xfrm>
            <a:off x="3371850" y="1416141"/>
            <a:ext cx="1200150" cy="10578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A4E926-6795-0648-B962-8E05E03498C6}"/>
              </a:ext>
            </a:extLst>
          </p:cNvPr>
          <p:cNvSpPr txBox="1"/>
          <p:nvPr/>
        </p:nvSpPr>
        <p:spPr>
          <a:xfrm>
            <a:off x="4827145" y="1416141"/>
            <a:ext cx="58657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700" dirty="0">
                <a:latin typeface="Calibri" panose="020F0502020204030204" pitchFamily="34" charset="0"/>
                <a:cs typeface="Calibri" panose="020F0502020204030204" pitchFamily="34" charset="0"/>
              </a:rPr>
              <a:t>nf</a:t>
            </a:r>
            <a:r>
              <a:rPr lang="en-US" sz="27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91E9547-DD85-1F40-9AF5-004F34F93A0D}"/>
              </a:ext>
            </a:extLst>
          </p:cNvPr>
          <p:cNvSpPr txBox="1"/>
          <p:nvPr/>
        </p:nvSpPr>
        <p:spPr>
          <a:xfrm>
            <a:off x="4632695" y="3411532"/>
            <a:ext cx="112902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nullifiers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20D0343-14B1-7944-AFFD-C7E76D6382BC}"/>
              </a:ext>
            </a:extLst>
          </p:cNvPr>
          <p:cNvSpPr txBox="1"/>
          <p:nvPr/>
        </p:nvSpPr>
        <p:spPr>
          <a:xfrm>
            <a:off x="3504479" y="1435264"/>
            <a:ext cx="963726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coins</a:t>
            </a:r>
          </a:p>
          <a:p>
            <a:pPr algn="ctr"/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Merkle</a:t>
            </a:r>
          </a:p>
          <a:p>
            <a:pPr algn="ctr"/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root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A7B6545-A652-3945-8D11-EC0C7EEF49DC}"/>
              </a:ext>
            </a:extLst>
          </p:cNvPr>
          <p:cNvSpPr txBox="1"/>
          <p:nvPr/>
        </p:nvSpPr>
        <p:spPr>
          <a:xfrm>
            <a:off x="3429000" y="986905"/>
            <a:ext cx="216559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Treasury:  300 DAI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4EBF595-44EF-894C-8A67-547C0EC355D2}"/>
              </a:ext>
            </a:extLst>
          </p:cNvPr>
          <p:cNvSpPr txBox="1"/>
          <p:nvPr/>
        </p:nvSpPr>
        <p:spPr>
          <a:xfrm>
            <a:off x="228600" y="986906"/>
            <a:ext cx="2514022" cy="7386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2100" b="1" u="sng" dirty="0">
                <a:latin typeface="Calibri" panose="020F0502020204030204" pitchFamily="34" charset="0"/>
                <a:cs typeface="Calibri" panose="020F0502020204030204" pitchFamily="34" charset="0"/>
              </a:rPr>
              <a:t>100 DAI pool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l"/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   each coin = 100 DAI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45EC6A5-573F-EF45-8F45-203F564250EB}"/>
              </a:ext>
            </a:extLst>
          </p:cNvPr>
          <p:cNvSpPr txBox="1"/>
          <p:nvPr/>
        </p:nvSpPr>
        <p:spPr>
          <a:xfrm>
            <a:off x="4827145" y="1916821"/>
            <a:ext cx="58657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700" dirty="0">
                <a:latin typeface="Calibri" panose="020F0502020204030204" pitchFamily="34" charset="0"/>
                <a:cs typeface="Calibri" panose="020F0502020204030204" pitchFamily="34" charset="0"/>
              </a:rPr>
              <a:t>nf</a:t>
            </a:r>
            <a:r>
              <a:rPr lang="en-US" sz="27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F431F7-019B-E14A-A5F1-50E69B6ACCAC}"/>
              </a:ext>
            </a:extLst>
          </p:cNvPr>
          <p:cNvSpPr txBox="1"/>
          <p:nvPr/>
        </p:nvSpPr>
        <p:spPr>
          <a:xfrm>
            <a:off x="3489627" y="2479458"/>
            <a:ext cx="96007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(32 bytes)</a:t>
            </a:r>
          </a:p>
        </p:txBody>
      </p:sp>
      <p:sp>
        <p:nvSpPr>
          <p:cNvPr id="6" name="Triangle 5">
            <a:extLst>
              <a:ext uri="{FF2B5EF4-FFF2-40B4-BE49-F238E27FC236}">
                <a16:creationId xmlns:a16="http://schemas.microsoft.com/office/drawing/2014/main" id="{F70D7A2D-2172-A046-8AFF-956B6D1D24F9}"/>
              </a:ext>
            </a:extLst>
          </p:cNvPr>
          <p:cNvSpPr/>
          <p:nvPr/>
        </p:nvSpPr>
        <p:spPr>
          <a:xfrm>
            <a:off x="6553280" y="2021693"/>
            <a:ext cx="2057400" cy="1363400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AA702A-9D05-8D4B-9D25-1CD563FE78E5}"/>
              </a:ext>
            </a:extLst>
          </p:cNvPr>
          <p:cNvSpPr txBox="1"/>
          <p:nvPr/>
        </p:nvSpPr>
        <p:spPr>
          <a:xfrm>
            <a:off x="6553280" y="3348753"/>
            <a:ext cx="215636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21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  C</a:t>
            </a:r>
            <a:r>
              <a:rPr lang="en-US" sz="21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  C</a:t>
            </a:r>
            <a:r>
              <a:rPr lang="en-US" sz="21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  0   0 … 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2B0AF43-8E66-274B-9567-AA6F1486BDB6}"/>
              </a:ext>
            </a:extLst>
          </p:cNvPr>
          <p:cNvSpPr txBox="1"/>
          <p:nvPr/>
        </p:nvSpPr>
        <p:spPr>
          <a:xfrm>
            <a:off x="7208266" y="1314450"/>
            <a:ext cx="742511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Coins</a:t>
            </a:r>
            <a:b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Merkle</a:t>
            </a:r>
            <a:b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root</a:t>
            </a:r>
          </a:p>
        </p:txBody>
      </p:sp>
      <p:sp>
        <p:nvSpPr>
          <p:cNvPr id="14" name="Left Brace 13">
            <a:extLst>
              <a:ext uri="{FF2B5EF4-FFF2-40B4-BE49-F238E27FC236}">
                <a16:creationId xmlns:a16="http://schemas.microsoft.com/office/drawing/2014/main" id="{BEA7431E-B1CD-B646-B2BF-A33F1B1736F0}"/>
              </a:ext>
            </a:extLst>
          </p:cNvPr>
          <p:cNvSpPr/>
          <p:nvPr/>
        </p:nvSpPr>
        <p:spPr>
          <a:xfrm rot="16200000">
            <a:off x="6988702" y="3326437"/>
            <a:ext cx="228600" cy="995897"/>
          </a:xfrm>
          <a:prstGeom prst="leftBrace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0A8401F-83B1-FF42-BE12-C1D9DA7621EF}"/>
              </a:ext>
            </a:extLst>
          </p:cNvPr>
          <p:cNvSpPr txBox="1"/>
          <p:nvPr/>
        </p:nvSpPr>
        <p:spPr>
          <a:xfrm>
            <a:off x="7035727" y="2457450"/>
            <a:ext cx="105804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tree of</a:t>
            </a:r>
          </a:p>
          <a:p>
            <a:pPr algn="ctr"/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height 20</a:t>
            </a:r>
          </a:p>
          <a:p>
            <a:pPr algn="ctr"/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(2</a:t>
            </a:r>
            <a:r>
              <a:rPr lang="en-US" sz="15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 leaves)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361E4FC-82B1-B948-8C7F-7E459C1951DF}"/>
              </a:ext>
            </a:extLst>
          </p:cNvPr>
          <p:cNvSpPr txBox="1"/>
          <p:nvPr/>
        </p:nvSpPr>
        <p:spPr>
          <a:xfrm>
            <a:off x="246169" y="2075824"/>
            <a:ext cx="273517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100" b="1" u="sng" dirty="0">
                <a:latin typeface="Calibri" panose="020F0502020204030204" pitchFamily="34" charset="0"/>
                <a:cs typeface="Calibri" panose="020F0502020204030204" pitchFamily="34" charset="0"/>
              </a:rPr>
              <a:t>Alice deposits 100 DAI: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A59B373-B721-3042-866C-16FDE6E42FAB}"/>
              </a:ext>
            </a:extLst>
          </p:cNvPr>
          <p:cNvGrpSpPr/>
          <p:nvPr/>
        </p:nvGrpSpPr>
        <p:grpSpPr>
          <a:xfrm>
            <a:off x="4219436" y="3803946"/>
            <a:ext cx="2885534" cy="1280994"/>
            <a:chOff x="5625915" y="5071929"/>
            <a:chExt cx="3847378" cy="1707993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C8E309D-82EC-E24D-B749-F832681BDE79}"/>
                </a:ext>
              </a:extLst>
            </p:cNvPr>
            <p:cNvSpPr txBox="1"/>
            <p:nvPr/>
          </p:nvSpPr>
          <p:spPr>
            <a:xfrm>
              <a:off x="5625915" y="5795036"/>
              <a:ext cx="3847378" cy="984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100" dirty="0">
                  <a:latin typeface="Calibri" panose="020F0502020204030204" pitchFamily="34" charset="0"/>
                  <a:cs typeface="Calibri" panose="020F0502020204030204" pitchFamily="34" charset="0"/>
                </a:rPr>
                <a:t>explicit list:</a:t>
              </a:r>
            </a:p>
            <a:p>
              <a:pPr algn="l"/>
              <a:r>
                <a:rPr lang="en-US" sz="2100" dirty="0">
                  <a:latin typeface="Calibri" panose="020F0502020204030204" pitchFamily="34" charset="0"/>
                  <a:cs typeface="Calibri" panose="020F0502020204030204" pitchFamily="34" charset="0"/>
                </a:rPr>
                <a:t>one entry per </a:t>
              </a:r>
              <a:r>
                <a:rPr lang="en-US" sz="2100" b="1" dirty="0">
                  <a:latin typeface="Calibri" panose="020F0502020204030204" pitchFamily="34" charset="0"/>
                  <a:cs typeface="Calibri" panose="020F0502020204030204" pitchFamily="34" charset="0"/>
                </a:rPr>
                <a:t>spent coin</a:t>
              </a: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293DBFF7-0961-3748-B6BA-96687B2828B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05600" y="5071929"/>
              <a:ext cx="0" cy="79068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EF837CCB-F5D3-A94D-B477-E220DCCABEF3}"/>
              </a:ext>
            </a:extLst>
          </p:cNvPr>
          <p:cNvSpPr txBox="1"/>
          <p:nvPr/>
        </p:nvSpPr>
        <p:spPr>
          <a:xfrm>
            <a:off x="6229350" y="3893835"/>
            <a:ext cx="213507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public list of coins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C294B70-C11A-214A-BC6C-BC338939E8D4}"/>
              </a:ext>
            </a:extLst>
          </p:cNvPr>
          <p:cNvSpPr txBox="1"/>
          <p:nvPr/>
        </p:nvSpPr>
        <p:spPr>
          <a:xfrm>
            <a:off x="146667" y="3737097"/>
            <a:ext cx="3012043" cy="1264449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Build Merkle proof for leaf #4: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MerkleProof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(4)      (leaf=0)</a:t>
            </a:r>
          </a:p>
          <a:p>
            <a:pPr>
              <a:spcBef>
                <a:spcPts val="450"/>
              </a:spcBef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choose random  k, r  in  R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set</a:t>
            </a:r>
            <a:r>
              <a:rPr lang="en-US" sz="1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C</a:t>
            </a:r>
            <a:r>
              <a:rPr lang="en-US" sz="1800" b="1" baseline="-25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= H</a:t>
            </a:r>
            <a:r>
              <a:rPr lang="en-US" sz="18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(k, r)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00B4CA7-1F05-2944-AB5B-C1D708D30B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820" y="2688696"/>
            <a:ext cx="584280" cy="864318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103B0792-37C6-E44B-841D-7A1FDA1F4766}"/>
              </a:ext>
            </a:extLst>
          </p:cNvPr>
          <p:cNvSpPr txBox="1"/>
          <p:nvPr/>
        </p:nvSpPr>
        <p:spPr>
          <a:xfrm>
            <a:off x="6773046" y="881703"/>
            <a:ext cx="1792478" cy="3231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15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, H</a:t>
            </a:r>
            <a:r>
              <a:rPr lang="en-US" sz="15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:  R ⇾ {0,1}</a:t>
            </a:r>
            <a:r>
              <a:rPr lang="en-US" sz="18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256</a:t>
            </a: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870686E-6122-8548-964D-ADDE09EFE316}"/>
              </a:ext>
            </a:extLst>
          </p:cNvPr>
          <p:cNvSpPr txBox="1"/>
          <p:nvPr/>
        </p:nvSpPr>
        <p:spPr>
          <a:xfrm>
            <a:off x="3125510" y="3694314"/>
            <a:ext cx="125572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contract state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E47F019-F92B-1743-997B-7C345E7394C3}"/>
              </a:ext>
            </a:extLst>
          </p:cNvPr>
          <p:cNvSpPr txBox="1"/>
          <p:nvPr/>
        </p:nvSpPr>
        <p:spPr>
          <a:xfrm>
            <a:off x="3464271" y="2955236"/>
            <a:ext cx="807529" cy="3231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next = 4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02A9884-3574-5447-9D45-6A9F7715597B}"/>
              </a:ext>
            </a:extLst>
          </p:cNvPr>
          <p:cNvGrpSpPr/>
          <p:nvPr/>
        </p:nvGrpSpPr>
        <p:grpSpPr>
          <a:xfrm>
            <a:off x="857250" y="2735209"/>
            <a:ext cx="3132151" cy="738664"/>
            <a:chOff x="1730031" y="2066432"/>
            <a:chExt cx="4176201" cy="984885"/>
          </a:xfrm>
        </p:grpSpPr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9DA9B99A-26CE-F348-80D5-3187A7C343DE}"/>
                </a:ext>
              </a:extLst>
            </p:cNvPr>
            <p:cNvCxnSpPr>
              <a:cxnSpLocks/>
            </p:cNvCxnSpPr>
            <p:nvPr/>
          </p:nvCxnSpPr>
          <p:spPr>
            <a:xfrm>
              <a:off x="1730031" y="2524403"/>
              <a:ext cx="3041447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9C2F86A0-7E39-3043-96AE-22D209ACCD50}"/>
                </a:ext>
              </a:extLst>
            </p:cNvPr>
            <p:cNvSpPr txBox="1"/>
            <p:nvPr/>
          </p:nvSpPr>
          <p:spPr>
            <a:xfrm>
              <a:off x="1882431" y="2066432"/>
              <a:ext cx="4023801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dirty="0">
                  <a:latin typeface="Calibri" panose="020F0502020204030204" pitchFamily="34" charset="0"/>
                  <a:cs typeface="Calibri" panose="020F0502020204030204" pitchFamily="34" charset="0"/>
                </a:rPr>
                <a:t>   100 DAI</a:t>
              </a:r>
            </a:p>
            <a:p>
              <a:r>
                <a:rPr lang="en-US" sz="21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1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  <a:r>
                <a:rPr lang="en-US" sz="2100" b="1" baseline="-250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  <a:r>
                <a:rPr lang="en-US" sz="2100" dirty="0">
                  <a:latin typeface="Calibri" panose="020F0502020204030204" pitchFamily="34" charset="0"/>
                  <a:cs typeface="Calibri" panose="020F0502020204030204" pitchFamily="34" charset="0"/>
                </a:rPr>
                <a:t> , </a:t>
              </a:r>
              <a:r>
                <a:rPr lang="en-US" sz="18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MerkleProof</a:t>
              </a:r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(4)</a:t>
              </a:r>
              <a:endParaRPr lang="en-US" sz="21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8448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C62FE2BB-76B0-4642-916B-8235A86D386C}"/>
              </a:ext>
            </a:extLst>
          </p:cNvPr>
          <p:cNvSpPr/>
          <p:nvPr/>
        </p:nvSpPr>
        <p:spPr>
          <a:xfrm>
            <a:off x="4298098" y="909985"/>
            <a:ext cx="1702652" cy="24751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03BCD77-C5D5-F046-AC7D-849465D94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Tornado cash: deposit     </a:t>
            </a:r>
            <a:r>
              <a:rPr lang="en-US" sz="2700" dirty="0"/>
              <a:t>(simplified)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0E4F074-84E9-7847-8014-4B0DBB0B9985}"/>
              </a:ext>
            </a:extLst>
          </p:cNvPr>
          <p:cNvSpPr/>
          <p:nvPr/>
        </p:nvSpPr>
        <p:spPr>
          <a:xfrm>
            <a:off x="4526699" y="1007723"/>
            <a:ext cx="1200150" cy="10578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20D0343-14B1-7944-AFFD-C7E76D6382BC}"/>
              </a:ext>
            </a:extLst>
          </p:cNvPr>
          <p:cNvSpPr txBox="1"/>
          <p:nvPr/>
        </p:nvSpPr>
        <p:spPr>
          <a:xfrm>
            <a:off x="4659327" y="1026846"/>
            <a:ext cx="963726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coins</a:t>
            </a:r>
          </a:p>
          <a:p>
            <a:pPr algn="ctr"/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Merkle</a:t>
            </a:r>
          </a:p>
          <a:p>
            <a:pPr algn="ctr"/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root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F431F7-019B-E14A-A5F1-50E69B6ACCAC}"/>
              </a:ext>
            </a:extLst>
          </p:cNvPr>
          <p:cNvSpPr txBox="1"/>
          <p:nvPr/>
        </p:nvSpPr>
        <p:spPr>
          <a:xfrm>
            <a:off x="4579335" y="2084716"/>
            <a:ext cx="96007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(32 bytes)</a:t>
            </a:r>
          </a:p>
        </p:txBody>
      </p:sp>
      <p:sp>
        <p:nvSpPr>
          <p:cNvPr id="6" name="Triangle 5">
            <a:extLst>
              <a:ext uri="{FF2B5EF4-FFF2-40B4-BE49-F238E27FC236}">
                <a16:creationId xmlns:a16="http://schemas.microsoft.com/office/drawing/2014/main" id="{F70D7A2D-2172-A046-8AFF-956B6D1D24F9}"/>
              </a:ext>
            </a:extLst>
          </p:cNvPr>
          <p:cNvSpPr/>
          <p:nvPr/>
        </p:nvSpPr>
        <p:spPr>
          <a:xfrm>
            <a:off x="6553280" y="2021693"/>
            <a:ext cx="2057400" cy="1363400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0A8401F-83B1-FF42-BE12-C1D9DA7621EF}"/>
              </a:ext>
            </a:extLst>
          </p:cNvPr>
          <p:cNvSpPr txBox="1"/>
          <p:nvPr/>
        </p:nvSpPr>
        <p:spPr>
          <a:xfrm>
            <a:off x="7035727" y="2457450"/>
            <a:ext cx="105804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tree of</a:t>
            </a:r>
          </a:p>
          <a:p>
            <a:pPr algn="ctr"/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height 20</a:t>
            </a:r>
          </a:p>
          <a:p>
            <a:pPr algn="ctr"/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(2</a:t>
            </a:r>
            <a:r>
              <a:rPr lang="en-US" sz="15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 leaves)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FAD44D4-E35D-7541-8324-5DD60F0137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704" y="1152875"/>
            <a:ext cx="584280" cy="864318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55ACEC62-5EA9-E849-82B9-670C7D54B26C}"/>
              </a:ext>
            </a:extLst>
          </p:cNvPr>
          <p:cNvGrpSpPr/>
          <p:nvPr/>
        </p:nvGrpSpPr>
        <p:grpSpPr>
          <a:xfrm>
            <a:off x="889134" y="1199388"/>
            <a:ext cx="3339966" cy="738664"/>
            <a:chOff x="1730031" y="2066432"/>
            <a:chExt cx="4453288" cy="984885"/>
          </a:xfrm>
        </p:grpSpPr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16444D1F-74D7-B34E-A2A0-56C453CB11B0}"/>
                </a:ext>
              </a:extLst>
            </p:cNvPr>
            <p:cNvCxnSpPr>
              <a:cxnSpLocks/>
            </p:cNvCxnSpPr>
            <p:nvPr/>
          </p:nvCxnSpPr>
          <p:spPr>
            <a:xfrm>
              <a:off x="1730031" y="2524403"/>
              <a:ext cx="445328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C2F35D86-B8B8-1D4B-B2A9-0B5AB81F94D4}"/>
                    </a:ext>
                  </a:extLst>
                </p:cNvPr>
                <p:cNvSpPr txBox="1"/>
                <p:nvPr/>
              </p:nvSpPr>
              <p:spPr>
                <a:xfrm>
                  <a:off x="1882431" y="2066432"/>
                  <a:ext cx="4023801" cy="98488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1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   100 DAI</a:t>
                  </a:r>
                </a:p>
                <a:p>
                  <a:r>
                    <a:rPr lang="en-US" sz="2100" b="1" dirty="0">
                      <a:solidFill>
                        <a:srgbClr val="FF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   C</a:t>
                  </a:r>
                  <a:r>
                    <a:rPr lang="en-US" sz="2100" b="1" baseline="-25000" dirty="0">
                      <a:solidFill>
                        <a:srgbClr val="FF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4</a:t>
                  </a:r>
                  <a:r>
                    <a:rPr lang="en-US" sz="21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 ,  </a:t>
                  </a:r>
                  <a:r>
                    <a:rPr lang="en-US" sz="2100" b="1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2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m:t>MerkleProof</m:t>
                      </m:r>
                      <m:r>
                        <m:rPr>
                          <m:nor/>
                        </m:rPr>
                        <a:rPr lang="en-US" sz="2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m:t>(4)</m:t>
                      </m:r>
                    </m:oMath>
                  </a14:m>
                  <a:endParaRPr lang="en-US" sz="2100" b="1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C2F35D86-B8B8-1D4B-B2A9-0B5AB81F94D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82431" y="2066432"/>
                  <a:ext cx="4023801" cy="984885"/>
                </a:xfrm>
                <a:prstGeom prst="rect">
                  <a:avLst/>
                </a:prstGeom>
                <a:blipFill>
                  <a:blip r:embed="rId3"/>
                  <a:stretch>
                    <a:fillRect t="-5085" b="-152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2AA41755-B360-CA44-ABCC-7751681CF277}"/>
                  </a:ext>
                </a:extLst>
              </p:cNvPr>
              <p:cNvSpPr/>
              <p:nvPr/>
            </p:nvSpPr>
            <p:spPr>
              <a:xfrm>
                <a:off x="95380" y="2246371"/>
                <a:ext cx="4133720" cy="261137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100" u="sng" dirty="0">
                    <a:latin typeface="Calibri" panose="020F0502020204030204" pitchFamily="34" charset="0"/>
                    <a:cs typeface="Calibri" panose="020F0502020204030204" pitchFamily="34" charset="0"/>
                  </a:rPr>
                  <a:t>Tornado contract does</a:t>
                </a:r>
                <a:r>
                  <a:rPr lang="en-US" sz="2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</a:p>
              <a:p>
                <a:pPr marL="390525" indent="-390525">
                  <a:spcBef>
                    <a:spcPts val="900"/>
                  </a:spcBef>
                  <a:buFontTx/>
                  <a:buAutoNum type="arabicParenBoth"/>
                </a:pPr>
                <a:r>
                  <a:rPr lang="en-US" sz="2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verify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100" dirty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m:t>MerkleProof</m:t>
                    </m:r>
                    <m:r>
                      <m:rPr>
                        <m:nor/>
                      </m:rPr>
                      <a:rPr lang="en-US" sz="2100" dirty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m:t>(4)</m:t>
                    </m:r>
                  </m:oMath>
                </a14:m>
                <a:r>
                  <a:rPr lang="en-US" sz="2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with respect to current stored root</a:t>
                </a:r>
              </a:p>
              <a:p>
                <a:pPr marL="390525" indent="-390525">
                  <a:spcBef>
                    <a:spcPts val="900"/>
                  </a:spcBef>
                  <a:buAutoNum type="arabicParenBoth"/>
                </a:pPr>
                <a:r>
                  <a:rPr lang="en-US" sz="2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use </a:t>
                </a:r>
                <a:r>
                  <a:rPr lang="en-US" sz="2100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</a:t>
                </a:r>
                <a:r>
                  <a:rPr lang="en-US" sz="2100" b="1" baseline="-2500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4</a:t>
                </a:r>
                <a:r>
                  <a:rPr lang="en-US" sz="2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and </a:t>
                </a:r>
                <a:r>
                  <a:rPr lang="en-US" sz="21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MerkleProof</a:t>
                </a:r>
                <a:r>
                  <a:rPr lang="en-US" sz="2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(4)  to</a:t>
                </a:r>
                <a:br>
                  <a:rPr lang="en-US" sz="2100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US" sz="2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compute updated Merkle root</a:t>
                </a:r>
              </a:p>
              <a:p>
                <a:pPr marL="390525" indent="-390525">
                  <a:spcBef>
                    <a:spcPts val="900"/>
                  </a:spcBef>
                  <a:buAutoNum type="arabicParenBoth"/>
                </a:pPr>
                <a:r>
                  <a:rPr lang="en-US" sz="2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update state</a:t>
                </a:r>
              </a:p>
            </p:txBody>
          </p:sp>
        </mc:Choice>
        <mc:Fallback xmlns="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2AA41755-B360-CA44-ABCC-7751681CF2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80" y="2246371"/>
                <a:ext cx="4133720" cy="2611379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>
            <a:extLst>
              <a:ext uri="{FF2B5EF4-FFF2-40B4-BE49-F238E27FC236}">
                <a16:creationId xmlns:a16="http://schemas.microsoft.com/office/drawing/2014/main" id="{C33A4010-4449-454E-82AA-55178BEAA768}"/>
              </a:ext>
            </a:extLst>
          </p:cNvPr>
          <p:cNvSpPr txBox="1"/>
          <p:nvPr/>
        </p:nvSpPr>
        <p:spPr>
          <a:xfrm>
            <a:off x="4664166" y="2614568"/>
            <a:ext cx="807529" cy="3231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next = 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BB64423-0B88-814C-A7B7-CDB0284C969A}"/>
              </a:ext>
            </a:extLst>
          </p:cNvPr>
          <p:cNvSpPr txBox="1"/>
          <p:nvPr/>
        </p:nvSpPr>
        <p:spPr>
          <a:xfrm>
            <a:off x="6773046" y="881703"/>
            <a:ext cx="1792478" cy="3231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15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, H</a:t>
            </a:r>
            <a:r>
              <a:rPr lang="en-US" sz="15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:  R ⇾ {0,1}</a:t>
            </a:r>
            <a:r>
              <a:rPr lang="en-US" sz="18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256</a:t>
            </a: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B9774E1-099A-7442-9B1F-0F321B767409}"/>
              </a:ext>
            </a:extLst>
          </p:cNvPr>
          <p:cNvSpPr txBox="1"/>
          <p:nvPr/>
        </p:nvSpPr>
        <p:spPr>
          <a:xfrm>
            <a:off x="4416191" y="3351440"/>
            <a:ext cx="151150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Tornado contract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05D062C-4EC7-6345-B5D3-28494C44DF9F}"/>
              </a:ext>
            </a:extLst>
          </p:cNvPr>
          <p:cNvSpPr txBox="1"/>
          <p:nvPr/>
        </p:nvSpPr>
        <p:spPr>
          <a:xfrm>
            <a:off x="6553280" y="3348753"/>
            <a:ext cx="215636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21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  C</a:t>
            </a:r>
            <a:r>
              <a:rPr lang="en-US" sz="21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  C</a:t>
            </a:r>
            <a:r>
              <a:rPr lang="en-US" sz="21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  0   0 … 0</a:t>
            </a:r>
          </a:p>
        </p:txBody>
      </p:sp>
      <p:sp>
        <p:nvSpPr>
          <p:cNvPr id="25" name="Left Brace 24">
            <a:extLst>
              <a:ext uri="{FF2B5EF4-FFF2-40B4-BE49-F238E27FC236}">
                <a16:creationId xmlns:a16="http://schemas.microsoft.com/office/drawing/2014/main" id="{FC062991-D819-F04C-BA07-3AA99664ECBA}"/>
              </a:ext>
            </a:extLst>
          </p:cNvPr>
          <p:cNvSpPr/>
          <p:nvPr/>
        </p:nvSpPr>
        <p:spPr>
          <a:xfrm rot="16200000">
            <a:off x="6988702" y="3326437"/>
            <a:ext cx="228600" cy="995897"/>
          </a:xfrm>
          <a:prstGeom prst="leftBrace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F203452-E6BA-A440-801A-2C742A0CFAAE}"/>
              </a:ext>
            </a:extLst>
          </p:cNvPr>
          <p:cNvSpPr txBox="1"/>
          <p:nvPr/>
        </p:nvSpPr>
        <p:spPr>
          <a:xfrm>
            <a:off x="6229350" y="3893835"/>
            <a:ext cx="213507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public list of coins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BAAAE46-7E52-6C4F-AA82-DC984BFD9C60}"/>
              </a:ext>
            </a:extLst>
          </p:cNvPr>
          <p:cNvSpPr txBox="1"/>
          <p:nvPr/>
        </p:nvSpPr>
        <p:spPr>
          <a:xfrm>
            <a:off x="7208266" y="1314450"/>
            <a:ext cx="742511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Coins</a:t>
            </a:r>
            <a:b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Merkle</a:t>
            </a:r>
            <a:b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root</a:t>
            </a:r>
          </a:p>
        </p:txBody>
      </p:sp>
    </p:spTree>
    <p:extLst>
      <p:ext uri="{BB962C8B-B14F-4D97-AF65-F5344CB8AC3E}">
        <p14:creationId xmlns:p14="http://schemas.microsoft.com/office/powerpoint/2010/main" val="1073755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C62FE2BB-76B0-4642-916B-8235A86D386C}"/>
              </a:ext>
            </a:extLst>
          </p:cNvPr>
          <p:cNvSpPr/>
          <p:nvPr/>
        </p:nvSpPr>
        <p:spPr>
          <a:xfrm>
            <a:off x="4298098" y="909985"/>
            <a:ext cx="1702652" cy="24751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03BCD77-C5D5-F046-AC7D-849465D94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Tornado cash: deposit     </a:t>
            </a:r>
            <a:r>
              <a:rPr lang="en-US" sz="2700" dirty="0"/>
              <a:t>(simplified)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0E4F074-84E9-7847-8014-4B0DBB0B9985}"/>
              </a:ext>
            </a:extLst>
          </p:cNvPr>
          <p:cNvSpPr/>
          <p:nvPr/>
        </p:nvSpPr>
        <p:spPr>
          <a:xfrm>
            <a:off x="4526699" y="1007723"/>
            <a:ext cx="1200150" cy="10578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20D0343-14B1-7944-AFFD-C7E76D6382BC}"/>
              </a:ext>
            </a:extLst>
          </p:cNvPr>
          <p:cNvSpPr txBox="1"/>
          <p:nvPr/>
        </p:nvSpPr>
        <p:spPr>
          <a:xfrm>
            <a:off x="4659327" y="1026846"/>
            <a:ext cx="963726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coins</a:t>
            </a:r>
          </a:p>
          <a:p>
            <a:pPr algn="ctr"/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Merkle</a:t>
            </a:r>
          </a:p>
          <a:p>
            <a:pPr algn="ctr"/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root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F431F7-019B-E14A-A5F1-50E69B6ACCAC}"/>
              </a:ext>
            </a:extLst>
          </p:cNvPr>
          <p:cNvSpPr txBox="1"/>
          <p:nvPr/>
        </p:nvSpPr>
        <p:spPr>
          <a:xfrm>
            <a:off x="4579335" y="2084716"/>
            <a:ext cx="96007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(32 bytes)</a:t>
            </a:r>
          </a:p>
        </p:txBody>
      </p:sp>
      <p:sp>
        <p:nvSpPr>
          <p:cNvPr id="6" name="Triangle 5">
            <a:extLst>
              <a:ext uri="{FF2B5EF4-FFF2-40B4-BE49-F238E27FC236}">
                <a16:creationId xmlns:a16="http://schemas.microsoft.com/office/drawing/2014/main" id="{F70D7A2D-2172-A046-8AFF-956B6D1D24F9}"/>
              </a:ext>
            </a:extLst>
          </p:cNvPr>
          <p:cNvSpPr/>
          <p:nvPr/>
        </p:nvSpPr>
        <p:spPr>
          <a:xfrm>
            <a:off x="6553280" y="2021693"/>
            <a:ext cx="2057400" cy="1363400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AA702A-9D05-8D4B-9D25-1CD563FE78E5}"/>
              </a:ext>
            </a:extLst>
          </p:cNvPr>
          <p:cNvSpPr txBox="1"/>
          <p:nvPr/>
        </p:nvSpPr>
        <p:spPr>
          <a:xfrm>
            <a:off x="6553280" y="3348753"/>
            <a:ext cx="219322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21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  C</a:t>
            </a:r>
            <a:r>
              <a:rPr lang="en-US" sz="21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  C</a:t>
            </a:r>
            <a:r>
              <a:rPr lang="en-US" sz="21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21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2100" b="1" baseline="-25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  0 … 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2B0AF43-8E66-274B-9567-AA6F1486BDB6}"/>
              </a:ext>
            </a:extLst>
          </p:cNvPr>
          <p:cNvSpPr txBox="1"/>
          <p:nvPr/>
        </p:nvSpPr>
        <p:spPr>
          <a:xfrm>
            <a:off x="7161300" y="1314450"/>
            <a:ext cx="83644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updated</a:t>
            </a:r>
            <a:b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Merkle</a:t>
            </a:r>
            <a:b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root</a:t>
            </a:r>
          </a:p>
        </p:txBody>
      </p:sp>
      <p:sp>
        <p:nvSpPr>
          <p:cNvPr id="14" name="Left Brace 13">
            <a:extLst>
              <a:ext uri="{FF2B5EF4-FFF2-40B4-BE49-F238E27FC236}">
                <a16:creationId xmlns:a16="http://schemas.microsoft.com/office/drawing/2014/main" id="{BEA7431E-B1CD-B646-B2BF-A33F1B1736F0}"/>
              </a:ext>
            </a:extLst>
          </p:cNvPr>
          <p:cNvSpPr/>
          <p:nvPr/>
        </p:nvSpPr>
        <p:spPr>
          <a:xfrm rot="16200000">
            <a:off x="7184283" y="3130857"/>
            <a:ext cx="204703" cy="1363162"/>
          </a:xfrm>
          <a:prstGeom prst="leftBrace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0A8401F-83B1-FF42-BE12-C1D9DA7621EF}"/>
              </a:ext>
            </a:extLst>
          </p:cNvPr>
          <p:cNvSpPr txBox="1"/>
          <p:nvPr/>
        </p:nvSpPr>
        <p:spPr>
          <a:xfrm>
            <a:off x="7035727" y="2457450"/>
            <a:ext cx="105804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tree of</a:t>
            </a:r>
          </a:p>
          <a:p>
            <a:pPr algn="ctr"/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height 20</a:t>
            </a:r>
          </a:p>
          <a:p>
            <a:pPr algn="ctr"/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(2</a:t>
            </a:r>
            <a:r>
              <a:rPr lang="en-US" sz="15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 leaves)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FAD44D4-E35D-7541-8324-5DD60F0137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704" y="1152875"/>
            <a:ext cx="584280" cy="864318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55ACEC62-5EA9-E849-82B9-670C7D54B26C}"/>
              </a:ext>
            </a:extLst>
          </p:cNvPr>
          <p:cNvGrpSpPr/>
          <p:nvPr/>
        </p:nvGrpSpPr>
        <p:grpSpPr>
          <a:xfrm>
            <a:off x="889134" y="1199388"/>
            <a:ext cx="3339966" cy="738664"/>
            <a:chOff x="1730031" y="2066432"/>
            <a:chExt cx="4453288" cy="984885"/>
          </a:xfrm>
        </p:grpSpPr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16444D1F-74D7-B34E-A2A0-56C453CB11B0}"/>
                </a:ext>
              </a:extLst>
            </p:cNvPr>
            <p:cNvCxnSpPr>
              <a:cxnSpLocks/>
            </p:cNvCxnSpPr>
            <p:nvPr/>
          </p:nvCxnSpPr>
          <p:spPr>
            <a:xfrm>
              <a:off x="1730031" y="2524403"/>
              <a:ext cx="445328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C2F35D86-B8B8-1D4B-B2A9-0B5AB81F94D4}"/>
                    </a:ext>
                  </a:extLst>
                </p:cNvPr>
                <p:cNvSpPr txBox="1"/>
                <p:nvPr/>
              </p:nvSpPr>
              <p:spPr>
                <a:xfrm>
                  <a:off x="1882431" y="2066432"/>
                  <a:ext cx="4023801" cy="98488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1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   100 DAI</a:t>
                  </a:r>
                </a:p>
                <a:p>
                  <a:r>
                    <a:rPr lang="en-US" sz="2100" b="1" dirty="0">
                      <a:solidFill>
                        <a:srgbClr val="FF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   C</a:t>
                  </a:r>
                  <a:r>
                    <a:rPr lang="en-US" sz="2100" b="1" baseline="-25000" dirty="0">
                      <a:solidFill>
                        <a:srgbClr val="FF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4</a:t>
                  </a:r>
                  <a:r>
                    <a:rPr lang="en-US" sz="21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 ,  </a:t>
                  </a:r>
                  <a:r>
                    <a:rPr lang="en-US" sz="2100" b="1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2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m:t>MerkleProof</m:t>
                      </m:r>
                      <m:r>
                        <m:rPr>
                          <m:nor/>
                        </m:rPr>
                        <a:rPr lang="en-US" sz="2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m:t>(4)</m:t>
                      </m:r>
                    </m:oMath>
                  </a14:m>
                  <a:endParaRPr lang="en-US" sz="2100" b="1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C2F35D86-B8B8-1D4B-B2A9-0B5AB81F94D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82431" y="2066432"/>
                  <a:ext cx="4023801" cy="984885"/>
                </a:xfrm>
                <a:prstGeom prst="rect">
                  <a:avLst/>
                </a:prstGeom>
                <a:blipFill>
                  <a:blip r:embed="rId3"/>
                  <a:stretch>
                    <a:fillRect t="-5085" b="-152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BC552559-87EF-1044-9417-0A87216625AE}"/>
              </a:ext>
            </a:extLst>
          </p:cNvPr>
          <p:cNvSpPr txBox="1"/>
          <p:nvPr/>
        </p:nvSpPr>
        <p:spPr>
          <a:xfrm>
            <a:off x="6229350" y="3893835"/>
            <a:ext cx="213507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public list of coins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2AA41755-B360-CA44-ABCC-7751681CF277}"/>
                  </a:ext>
                </a:extLst>
              </p:cNvPr>
              <p:cNvSpPr/>
              <p:nvPr/>
            </p:nvSpPr>
            <p:spPr>
              <a:xfrm>
                <a:off x="95380" y="2246371"/>
                <a:ext cx="4133720" cy="261137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100" u="sng" dirty="0">
                    <a:latin typeface="Calibri" panose="020F0502020204030204" pitchFamily="34" charset="0"/>
                    <a:cs typeface="Calibri" panose="020F0502020204030204" pitchFamily="34" charset="0"/>
                  </a:rPr>
                  <a:t>Tornado contract does</a:t>
                </a:r>
                <a:r>
                  <a:rPr lang="en-US" sz="2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</a:p>
              <a:p>
                <a:pPr marL="390525" indent="-390525">
                  <a:spcBef>
                    <a:spcPts val="900"/>
                  </a:spcBef>
                  <a:buFontTx/>
                  <a:buAutoNum type="arabicParenBoth"/>
                </a:pPr>
                <a:r>
                  <a:rPr lang="en-US" sz="2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verify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100" dirty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m:t>MerkleProof</m:t>
                    </m:r>
                    <m:r>
                      <m:rPr>
                        <m:nor/>
                      </m:rPr>
                      <a:rPr lang="en-US" sz="2100" dirty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m:t>(4)</m:t>
                    </m:r>
                  </m:oMath>
                </a14:m>
                <a:r>
                  <a:rPr lang="en-US" sz="2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with respect to current stored root</a:t>
                </a:r>
              </a:p>
              <a:p>
                <a:pPr marL="390525" indent="-390525">
                  <a:spcBef>
                    <a:spcPts val="900"/>
                  </a:spcBef>
                  <a:buAutoNum type="arabicParenBoth"/>
                </a:pPr>
                <a:r>
                  <a:rPr lang="en-US" sz="2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use </a:t>
                </a:r>
                <a:r>
                  <a:rPr lang="en-US" sz="2100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</a:t>
                </a:r>
                <a:r>
                  <a:rPr lang="en-US" sz="2100" b="1" baseline="-2500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4</a:t>
                </a:r>
                <a:r>
                  <a:rPr lang="en-US" sz="2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and </a:t>
                </a:r>
                <a:r>
                  <a:rPr lang="en-US" sz="21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MerkleProof</a:t>
                </a:r>
                <a:r>
                  <a:rPr lang="en-US" sz="2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(4)  to</a:t>
                </a:r>
                <a:br>
                  <a:rPr lang="en-US" sz="2100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US" sz="2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compute updated Merkle root</a:t>
                </a:r>
              </a:p>
              <a:p>
                <a:pPr marL="390525" indent="-390525">
                  <a:spcBef>
                    <a:spcPts val="900"/>
                  </a:spcBef>
                  <a:buAutoNum type="arabicParenBoth"/>
                </a:pPr>
                <a:r>
                  <a:rPr lang="en-US" sz="2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update state</a:t>
                </a:r>
              </a:p>
            </p:txBody>
          </p:sp>
        </mc:Choice>
        <mc:Fallback xmlns="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2AA41755-B360-CA44-ABCC-7751681CF2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80" y="2246371"/>
                <a:ext cx="4133720" cy="2611379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>
            <a:extLst>
              <a:ext uri="{FF2B5EF4-FFF2-40B4-BE49-F238E27FC236}">
                <a16:creationId xmlns:a16="http://schemas.microsoft.com/office/drawing/2014/main" id="{C33A4010-4449-454E-82AA-55178BEAA768}"/>
              </a:ext>
            </a:extLst>
          </p:cNvPr>
          <p:cNvSpPr txBox="1"/>
          <p:nvPr/>
        </p:nvSpPr>
        <p:spPr>
          <a:xfrm>
            <a:off x="4664166" y="2614568"/>
            <a:ext cx="807529" cy="3231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next = 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BB64423-0B88-814C-A7B7-CDB0284C969A}"/>
              </a:ext>
            </a:extLst>
          </p:cNvPr>
          <p:cNvSpPr txBox="1"/>
          <p:nvPr/>
        </p:nvSpPr>
        <p:spPr>
          <a:xfrm>
            <a:off x="6773046" y="881703"/>
            <a:ext cx="1792478" cy="3231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15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, H</a:t>
            </a:r>
            <a:r>
              <a:rPr lang="en-US" sz="15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:  R ⇾ {0,1}</a:t>
            </a:r>
            <a:r>
              <a:rPr lang="en-US" sz="18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256</a:t>
            </a: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B9774E1-099A-7442-9B1F-0F321B767409}"/>
              </a:ext>
            </a:extLst>
          </p:cNvPr>
          <p:cNvSpPr txBox="1"/>
          <p:nvPr/>
        </p:nvSpPr>
        <p:spPr>
          <a:xfrm>
            <a:off x="4416191" y="3351440"/>
            <a:ext cx="151150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Tornado contract</a:t>
            </a:r>
          </a:p>
        </p:txBody>
      </p:sp>
    </p:spTree>
    <p:extLst>
      <p:ext uri="{BB962C8B-B14F-4D97-AF65-F5344CB8AC3E}">
        <p14:creationId xmlns:p14="http://schemas.microsoft.com/office/powerpoint/2010/main" val="668419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C62FE2BB-76B0-4642-916B-8235A86D386C}"/>
              </a:ext>
            </a:extLst>
          </p:cNvPr>
          <p:cNvSpPr/>
          <p:nvPr/>
        </p:nvSpPr>
        <p:spPr>
          <a:xfrm>
            <a:off x="3143250" y="930963"/>
            <a:ext cx="2857500" cy="30443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03BCD77-C5D5-F046-AC7D-849465D94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Tornado cash: deposit     </a:t>
            </a:r>
            <a:r>
              <a:rPr lang="en-US" sz="2700" dirty="0"/>
              <a:t>(simplified)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8B95897-C47D-6744-BF5B-C784E3103EAD}"/>
              </a:ext>
            </a:extLst>
          </p:cNvPr>
          <p:cNvSpPr/>
          <p:nvPr/>
        </p:nvSpPr>
        <p:spPr>
          <a:xfrm>
            <a:off x="4570890" y="1416140"/>
            <a:ext cx="1200151" cy="231865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0E4F074-84E9-7847-8014-4B0DBB0B9985}"/>
              </a:ext>
            </a:extLst>
          </p:cNvPr>
          <p:cNvSpPr/>
          <p:nvPr/>
        </p:nvSpPr>
        <p:spPr>
          <a:xfrm>
            <a:off x="3371850" y="1416141"/>
            <a:ext cx="1200150" cy="10578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A4E926-6795-0648-B962-8E05E03498C6}"/>
              </a:ext>
            </a:extLst>
          </p:cNvPr>
          <p:cNvSpPr txBox="1"/>
          <p:nvPr/>
        </p:nvSpPr>
        <p:spPr>
          <a:xfrm>
            <a:off x="4827145" y="1416141"/>
            <a:ext cx="58657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700" dirty="0">
                <a:latin typeface="Calibri" panose="020F0502020204030204" pitchFamily="34" charset="0"/>
                <a:cs typeface="Calibri" panose="020F0502020204030204" pitchFamily="34" charset="0"/>
              </a:rPr>
              <a:t>nf</a:t>
            </a:r>
            <a:r>
              <a:rPr lang="en-US" sz="27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91E9547-DD85-1F40-9AF5-004F34F93A0D}"/>
              </a:ext>
            </a:extLst>
          </p:cNvPr>
          <p:cNvSpPr txBox="1"/>
          <p:nvPr/>
        </p:nvSpPr>
        <p:spPr>
          <a:xfrm>
            <a:off x="4632695" y="3411532"/>
            <a:ext cx="112902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nullifiers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20D0343-14B1-7944-AFFD-C7E76D6382BC}"/>
              </a:ext>
            </a:extLst>
          </p:cNvPr>
          <p:cNvSpPr txBox="1"/>
          <p:nvPr/>
        </p:nvSpPr>
        <p:spPr>
          <a:xfrm>
            <a:off x="3427214" y="1435264"/>
            <a:ext cx="1118256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1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updated</a:t>
            </a:r>
          </a:p>
          <a:p>
            <a:pPr algn="ctr"/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Merkle</a:t>
            </a:r>
          </a:p>
          <a:p>
            <a:pPr algn="ctr"/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root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A7B6545-A652-3945-8D11-EC0C7EEF49DC}"/>
              </a:ext>
            </a:extLst>
          </p:cNvPr>
          <p:cNvSpPr txBox="1"/>
          <p:nvPr/>
        </p:nvSpPr>
        <p:spPr>
          <a:xfrm>
            <a:off x="3429000" y="986905"/>
            <a:ext cx="216559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Treasury:  </a:t>
            </a:r>
            <a:r>
              <a:rPr lang="en-US" sz="21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400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 DAI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4EBF595-44EF-894C-8A67-547C0EC355D2}"/>
              </a:ext>
            </a:extLst>
          </p:cNvPr>
          <p:cNvSpPr txBox="1"/>
          <p:nvPr/>
        </p:nvSpPr>
        <p:spPr>
          <a:xfrm>
            <a:off x="228600" y="986906"/>
            <a:ext cx="2514022" cy="7386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2100" b="1" u="sng" dirty="0">
                <a:latin typeface="Calibri" panose="020F0502020204030204" pitchFamily="34" charset="0"/>
                <a:cs typeface="Calibri" panose="020F0502020204030204" pitchFamily="34" charset="0"/>
              </a:rPr>
              <a:t>100 DAI pool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l"/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   each coin = 100 DAI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45EC6A5-573F-EF45-8F45-203F564250EB}"/>
              </a:ext>
            </a:extLst>
          </p:cNvPr>
          <p:cNvSpPr txBox="1"/>
          <p:nvPr/>
        </p:nvSpPr>
        <p:spPr>
          <a:xfrm>
            <a:off x="4827145" y="1916821"/>
            <a:ext cx="58657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700" dirty="0">
                <a:latin typeface="Calibri" panose="020F0502020204030204" pitchFamily="34" charset="0"/>
                <a:cs typeface="Calibri" panose="020F0502020204030204" pitchFamily="34" charset="0"/>
              </a:rPr>
              <a:t>nf</a:t>
            </a:r>
            <a:r>
              <a:rPr lang="en-US" sz="27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F431F7-019B-E14A-A5F1-50E69B6ACCAC}"/>
              </a:ext>
            </a:extLst>
          </p:cNvPr>
          <p:cNvSpPr txBox="1"/>
          <p:nvPr/>
        </p:nvSpPr>
        <p:spPr>
          <a:xfrm>
            <a:off x="3489627" y="2479458"/>
            <a:ext cx="96007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(32 bytes)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FAD44D4-E35D-7541-8324-5DD60F0137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820" y="2688696"/>
            <a:ext cx="584280" cy="864318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55ACEC62-5EA9-E849-82B9-670C7D54B26C}"/>
              </a:ext>
            </a:extLst>
          </p:cNvPr>
          <p:cNvGrpSpPr/>
          <p:nvPr/>
        </p:nvGrpSpPr>
        <p:grpSpPr>
          <a:xfrm>
            <a:off x="857250" y="2735209"/>
            <a:ext cx="3143250" cy="738664"/>
            <a:chOff x="1730031" y="2066432"/>
            <a:chExt cx="4191000" cy="984885"/>
          </a:xfrm>
        </p:grpSpPr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16444D1F-74D7-B34E-A2A0-56C453CB11B0}"/>
                </a:ext>
              </a:extLst>
            </p:cNvPr>
            <p:cNvCxnSpPr>
              <a:cxnSpLocks/>
            </p:cNvCxnSpPr>
            <p:nvPr/>
          </p:nvCxnSpPr>
          <p:spPr>
            <a:xfrm>
              <a:off x="1730031" y="2524403"/>
              <a:ext cx="3041447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2F35D86-B8B8-1D4B-B2A9-0B5AB81F94D4}"/>
                </a:ext>
              </a:extLst>
            </p:cNvPr>
            <p:cNvSpPr txBox="1"/>
            <p:nvPr/>
          </p:nvSpPr>
          <p:spPr>
            <a:xfrm>
              <a:off x="1897230" y="2066432"/>
              <a:ext cx="4023801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dirty="0">
                  <a:latin typeface="Calibri" panose="020F0502020204030204" pitchFamily="34" charset="0"/>
                  <a:cs typeface="Calibri" panose="020F0502020204030204" pitchFamily="34" charset="0"/>
                </a:rPr>
                <a:t>   100 DAI</a:t>
              </a:r>
            </a:p>
            <a:p>
              <a:r>
                <a:rPr lang="en-US" sz="21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  <a:r>
                <a:rPr lang="en-US" sz="2100" b="1" baseline="-250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  <a:r>
                <a:rPr lang="en-US" sz="2100" dirty="0">
                  <a:latin typeface="Calibri" panose="020F0502020204030204" pitchFamily="34" charset="0"/>
                  <a:cs typeface="Calibri" panose="020F0502020204030204" pitchFamily="34" charset="0"/>
                </a:rPr>
                <a:t> , </a:t>
              </a:r>
              <a:r>
                <a:rPr lang="en-US" sz="18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MerkleProof</a:t>
              </a:r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(4)</a:t>
              </a:r>
              <a:endParaRPr lang="en-US" sz="21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E192AA3D-48FC-5A4E-B3A6-342D5A856EAF}"/>
              </a:ext>
            </a:extLst>
          </p:cNvPr>
          <p:cNvGrpSpPr/>
          <p:nvPr/>
        </p:nvGrpSpPr>
        <p:grpSpPr>
          <a:xfrm>
            <a:off x="6229351" y="1314450"/>
            <a:ext cx="2517160" cy="2994883"/>
            <a:chOff x="8305800" y="1752600"/>
            <a:chExt cx="3356212" cy="3993176"/>
          </a:xfrm>
        </p:grpSpPr>
        <p:sp>
          <p:nvSpPr>
            <p:cNvPr id="6" name="Triangle 5">
              <a:extLst>
                <a:ext uri="{FF2B5EF4-FFF2-40B4-BE49-F238E27FC236}">
                  <a16:creationId xmlns:a16="http://schemas.microsoft.com/office/drawing/2014/main" id="{F70D7A2D-2172-A046-8AFF-956B6D1D24F9}"/>
                </a:ext>
              </a:extLst>
            </p:cNvPr>
            <p:cNvSpPr/>
            <p:nvPr/>
          </p:nvSpPr>
          <p:spPr>
            <a:xfrm>
              <a:off x="8737706" y="2695590"/>
              <a:ext cx="2743200" cy="1817867"/>
            </a:xfrm>
            <a:prstGeom prst="triangle">
              <a:avLst/>
            </a:prstGeom>
            <a:solidFill>
              <a:srgbClr val="00B05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2AA702A-9D05-8D4B-9D25-1CD563FE78E5}"/>
                </a:ext>
              </a:extLst>
            </p:cNvPr>
            <p:cNvSpPr txBox="1"/>
            <p:nvPr/>
          </p:nvSpPr>
          <p:spPr>
            <a:xfrm>
              <a:off x="8737707" y="4465004"/>
              <a:ext cx="2924305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100" dirty="0"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  <a:r>
                <a:rPr lang="en-US" sz="2100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r>
                <a:rPr lang="en-US" sz="2100" dirty="0">
                  <a:latin typeface="Calibri" panose="020F0502020204030204" pitchFamily="34" charset="0"/>
                  <a:cs typeface="Calibri" panose="020F0502020204030204" pitchFamily="34" charset="0"/>
                </a:rPr>
                <a:t>  C</a:t>
              </a:r>
              <a:r>
                <a:rPr lang="en-US" sz="2100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sz="2100" dirty="0">
                  <a:latin typeface="Calibri" panose="020F0502020204030204" pitchFamily="34" charset="0"/>
                  <a:cs typeface="Calibri" panose="020F0502020204030204" pitchFamily="34" charset="0"/>
                </a:rPr>
                <a:t>  C</a:t>
              </a:r>
              <a:r>
                <a:rPr lang="en-US" sz="2100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r>
                <a:rPr lang="en-US" sz="2100" dirty="0">
                  <a:latin typeface="Calibri" panose="020F0502020204030204" pitchFamily="34" charset="0"/>
                  <a:cs typeface="Calibri" panose="020F0502020204030204" pitchFamily="34" charset="0"/>
                </a:rPr>
                <a:t>  </a:t>
              </a:r>
              <a:r>
                <a:rPr lang="en-US" sz="21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  <a:r>
                <a:rPr lang="en-US" sz="2100" b="1" baseline="-250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  <a:r>
                <a:rPr lang="en-US" sz="2100" dirty="0">
                  <a:latin typeface="Calibri" panose="020F0502020204030204" pitchFamily="34" charset="0"/>
                  <a:cs typeface="Calibri" panose="020F0502020204030204" pitchFamily="34" charset="0"/>
                </a:rPr>
                <a:t>  0 … 0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2B0AF43-8E66-274B-9567-AA6F1486BDB6}"/>
                </a:ext>
              </a:extLst>
            </p:cNvPr>
            <p:cNvSpPr txBox="1"/>
            <p:nvPr/>
          </p:nvSpPr>
          <p:spPr>
            <a:xfrm>
              <a:off x="9548400" y="1752600"/>
              <a:ext cx="1115262" cy="1046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dirty="0">
                  <a:latin typeface="Calibri" panose="020F0502020204030204" pitchFamily="34" charset="0"/>
                  <a:cs typeface="Calibri" panose="020F0502020204030204" pitchFamily="34" charset="0"/>
                </a:rPr>
                <a:t>updated</a:t>
              </a:r>
              <a:br>
                <a:rPr lang="en-US" sz="1500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1500" dirty="0">
                  <a:latin typeface="Calibri" panose="020F0502020204030204" pitchFamily="34" charset="0"/>
                  <a:cs typeface="Calibri" panose="020F0502020204030204" pitchFamily="34" charset="0"/>
                </a:rPr>
                <a:t>Merkle</a:t>
              </a:r>
              <a:br>
                <a:rPr lang="en-US" sz="1500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1500" dirty="0">
                  <a:latin typeface="Calibri" panose="020F0502020204030204" pitchFamily="34" charset="0"/>
                  <a:cs typeface="Calibri" panose="020F0502020204030204" pitchFamily="34" charset="0"/>
                </a:rPr>
                <a:t>root</a:t>
              </a:r>
            </a:p>
          </p:txBody>
        </p:sp>
        <p:sp>
          <p:nvSpPr>
            <p:cNvPr id="14" name="Left Brace 13">
              <a:extLst>
                <a:ext uri="{FF2B5EF4-FFF2-40B4-BE49-F238E27FC236}">
                  <a16:creationId xmlns:a16="http://schemas.microsoft.com/office/drawing/2014/main" id="{BEA7431E-B1CD-B646-B2BF-A33F1B1736F0}"/>
                </a:ext>
              </a:extLst>
            </p:cNvPr>
            <p:cNvSpPr/>
            <p:nvPr/>
          </p:nvSpPr>
          <p:spPr>
            <a:xfrm rot="16200000">
              <a:off x="9579043" y="4174475"/>
              <a:ext cx="272937" cy="1817549"/>
            </a:xfrm>
            <a:prstGeom prst="leftBrace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0A8401F-83B1-FF42-BE12-C1D9DA7621EF}"/>
                </a:ext>
              </a:extLst>
            </p:cNvPr>
            <p:cNvSpPr txBox="1"/>
            <p:nvPr/>
          </p:nvSpPr>
          <p:spPr>
            <a:xfrm>
              <a:off x="9380970" y="3276600"/>
              <a:ext cx="1410729" cy="1046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dirty="0">
                  <a:latin typeface="Calibri" panose="020F0502020204030204" pitchFamily="34" charset="0"/>
                  <a:cs typeface="Calibri" panose="020F0502020204030204" pitchFamily="34" charset="0"/>
                </a:rPr>
                <a:t>tree of</a:t>
              </a:r>
            </a:p>
            <a:p>
              <a:pPr algn="ctr"/>
              <a:r>
                <a:rPr lang="en-US" sz="1500" dirty="0">
                  <a:latin typeface="Calibri" panose="020F0502020204030204" pitchFamily="34" charset="0"/>
                  <a:cs typeface="Calibri" panose="020F0502020204030204" pitchFamily="34" charset="0"/>
                </a:rPr>
                <a:t>height 20</a:t>
              </a:r>
            </a:p>
            <a:p>
              <a:pPr algn="ctr"/>
              <a:r>
                <a:rPr lang="en-US" sz="1500" dirty="0">
                  <a:latin typeface="Calibri" panose="020F0502020204030204" pitchFamily="34" charset="0"/>
                  <a:cs typeface="Calibri" panose="020F0502020204030204" pitchFamily="34" charset="0"/>
                </a:rPr>
                <a:t>(2</a:t>
              </a:r>
              <a:r>
                <a:rPr lang="en-US" sz="1500" baseline="30000" dirty="0">
                  <a:latin typeface="Calibri" panose="020F0502020204030204" pitchFamily="34" charset="0"/>
                  <a:cs typeface="Calibri" panose="020F0502020204030204" pitchFamily="34" charset="0"/>
                </a:rPr>
                <a:t>20</a:t>
              </a:r>
              <a:r>
                <a:rPr lang="en-US" sz="1500" dirty="0">
                  <a:latin typeface="Calibri" panose="020F0502020204030204" pitchFamily="34" charset="0"/>
                  <a:cs typeface="Calibri" panose="020F0502020204030204" pitchFamily="34" charset="0"/>
                </a:rPr>
                <a:t> leaves)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C552559-87EF-1044-9417-0A87216625AE}"/>
                </a:ext>
              </a:extLst>
            </p:cNvPr>
            <p:cNvSpPr txBox="1"/>
            <p:nvPr/>
          </p:nvSpPr>
          <p:spPr>
            <a:xfrm>
              <a:off x="8305800" y="5191779"/>
              <a:ext cx="2846762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100" dirty="0">
                  <a:latin typeface="Calibri" panose="020F0502020204030204" pitchFamily="34" charset="0"/>
                  <a:cs typeface="Calibri" panose="020F0502020204030204" pitchFamily="34" charset="0"/>
                </a:rPr>
                <a:t>public list of coins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48260D4-F2BB-5042-A8DD-BF6369F5E965}"/>
              </a:ext>
            </a:extLst>
          </p:cNvPr>
          <p:cNvGrpSpPr/>
          <p:nvPr/>
        </p:nvGrpSpPr>
        <p:grpSpPr>
          <a:xfrm>
            <a:off x="167277" y="3553015"/>
            <a:ext cx="2131737" cy="1520298"/>
            <a:chOff x="223036" y="4737352"/>
            <a:chExt cx="2842316" cy="2955965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07DA99D7-3E03-4340-AF32-613EAC69DC22}"/>
                </a:ext>
              </a:extLst>
            </p:cNvPr>
            <p:cNvCxnSpPr>
              <a:stCxn id="24" idx="2"/>
            </p:cNvCxnSpPr>
            <p:nvPr/>
          </p:nvCxnSpPr>
          <p:spPr>
            <a:xfrm>
              <a:off x="677280" y="4737352"/>
              <a:ext cx="8520" cy="105768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20CCA31-24D3-8042-A6E5-A046A3666E1F}"/>
                </a:ext>
              </a:extLst>
            </p:cNvPr>
            <p:cNvSpPr txBox="1"/>
            <p:nvPr/>
          </p:nvSpPr>
          <p:spPr>
            <a:xfrm>
              <a:off x="223036" y="5718530"/>
              <a:ext cx="2842316" cy="19747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100" dirty="0">
                  <a:latin typeface="Calibri" panose="020F0502020204030204" pitchFamily="34" charset="0"/>
                  <a:cs typeface="Calibri" panose="020F0502020204030204" pitchFamily="34" charset="0"/>
                </a:rPr>
                <a:t>note:  (k, r)</a:t>
              </a:r>
            </a:p>
            <a:p>
              <a:pPr algn="l"/>
              <a:r>
                <a:rPr lang="en-US" sz="2100" dirty="0">
                  <a:latin typeface="Calibri" panose="020F0502020204030204" pitchFamily="34" charset="0"/>
                  <a:cs typeface="Calibri" panose="020F0502020204030204" pitchFamily="34" charset="0"/>
                </a:rPr>
                <a:t>Alice keeps secret</a:t>
              </a:r>
              <a:br>
                <a:rPr lang="en-US" sz="2100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(one note per coin)</a:t>
              </a:r>
              <a:endParaRPr lang="en-US" sz="21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F0E7F0AF-7D04-1D43-A03D-D9456FFA729C}"/>
              </a:ext>
            </a:extLst>
          </p:cNvPr>
          <p:cNvSpPr/>
          <p:nvPr/>
        </p:nvSpPr>
        <p:spPr>
          <a:xfrm>
            <a:off x="2852981" y="4286250"/>
            <a:ext cx="2857365" cy="6858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Every deposit:  new Coin added sequentially to tree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30B15E6-DE67-A04D-A741-1CC451FEF00E}"/>
              </a:ext>
            </a:extLst>
          </p:cNvPr>
          <p:cNvSpPr txBox="1"/>
          <p:nvPr/>
        </p:nvSpPr>
        <p:spPr>
          <a:xfrm>
            <a:off x="6209676" y="4375496"/>
            <a:ext cx="2562048" cy="738664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an observer sees who</a:t>
            </a:r>
            <a:b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owns which coins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1DD5282-2B89-D042-AB6E-AA93F459BB9D}"/>
              </a:ext>
            </a:extLst>
          </p:cNvPr>
          <p:cNvSpPr txBox="1"/>
          <p:nvPr/>
        </p:nvSpPr>
        <p:spPr>
          <a:xfrm>
            <a:off x="246169" y="2075824"/>
            <a:ext cx="273517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100" b="1" u="sng" dirty="0">
                <a:latin typeface="Calibri" panose="020F0502020204030204" pitchFamily="34" charset="0"/>
                <a:cs typeface="Calibri" panose="020F0502020204030204" pitchFamily="34" charset="0"/>
              </a:rPr>
              <a:t>Alice deposits 100 DAI: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A4E9E72-3248-5E49-B6FA-D88C8161B787}"/>
              </a:ext>
            </a:extLst>
          </p:cNvPr>
          <p:cNvSpPr txBox="1"/>
          <p:nvPr/>
        </p:nvSpPr>
        <p:spPr>
          <a:xfrm>
            <a:off x="3125509" y="3694314"/>
            <a:ext cx="195079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updated contract state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72CA5C3-3109-FA45-B273-DDEFE475050F}"/>
              </a:ext>
            </a:extLst>
          </p:cNvPr>
          <p:cNvSpPr txBox="1"/>
          <p:nvPr/>
        </p:nvSpPr>
        <p:spPr>
          <a:xfrm>
            <a:off x="3464270" y="2955236"/>
            <a:ext cx="807529" cy="3231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next = </a:t>
            </a:r>
            <a:r>
              <a:rPr lang="en-US" sz="15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113339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C62FE2BB-76B0-4642-916B-8235A86D386C}"/>
              </a:ext>
            </a:extLst>
          </p:cNvPr>
          <p:cNvSpPr/>
          <p:nvPr/>
        </p:nvSpPr>
        <p:spPr>
          <a:xfrm>
            <a:off x="3143250" y="930963"/>
            <a:ext cx="2857500" cy="30443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03BCD77-C5D5-F046-AC7D-849465D94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Tornado cash: withdrawal     </a:t>
            </a:r>
            <a:r>
              <a:rPr lang="en-US" sz="2700" dirty="0"/>
              <a:t>(simplified)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8B95897-C47D-6744-BF5B-C784E3103EAD}"/>
              </a:ext>
            </a:extLst>
          </p:cNvPr>
          <p:cNvSpPr/>
          <p:nvPr/>
        </p:nvSpPr>
        <p:spPr>
          <a:xfrm>
            <a:off x="4570890" y="1416140"/>
            <a:ext cx="1200151" cy="231865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0E4F074-84E9-7847-8014-4B0DBB0B9985}"/>
              </a:ext>
            </a:extLst>
          </p:cNvPr>
          <p:cNvSpPr/>
          <p:nvPr/>
        </p:nvSpPr>
        <p:spPr>
          <a:xfrm>
            <a:off x="3371850" y="1416141"/>
            <a:ext cx="1200150" cy="10578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A4E926-6795-0648-B962-8E05E03498C6}"/>
              </a:ext>
            </a:extLst>
          </p:cNvPr>
          <p:cNvSpPr txBox="1"/>
          <p:nvPr/>
        </p:nvSpPr>
        <p:spPr>
          <a:xfrm>
            <a:off x="4827145" y="1416141"/>
            <a:ext cx="58657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700" dirty="0">
                <a:latin typeface="Calibri" panose="020F0502020204030204" pitchFamily="34" charset="0"/>
                <a:cs typeface="Calibri" panose="020F0502020204030204" pitchFamily="34" charset="0"/>
              </a:rPr>
              <a:t>nf</a:t>
            </a:r>
            <a:r>
              <a:rPr lang="en-US" sz="27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91E9547-DD85-1F40-9AF5-004F34F93A0D}"/>
              </a:ext>
            </a:extLst>
          </p:cNvPr>
          <p:cNvSpPr txBox="1"/>
          <p:nvPr/>
        </p:nvSpPr>
        <p:spPr>
          <a:xfrm>
            <a:off x="4632695" y="3411532"/>
            <a:ext cx="112902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nullifiers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20D0343-14B1-7944-AFFD-C7E76D6382BC}"/>
              </a:ext>
            </a:extLst>
          </p:cNvPr>
          <p:cNvSpPr txBox="1"/>
          <p:nvPr/>
        </p:nvSpPr>
        <p:spPr>
          <a:xfrm>
            <a:off x="3504479" y="1435264"/>
            <a:ext cx="963726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coins</a:t>
            </a:r>
          </a:p>
          <a:p>
            <a:pPr algn="ctr"/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Merkle</a:t>
            </a:r>
          </a:p>
          <a:p>
            <a:pPr algn="ctr"/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root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A7B6545-A652-3945-8D11-EC0C7EEF49DC}"/>
              </a:ext>
            </a:extLst>
          </p:cNvPr>
          <p:cNvSpPr txBox="1"/>
          <p:nvPr/>
        </p:nvSpPr>
        <p:spPr>
          <a:xfrm>
            <a:off x="3429000" y="986905"/>
            <a:ext cx="216559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Treasury:  </a:t>
            </a:r>
            <a:r>
              <a:rPr lang="en-US" sz="21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400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 DAI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4EBF595-44EF-894C-8A67-547C0EC355D2}"/>
              </a:ext>
            </a:extLst>
          </p:cNvPr>
          <p:cNvSpPr txBox="1"/>
          <p:nvPr/>
        </p:nvSpPr>
        <p:spPr>
          <a:xfrm>
            <a:off x="228600" y="986906"/>
            <a:ext cx="2514022" cy="7386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2100" b="1" u="sng" dirty="0">
                <a:latin typeface="Calibri" panose="020F0502020204030204" pitchFamily="34" charset="0"/>
                <a:cs typeface="Calibri" panose="020F0502020204030204" pitchFamily="34" charset="0"/>
              </a:rPr>
              <a:t>100 DAI pool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l"/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   each coin = 100 DAI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45EC6A5-573F-EF45-8F45-203F564250EB}"/>
              </a:ext>
            </a:extLst>
          </p:cNvPr>
          <p:cNvSpPr txBox="1"/>
          <p:nvPr/>
        </p:nvSpPr>
        <p:spPr>
          <a:xfrm>
            <a:off x="4827145" y="1916821"/>
            <a:ext cx="58657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700" dirty="0">
                <a:latin typeface="Calibri" panose="020F0502020204030204" pitchFamily="34" charset="0"/>
                <a:cs typeface="Calibri" panose="020F0502020204030204" pitchFamily="34" charset="0"/>
              </a:rPr>
              <a:t>nf</a:t>
            </a:r>
            <a:r>
              <a:rPr lang="en-US" sz="27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F431F7-019B-E14A-A5F1-50E69B6ACCAC}"/>
              </a:ext>
            </a:extLst>
          </p:cNvPr>
          <p:cNvSpPr txBox="1"/>
          <p:nvPr/>
        </p:nvSpPr>
        <p:spPr>
          <a:xfrm>
            <a:off x="3489627" y="2479458"/>
            <a:ext cx="96007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(32 bytes)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361E4FC-82B1-B948-8C7F-7E459C1951DF}"/>
              </a:ext>
            </a:extLst>
          </p:cNvPr>
          <p:cNvSpPr txBox="1"/>
          <p:nvPr/>
        </p:nvSpPr>
        <p:spPr>
          <a:xfrm>
            <a:off x="286211" y="2236485"/>
            <a:ext cx="215501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100" b="1" u="sng" dirty="0">
                <a:latin typeface="Calibri" panose="020F0502020204030204" pitchFamily="34" charset="0"/>
                <a:cs typeface="Calibri" panose="020F0502020204030204" pitchFamily="34" charset="0"/>
              </a:rPr>
              <a:t>Withdraw coin #3</a:t>
            </a:r>
            <a:br>
              <a:rPr lang="en-US" sz="2100" b="1" u="sng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100" b="1" u="sng" dirty="0"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lang="en-US" sz="2100" b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addr</a:t>
            </a:r>
            <a:r>
              <a:rPr lang="en-US" sz="2100" b="1" u="sng" dirty="0">
                <a:latin typeface="Calibri" panose="020F0502020204030204" pitchFamily="34" charset="0"/>
                <a:cs typeface="Calibri" panose="020F0502020204030204" pitchFamily="34" charset="0"/>
              </a:rPr>
              <a:t> A: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192AA3D-48FC-5A4E-B3A6-342D5A856EAF}"/>
              </a:ext>
            </a:extLst>
          </p:cNvPr>
          <p:cNvGrpSpPr/>
          <p:nvPr/>
        </p:nvGrpSpPr>
        <p:grpSpPr>
          <a:xfrm>
            <a:off x="6229351" y="1257300"/>
            <a:ext cx="2517160" cy="2766283"/>
            <a:chOff x="8305800" y="2057400"/>
            <a:chExt cx="3356212" cy="3688376"/>
          </a:xfrm>
        </p:grpSpPr>
        <p:sp>
          <p:nvSpPr>
            <p:cNvPr id="6" name="Triangle 5">
              <a:extLst>
                <a:ext uri="{FF2B5EF4-FFF2-40B4-BE49-F238E27FC236}">
                  <a16:creationId xmlns:a16="http://schemas.microsoft.com/office/drawing/2014/main" id="{F70D7A2D-2172-A046-8AFF-956B6D1D24F9}"/>
                </a:ext>
              </a:extLst>
            </p:cNvPr>
            <p:cNvSpPr/>
            <p:nvPr/>
          </p:nvSpPr>
          <p:spPr>
            <a:xfrm>
              <a:off x="8737706" y="2695590"/>
              <a:ext cx="2743200" cy="1817867"/>
            </a:xfrm>
            <a:prstGeom prst="triangle">
              <a:avLst/>
            </a:prstGeom>
            <a:solidFill>
              <a:srgbClr val="00B05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2AA702A-9D05-8D4B-9D25-1CD563FE78E5}"/>
                </a:ext>
              </a:extLst>
            </p:cNvPr>
            <p:cNvSpPr txBox="1"/>
            <p:nvPr/>
          </p:nvSpPr>
          <p:spPr>
            <a:xfrm>
              <a:off x="8737707" y="4465004"/>
              <a:ext cx="2924305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100" dirty="0"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  <a:r>
                <a:rPr lang="en-US" sz="2100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r>
                <a:rPr lang="en-US" sz="2100" dirty="0">
                  <a:latin typeface="Calibri" panose="020F0502020204030204" pitchFamily="34" charset="0"/>
                  <a:cs typeface="Calibri" panose="020F0502020204030204" pitchFamily="34" charset="0"/>
                </a:rPr>
                <a:t>  C</a:t>
              </a:r>
              <a:r>
                <a:rPr lang="en-US" sz="2100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sz="2100" dirty="0">
                  <a:latin typeface="Calibri" panose="020F0502020204030204" pitchFamily="34" charset="0"/>
                  <a:cs typeface="Calibri" panose="020F0502020204030204" pitchFamily="34" charset="0"/>
                </a:rPr>
                <a:t>  </a:t>
              </a:r>
              <a:r>
                <a:rPr lang="en-US" sz="21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  <a:r>
                <a:rPr lang="en-US" sz="2100" b="1" baseline="-250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r>
                <a:rPr lang="en-US" sz="2100" dirty="0">
                  <a:latin typeface="Calibri" panose="020F0502020204030204" pitchFamily="34" charset="0"/>
                  <a:cs typeface="Calibri" panose="020F0502020204030204" pitchFamily="34" charset="0"/>
                </a:rPr>
                <a:t>  C</a:t>
              </a:r>
              <a:r>
                <a:rPr lang="en-US" sz="2100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  <a:r>
                <a:rPr lang="en-US" sz="2100" dirty="0">
                  <a:latin typeface="Calibri" panose="020F0502020204030204" pitchFamily="34" charset="0"/>
                  <a:cs typeface="Calibri" panose="020F0502020204030204" pitchFamily="34" charset="0"/>
                </a:rPr>
                <a:t>  0 … 0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2B0AF43-8E66-274B-9567-AA6F1486BDB6}"/>
                </a:ext>
              </a:extLst>
            </p:cNvPr>
            <p:cNvSpPr txBox="1"/>
            <p:nvPr/>
          </p:nvSpPr>
          <p:spPr>
            <a:xfrm>
              <a:off x="9611023" y="2057400"/>
              <a:ext cx="990014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dirty="0">
                  <a:latin typeface="Calibri" panose="020F0502020204030204" pitchFamily="34" charset="0"/>
                  <a:cs typeface="Calibri" panose="020F0502020204030204" pitchFamily="34" charset="0"/>
                </a:rPr>
                <a:t>Merkle</a:t>
              </a:r>
              <a:br>
                <a:rPr lang="en-US" sz="1500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1500" dirty="0">
                  <a:latin typeface="Calibri" panose="020F0502020204030204" pitchFamily="34" charset="0"/>
                  <a:cs typeface="Calibri" panose="020F0502020204030204" pitchFamily="34" charset="0"/>
                </a:rPr>
                <a:t>root</a:t>
              </a:r>
            </a:p>
          </p:txBody>
        </p:sp>
        <p:sp>
          <p:nvSpPr>
            <p:cNvPr id="14" name="Left Brace 13">
              <a:extLst>
                <a:ext uri="{FF2B5EF4-FFF2-40B4-BE49-F238E27FC236}">
                  <a16:creationId xmlns:a16="http://schemas.microsoft.com/office/drawing/2014/main" id="{BEA7431E-B1CD-B646-B2BF-A33F1B1736F0}"/>
                </a:ext>
              </a:extLst>
            </p:cNvPr>
            <p:cNvSpPr/>
            <p:nvPr/>
          </p:nvSpPr>
          <p:spPr>
            <a:xfrm rot="16200000">
              <a:off x="9579043" y="4174475"/>
              <a:ext cx="272937" cy="1817549"/>
            </a:xfrm>
            <a:prstGeom prst="leftBrace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0A8401F-83B1-FF42-BE12-C1D9DA7621EF}"/>
                </a:ext>
              </a:extLst>
            </p:cNvPr>
            <p:cNvSpPr txBox="1"/>
            <p:nvPr/>
          </p:nvSpPr>
          <p:spPr>
            <a:xfrm>
              <a:off x="9380970" y="3276600"/>
              <a:ext cx="1410729" cy="1046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dirty="0">
                  <a:latin typeface="Calibri" panose="020F0502020204030204" pitchFamily="34" charset="0"/>
                  <a:cs typeface="Calibri" panose="020F0502020204030204" pitchFamily="34" charset="0"/>
                </a:rPr>
                <a:t>tree of</a:t>
              </a:r>
            </a:p>
            <a:p>
              <a:pPr algn="ctr"/>
              <a:r>
                <a:rPr lang="en-US" sz="1500" dirty="0">
                  <a:latin typeface="Calibri" panose="020F0502020204030204" pitchFamily="34" charset="0"/>
                  <a:cs typeface="Calibri" panose="020F0502020204030204" pitchFamily="34" charset="0"/>
                </a:rPr>
                <a:t>height 20</a:t>
              </a:r>
            </a:p>
            <a:p>
              <a:pPr algn="ctr"/>
              <a:r>
                <a:rPr lang="en-US" sz="1500" dirty="0">
                  <a:latin typeface="Calibri" panose="020F0502020204030204" pitchFamily="34" charset="0"/>
                  <a:cs typeface="Calibri" panose="020F0502020204030204" pitchFamily="34" charset="0"/>
                </a:rPr>
                <a:t>(2</a:t>
              </a:r>
              <a:r>
                <a:rPr lang="en-US" sz="1500" baseline="30000" dirty="0">
                  <a:latin typeface="Calibri" panose="020F0502020204030204" pitchFamily="34" charset="0"/>
                  <a:cs typeface="Calibri" panose="020F0502020204030204" pitchFamily="34" charset="0"/>
                </a:rPr>
                <a:t>20</a:t>
              </a:r>
              <a:r>
                <a:rPr lang="en-US" sz="1500" dirty="0">
                  <a:latin typeface="Calibri" panose="020F0502020204030204" pitchFamily="34" charset="0"/>
                  <a:cs typeface="Calibri" panose="020F0502020204030204" pitchFamily="34" charset="0"/>
                </a:rPr>
                <a:t> leaves)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C552559-87EF-1044-9417-0A87216625AE}"/>
                </a:ext>
              </a:extLst>
            </p:cNvPr>
            <p:cNvSpPr txBox="1"/>
            <p:nvPr/>
          </p:nvSpPr>
          <p:spPr>
            <a:xfrm>
              <a:off x="8305800" y="5191779"/>
              <a:ext cx="2846762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100" dirty="0">
                  <a:latin typeface="Calibri" panose="020F0502020204030204" pitchFamily="34" charset="0"/>
                  <a:cs typeface="Calibri" panose="020F0502020204030204" pitchFamily="34" charset="0"/>
                </a:rPr>
                <a:t>public list of coins</a:t>
              </a:r>
            </a:p>
          </p:txBody>
        </p: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FC2D565E-743E-8645-91D7-2AE965BF88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389" y="3082947"/>
            <a:ext cx="473557" cy="81647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F3117D2-EFD7-2D4D-A286-692AE6895B07}"/>
              </a:ext>
            </a:extLst>
          </p:cNvPr>
          <p:cNvSpPr txBox="1"/>
          <p:nvPr/>
        </p:nvSpPr>
        <p:spPr>
          <a:xfrm>
            <a:off x="890247" y="3036585"/>
            <a:ext cx="195027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has note= (k’, r’)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03E1F73-7EF1-5542-B526-C6BE502431DB}"/>
              </a:ext>
            </a:extLst>
          </p:cNvPr>
          <p:cNvSpPr txBox="1"/>
          <p:nvPr/>
        </p:nvSpPr>
        <p:spPr>
          <a:xfrm>
            <a:off x="962835" y="3618718"/>
            <a:ext cx="173182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set </a:t>
            </a:r>
            <a:r>
              <a:rPr lang="en-US" sz="21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nf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 = H</a:t>
            </a:r>
            <a:r>
              <a:rPr lang="en-US" sz="21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(k’)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A171972-8E07-574D-BCAF-88D0CE5578CD}"/>
              </a:ext>
            </a:extLst>
          </p:cNvPr>
          <p:cNvSpPr txBox="1"/>
          <p:nvPr/>
        </p:nvSpPr>
        <p:spPr>
          <a:xfrm>
            <a:off x="6773046" y="881703"/>
            <a:ext cx="1792478" cy="3231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15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, H</a:t>
            </a:r>
            <a:r>
              <a:rPr lang="en-US" sz="15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:  R ⇾ {0,1}</a:t>
            </a:r>
            <a:r>
              <a:rPr lang="en-US" sz="18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256</a:t>
            </a: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5143430-A67F-674F-BD79-D7C8EDF33D79}"/>
              </a:ext>
            </a:extLst>
          </p:cNvPr>
          <p:cNvSpPr txBox="1"/>
          <p:nvPr/>
        </p:nvSpPr>
        <p:spPr>
          <a:xfrm>
            <a:off x="3464270" y="2955236"/>
            <a:ext cx="807529" cy="3231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next = 5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F23642D-5A72-704E-A087-DA2B6AA3B0F3}"/>
              </a:ext>
            </a:extLst>
          </p:cNvPr>
          <p:cNvSpPr txBox="1"/>
          <p:nvPr/>
        </p:nvSpPr>
        <p:spPr>
          <a:xfrm>
            <a:off x="3125510" y="3694314"/>
            <a:ext cx="125572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contract state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9266E52-D6B6-1641-8922-51712F8A07C1}"/>
              </a:ext>
            </a:extLst>
          </p:cNvPr>
          <p:cNvSpPr txBox="1"/>
          <p:nvPr/>
        </p:nvSpPr>
        <p:spPr>
          <a:xfrm>
            <a:off x="228601" y="4351035"/>
            <a:ext cx="870084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Bob proves “I have a note for some leaf in the coins tree, and its nullifier is </a:t>
            </a:r>
            <a:r>
              <a:rPr lang="en-US" sz="21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nf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98D2C83-4D61-6445-9D05-1B7DFB09BC36}"/>
              </a:ext>
            </a:extLst>
          </p:cNvPr>
          <p:cNvSpPr txBox="1"/>
          <p:nvPr/>
        </p:nvSpPr>
        <p:spPr>
          <a:xfrm>
            <a:off x="2719215" y="4701100"/>
            <a:ext cx="349794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(without revealing which coin)</a:t>
            </a:r>
          </a:p>
        </p:txBody>
      </p:sp>
    </p:spTree>
    <p:extLst>
      <p:ext uri="{BB962C8B-B14F-4D97-AF65-F5344CB8AC3E}">
        <p14:creationId xmlns:p14="http://schemas.microsoft.com/office/powerpoint/2010/main" val="2807398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6" grpId="0"/>
      <p:bldP spid="1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03BCD77-C5D5-F046-AC7D-849465D94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Tornado cash: withdrawal     </a:t>
            </a:r>
            <a:r>
              <a:rPr lang="en-US" sz="2700" dirty="0"/>
              <a:t>(simplified)</a:t>
            </a:r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361E4FC-82B1-B948-8C7F-7E459C1951DF}"/>
              </a:ext>
            </a:extLst>
          </p:cNvPr>
          <p:cNvSpPr txBox="1"/>
          <p:nvPr/>
        </p:nvSpPr>
        <p:spPr>
          <a:xfrm>
            <a:off x="256866" y="1020362"/>
            <a:ext cx="332738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100" b="1" u="sng" dirty="0">
                <a:latin typeface="Calibri" panose="020F0502020204030204" pitchFamily="34" charset="0"/>
                <a:cs typeface="Calibri" panose="020F0502020204030204" pitchFamily="34" charset="0"/>
              </a:rPr>
              <a:t>Withdraw coin #3 to </a:t>
            </a:r>
            <a:r>
              <a:rPr lang="en-US" sz="2100" b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addr</a:t>
            </a:r>
            <a:r>
              <a:rPr lang="en-US" sz="2100" b="1" u="sng" dirty="0">
                <a:latin typeface="Calibri" panose="020F0502020204030204" pitchFamily="34" charset="0"/>
                <a:cs typeface="Calibri" panose="020F0502020204030204" pitchFamily="34" charset="0"/>
              </a:rPr>
              <a:t> A: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192AA3D-48FC-5A4E-B3A6-342D5A856EAF}"/>
              </a:ext>
            </a:extLst>
          </p:cNvPr>
          <p:cNvGrpSpPr/>
          <p:nvPr/>
        </p:nvGrpSpPr>
        <p:grpSpPr>
          <a:xfrm>
            <a:off x="6553281" y="1257300"/>
            <a:ext cx="2193229" cy="2221201"/>
            <a:chOff x="8737706" y="2057400"/>
            <a:chExt cx="2924305" cy="2961600"/>
          </a:xfrm>
        </p:grpSpPr>
        <p:sp>
          <p:nvSpPr>
            <p:cNvPr id="6" name="Triangle 5">
              <a:extLst>
                <a:ext uri="{FF2B5EF4-FFF2-40B4-BE49-F238E27FC236}">
                  <a16:creationId xmlns:a16="http://schemas.microsoft.com/office/drawing/2014/main" id="{F70D7A2D-2172-A046-8AFF-956B6D1D24F9}"/>
                </a:ext>
              </a:extLst>
            </p:cNvPr>
            <p:cNvSpPr/>
            <p:nvPr/>
          </p:nvSpPr>
          <p:spPr>
            <a:xfrm>
              <a:off x="8737706" y="2695590"/>
              <a:ext cx="2743200" cy="1817867"/>
            </a:xfrm>
            <a:prstGeom prst="triangle">
              <a:avLst/>
            </a:prstGeom>
            <a:solidFill>
              <a:srgbClr val="00B05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2AA702A-9D05-8D4B-9D25-1CD563FE78E5}"/>
                </a:ext>
              </a:extLst>
            </p:cNvPr>
            <p:cNvSpPr txBox="1"/>
            <p:nvPr/>
          </p:nvSpPr>
          <p:spPr>
            <a:xfrm>
              <a:off x="8737706" y="4465003"/>
              <a:ext cx="2924305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100" dirty="0"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  <a:r>
                <a:rPr lang="en-US" sz="2100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r>
                <a:rPr lang="en-US" sz="2100" dirty="0">
                  <a:latin typeface="Calibri" panose="020F0502020204030204" pitchFamily="34" charset="0"/>
                  <a:cs typeface="Calibri" panose="020F0502020204030204" pitchFamily="34" charset="0"/>
                </a:rPr>
                <a:t>  C</a:t>
              </a:r>
              <a:r>
                <a:rPr lang="en-US" sz="2100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sz="2100" dirty="0">
                  <a:latin typeface="Calibri" panose="020F0502020204030204" pitchFamily="34" charset="0"/>
                  <a:cs typeface="Calibri" panose="020F0502020204030204" pitchFamily="34" charset="0"/>
                </a:rPr>
                <a:t>  </a:t>
              </a:r>
              <a:r>
                <a:rPr lang="en-US" sz="21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  <a:r>
                <a:rPr lang="en-US" sz="2100" b="1" baseline="-250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r>
                <a:rPr lang="en-US" sz="2100" dirty="0">
                  <a:latin typeface="Calibri" panose="020F0502020204030204" pitchFamily="34" charset="0"/>
                  <a:cs typeface="Calibri" panose="020F0502020204030204" pitchFamily="34" charset="0"/>
                </a:rPr>
                <a:t>  C</a:t>
              </a:r>
              <a:r>
                <a:rPr lang="en-US" sz="2100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  <a:r>
                <a:rPr lang="en-US" sz="2100" dirty="0">
                  <a:latin typeface="Calibri" panose="020F0502020204030204" pitchFamily="34" charset="0"/>
                  <a:cs typeface="Calibri" panose="020F0502020204030204" pitchFamily="34" charset="0"/>
                </a:rPr>
                <a:t>  0 … 0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2B0AF43-8E66-274B-9567-AA6F1486BDB6}"/>
                </a:ext>
              </a:extLst>
            </p:cNvPr>
            <p:cNvSpPr txBox="1"/>
            <p:nvPr/>
          </p:nvSpPr>
          <p:spPr>
            <a:xfrm>
              <a:off x="9611023" y="2057400"/>
              <a:ext cx="990015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dirty="0">
                  <a:latin typeface="Calibri" panose="020F0502020204030204" pitchFamily="34" charset="0"/>
                  <a:cs typeface="Calibri" panose="020F0502020204030204" pitchFamily="34" charset="0"/>
                </a:rPr>
                <a:t>Merkle</a:t>
              </a:r>
              <a:br>
                <a:rPr lang="en-US" sz="1500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1500" dirty="0">
                  <a:latin typeface="Calibri" panose="020F0502020204030204" pitchFamily="34" charset="0"/>
                  <a:cs typeface="Calibri" panose="020F0502020204030204" pitchFamily="34" charset="0"/>
                </a:rPr>
                <a:t>root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0A8401F-83B1-FF42-BE12-C1D9DA7621EF}"/>
                </a:ext>
              </a:extLst>
            </p:cNvPr>
            <p:cNvSpPr txBox="1"/>
            <p:nvPr/>
          </p:nvSpPr>
          <p:spPr>
            <a:xfrm>
              <a:off x="9380970" y="3276599"/>
              <a:ext cx="1410729" cy="1046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dirty="0">
                  <a:latin typeface="Calibri" panose="020F0502020204030204" pitchFamily="34" charset="0"/>
                  <a:cs typeface="Calibri" panose="020F0502020204030204" pitchFamily="34" charset="0"/>
                </a:rPr>
                <a:t>tree of</a:t>
              </a:r>
            </a:p>
            <a:p>
              <a:pPr algn="ctr"/>
              <a:r>
                <a:rPr lang="en-US" sz="1500" dirty="0">
                  <a:latin typeface="Calibri" panose="020F0502020204030204" pitchFamily="34" charset="0"/>
                  <a:cs typeface="Calibri" panose="020F0502020204030204" pitchFamily="34" charset="0"/>
                </a:rPr>
                <a:t>height 20</a:t>
              </a:r>
            </a:p>
            <a:p>
              <a:pPr algn="ctr"/>
              <a:r>
                <a:rPr lang="en-US" sz="1500" dirty="0">
                  <a:latin typeface="Calibri" panose="020F0502020204030204" pitchFamily="34" charset="0"/>
                  <a:cs typeface="Calibri" panose="020F0502020204030204" pitchFamily="34" charset="0"/>
                </a:rPr>
                <a:t>(2</a:t>
              </a:r>
              <a:r>
                <a:rPr lang="en-US" sz="1500" baseline="30000" dirty="0">
                  <a:latin typeface="Calibri" panose="020F0502020204030204" pitchFamily="34" charset="0"/>
                  <a:cs typeface="Calibri" panose="020F0502020204030204" pitchFamily="34" charset="0"/>
                </a:rPr>
                <a:t>20</a:t>
              </a:r>
              <a:r>
                <a:rPr lang="en-US" sz="1500" dirty="0">
                  <a:latin typeface="Calibri" panose="020F0502020204030204" pitchFamily="34" charset="0"/>
                  <a:cs typeface="Calibri" panose="020F0502020204030204" pitchFamily="34" charset="0"/>
                </a:rPr>
                <a:t> leaves)</a:t>
              </a:r>
            </a:p>
          </p:txBody>
        </p: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FC2D565E-743E-8645-91D7-2AE965BF88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044" y="1532262"/>
            <a:ext cx="473557" cy="81647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F3117D2-EFD7-2D4D-A286-692AE6895B07}"/>
              </a:ext>
            </a:extLst>
          </p:cNvPr>
          <p:cNvSpPr txBox="1"/>
          <p:nvPr/>
        </p:nvSpPr>
        <p:spPr>
          <a:xfrm>
            <a:off x="860901" y="1485900"/>
            <a:ext cx="195027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has note= (k’, r’)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03E1F73-7EF1-5542-B526-C6BE502431DB}"/>
              </a:ext>
            </a:extLst>
          </p:cNvPr>
          <p:cNvSpPr txBox="1"/>
          <p:nvPr/>
        </p:nvSpPr>
        <p:spPr>
          <a:xfrm>
            <a:off x="3143250" y="1485900"/>
            <a:ext cx="173182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set </a:t>
            </a:r>
            <a:r>
              <a:rPr lang="en-US" sz="21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nf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 = H</a:t>
            </a:r>
            <a:r>
              <a:rPr lang="en-US" sz="21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(k’)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4EFB32B-5CF7-E34B-84C7-DEE1C2DE9EA6}"/>
                  </a:ext>
                </a:extLst>
              </p:cNvPr>
              <p:cNvSpPr txBox="1"/>
              <p:nvPr/>
            </p:nvSpPr>
            <p:spPr>
              <a:xfrm>
                <a:off x="375364" y="2457451"/>
                <a:ext cx="5708871" cy="258532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Bob builds </a:t>
                </a:r>
                <a:r>
                  <a:rPr lang="en-US" sz="18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zk</a:t>
                </a:r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-SNARK proof 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𝜋</m:t>
                    </m:r>
                  </m:oMath>
                </a14:m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for </a:t>
                </a:r>
              </a:p>
              <a:p>
                <a:pPr algn="l"/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public statement  x = (</a:t>
                </a:r>
                <a:r>
                  <a:rPr lang="en-US" sz="1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root</a:t>
                </a:r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 </a:t>
                </a:r>
                <a:r>
                  <a:rPr lang="en-US" sz="1800" b="1" dirty="0" err="1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nf</a:t>
                </a:r>
                <a:r>
                  <a:rPr lang="en-US" sz="1800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,  </a:t>
                </a:r>
                <a:r>
                  <a:rPr lang="en-US" sz="1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  <a:p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secret witness  w = 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(</a:t>
                </a:r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k’, r’,  C</a:t>
                </a:r>
                <a:r>
                  <a:rPr lang="en-US" sz="1800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 </a:t>
                </a:r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r>
                  <a:rPr lang="en-US" sz="18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MerkleProof</a:t>
                </a:r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(C</a:t>
                </a:r>
                <a:r>
                  <a:rPr lang="en-US" sz="1800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) 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  <a:p>
                <a:pPr>
                  <a:spcBef>
                    <a:spcPts val="900"/>
                  </a:spcBef>
                </a:pPr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where  Circuit(</a:t>
                </a:r>
                <a:r>
                  <a:rPr lang="en-US" sz="18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x,w</a:t>
                </a:r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)=0 </a:t>
                </a:r>
                <a:r>
                  <a:rPr lang="en-US" sz="18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iff</a:t>
                </a:r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</a:p>
              <a:p>
                <a:pPr marL="694135" indent="-436960">
                  <a:spcBef>
                    <a:spcPts val="900"/>
                  </a:spcBef>
                  <a:buAutoNum type="romanLcParenBoth"/>
                </a:pPr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</a:t>
                </a:r>
                <a:r>
                  <a:rPr lang="en-US" sz="1800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= (leaf #3 of </a:t>
                </a:r>
                <a:r>
                  <a:rPr lang="en-US" sz="1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root</a:t>
                </a:r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),   i.e.   </a:t>
                </a:r>
                <a:r>
                  <a:rPr lang="en-US" sz="18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MerkleProof</a:t>
                </a:r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(C</a:t>
                </a:r>
                <a:r>
                  <a:rPr lang="en-US" sz="1800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) is valid,</a:t>
                </a:r>
              </a:p>
              <a:p>
                <a:pPr marL="694135" indent="-436960">
                  <a:spcBef>
                    <a:spcPts val="900"/>
                  </a:spcBef>
                  <a:buAutoNum type="romanLcParenBoth"/>
                </a:pPr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</a:t>
                </a:r>
                <a:r>
                  <a:rPr lang="en-US" sz="1800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= H</a:t>
                </a:r>
                <a:r>
                  <a:rPr lang="en-US" sz="1800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(k’, r’),  and</a:t>
                </a:r>
              </a:p>
              <a:p>
                <a:pPr marL="694135" indent="-436960">
                  <a:spcBef>
                    <a:spcPts val="900"/>
                  </a:spcBef>
                  <a:buClr>
                    <a:schemeClr val="tx1"/>
                  </a:buClr>
                  <a:buFontTx/>
                  <a:buAutoNum type="romanLcParenBoth"/>
                </a:pPr>
                <a:r>
                  <a:rPr lang="en-US" sz="1800" b="1" dirty="0" err="1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nf</a:t>
                </a:r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= H</a:t>
                </a:r>
                <a:r>
                  <a:rPr lang="en-US" sz="1800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(k’).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4EFB32B-5CF7-E34B-84C7-DEE1C2DE9E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364" y="2457451"/>
                <a:ext cx="5708871" cy="2585323"/>
              </a:xfrm>
              <a:prstGeom prst="rect">
                <a:avLst/>
              </a:prstGeom>
              <a:blipFill>
                <a:blip r:embed="rId4"/>
                <a:stretch>
                  <a:fillRect l="-887" t="-485" b="-291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4A171972-8E07-574D-BCAF-88D0CE5578CD}"/>
              </a:ext>
            </a:extLst>
          </p:cNvPr>
          <p:cNvSpPr txBox="1"/>
          <p:nvPr/>
        </p:nvSpPr>
        <p:spPr>
          <a:xfrm>
            <a:off x="6773046" y="881703"/>
            <a:ext cx="1792478" cy="3231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15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, H</a:t>
            </a:r>
            <a:r>
              <a:rPr lang="en-US" sz="15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:  R ⇾ {0,1}</a:t>
            </a:r>
            <a:r>
              <a:rPr lang="en-US" sz="18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256</a:t>
            </a: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206D1F0-D6CA-9244-B9C0-7F21231BB8E0}"/>
              </a:ext>
            </a:extLst>
          </p:cNvPr>
          <p:cNvSpPr txBox="1"/>
          <p:nvPr/>
        </p:nvSpPr>
        <p:spPr>
          <a:xfrm>
            <a:off x="6110429" y="4641811"/>
            <a:ext cx="2996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(address A not used in Circuit)</a:t>
            </a:r>
          </a:p>
        </p:txBody>
      </p:sp>
    </p:spTree>
    <p:extLst>
      <p:ext uri="{BB962C8B-B14F-4D97-AF65-F5344CB8AC3E}">
        <p14:creationId xmlns:p14="http://schemas.microsoft.com/office/powerpoint/2010/main" val="3249180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03BCD77-C5D5-F046-AC7D-849465D94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Tornado cash: withdrawal     </a:t>
            </a:r>
            <a:r>
              <a:rPr lang="en-US" sz="2700" dirty="0"/>
              <a:t>(simplified)</a:t>
            </a:r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361E4FC-82B1-B948-8C7F-7E459C1951DF}"/>
              </a:ext>
            </a:extLst>
          </p:cNvPr>
          <p:cNvSpPr txBox="1"/>
          <p:nvPr/>
        </p:nvSpPr>
        <p:spPr>
          <a:xfrm>
            <a:off x="256866" y="1020362"/>
            <a:ext cx="332738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100" b="1" u="sng" dirty="0">
                <a:latin typeface="Calibri" panose="020F0502020204030204" pitchFamily="34" charset="0"/>
                <a:cs typeface="Calibri" panose="020F0502020204030204" pitchFamily="34" charset="0"/>
              </a:rPr>
              <a:t>Withdraw coin #3 to </a:t>
            </a:r>
            <a:r>
              <a:rPr lang="en-US" sz="2100" b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addr</a:t>
            </a:r>
            <a:r>
              <a:rPr lang="en-US" sz="2100" b="1" u="sng" dirty="0">
                <a:latin typeface="Calibri" panose="020F0502020204030204" pitchFamily="34" charset="0"/>
                <a:cs typeface="Calibri" panose="020F0502020204030204" pitchFamily="34" charset="0"/>
              </a:rPr>
              <a:t> A: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192AA3D-48FC-5A4E-B3A6-342D5A856EAF}"/>
              </a:ext>
            </a:extLst>
          </p:cNvPr>
          <p:cNvGrpSpPr/>
          <p:nvPr/>
        </p:nvGrpSpPr>
        <p:grpSpPr>
          <a:xfrm>
            <a:off x="6553281" y="1257300"/>
            <a:ext cx="2193229" cy="2221201"/>
            <a:chOff x="8737706" y="2057400"/>
            <a:chExt cx="2924305" cy="2961600"/>
          </a:xfrm>
        </p:grpSpPr>
        <p:sp>
          <p:nvSpPr>
            <p:cNvPr id="6" name="Triangle 5">
              <a:extLst>
                <a:ext uri="{FF2B5EF4-FFF2-40B4-BE49-F238E27FC236}">
                  <a16:creationId xmlns:a16="http://schemas.microsoft.com/office/drawing/2014/main" id="{F70D7A2D-2172-A046-8AFF-956B6D1D24F9}"/>
                </a:ext>
              </a:extLst>
            </p:cNvPr>
            <p:cNvSpPr/>
            <p:nvPr/>
          </p:nvSpPr>
          <p:spPr>
            <a:xfrm>
              <a:off x="8737706" y="2695590"/>
              <a:ext cx="2743200" cy="1817867"/>
            </a:xfrm>
            <a:prstGeom prst="triangle">
              <a:avLst/>
            </a:prstGeom>
            <a:solidFill>
              <a:srgbClr val="00B05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2AA702A-9D05-8D4B-9D25-1CD563FE78E5}"/>
                </a:ext>
              </a:extLst>
            </p:cNvPr>
            <p:cNvSpPr txBox="1"/>
            <p:nvPr/>
          </p:nvSpPr>
          <p:spPr>
            <a:xfrm>
              <a:off x="8737706" y="4465003"/>
              <a:ext cx="2924305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100" dirty="0"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  <a:r>
                <a:rPr lang="en-US" sz="2100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r>
                <a:rPr lang="en-US" sz="2100" dirty="0">
                  <a:latin typeface="Calibri" panose="020F0502020204030204" pitchFamily="34" charset="0"/>
                  <a:cs typeface="Calibri" panose="020F0502020204030204" pitchFamily="34" charset="0"/>
                </a:rPr>
                <a:t>  C</a:t>
              </a:r>
              <a:r>
                <a:rPr lang="en-US" sz="2100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sz="2100" dirty="0">
                  <a:latin typeface="Calibri" panose="020F0502020204030204" pitchFamily="34" charset="0"/>
                  <a:cs typeface="Calibri" panose="020F0502020204030204" pitchFamily="34" charset="0"/>
                </a:rPr>
                <a:t>  </a:t>
              </a:r>
              <a:r>
                <a:rPr lang="en-US" sz="21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  <a:r>
                <a:rPr lang="en-US" sz="2100" b="1" baseline="-250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r>
                <a:rPr lang="en-US" sz="2100" dirty="0">
                  <a:latin typeface="Calibri" panose="020F0502020204030204" pitchFamily="34" charset="0"/>
                  <a:cs typeface="Calibri" panose="020F0502020204030204" pitchFamily="34" charset="0"/>
                </a:rPr>
                <a:t>  C</a:t>
              </a:r>
              <a:r>
                <a:rPr lang="en-US" sz="2100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  <a:r>
                <a:rPr lang="en-US" sz="2100" dirty="0">
                  <a:latin typeface="Calibri" panose="020F0502020204030204" pitchFamily="34" charset="0"/>
                  <a:cs typeface="Calibri" panose="020F0502020204030204" pitchFamily="34" charset="0"/>
                </a:rPr>
                <a:t>  0 … 0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2B0AF43-8E66-274B-9567-AA6F1486BDB6}"/>
                </a:ext>
              </a:extLst>
            </p:cNvPr>
            <p:cNvSpPr txBox="1"/>
            <p:nvPr/>
          </p:nvSpPr>
          <p:spPr>
            <a:xfrm>
              <a:off x="9611023" y="2057400"/>
              <a:ext cx="990015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dirty="0">
                  <a:latin typeface="Calibri" panose="020F0502020204030204" pitchFamily="34" charset="0"/>
                  <a:cs typeface="Calibri" panose="020F0502020204030204" pitchFamily="34" charset="0"/>
                </a:rPr>
                <a:t>Merkle</a:t>
              </a:r>
              <a:br>
                <a:rPr lang="en-US" sz="1500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1500" dirty="0">
                  <a:latin typeface="Calibri" panose="020F0502020204030204" pitchFamily="34" charset="0"/>
                  <a:cs typeface="Calibri" panose="020F0502020204030204" pitchFamily="34" charset="0"/>
                </a:rPr>
                <a:t>root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0A8401F-83B1-FF42-BE12-C1D9DA7621EF}"/>
                </a:ext>
              </a:extLst>
            </p:cNvPr>
            <p:cNvSpPr txBox="1"/>
            <p:nvPr/>
          </p:nvSpPr>
          <p:spPr>
            <a:xfrm>
              <a:off x="9380970" y="3276599"/>
              <a:ext cx="1410729" cy="1046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dirty="0">
                  <a:latin typeface="Calibri" panose="020F0502020204030204" pitchFamily="34" charset="0"/>
                  <a:cs typeface="Calibri" panose="020F0502020204030204" pitchFamily="34" charset="0"/>
                </a:rPr>
                <a:t>tree of</a:t>
              </a:r>
            </a:p>
            <a:p>
              <a:pPr algn="ctr"/>
              <a:r>
                <a:rPr lang="en-US" sz="1500" dirty="0">
                  <a:latin typeface="Calibri" panose="020F0502020204030204" pitchFamily="34" charset="0"/>
                  <a:cs typeface="Calibri" panose="020F0502020204030204" pitchFamily="34" charset="0"/>
                </a:rPr>
                <a:t>height 20</a:t>
              </a:r>
            </a:p>
            <a:p>
              <a:pPr algn="ctr"/>
              <a:r>
                <a:rPr lang="en-US" sz="1500" dirty="0">
                  <a:latin typeface="Calibri" panose="020F0502020204030204" pitchFamily="34" charset="0"/>
                  <a:cs typeface="Calibri" panose="020F0502020204030204" pitchFamily="34" charset="0"/>
                </a:rPr>
                <a:t>(2</a:t>
              </a:r>
              <a:r>
                <a:rPr lang="en-US" sz="1500" baseline="30000" dirty="0">
                  <a:latin typeface="Calibri" panose="020F0502020204030204" pitchFamily="34" charset="0"/>
                  <a:cs typeface="Calibri" panose="020F0502020204030204" pitchFamily="34" charset="0"/>
                </a:rPr>
                <a:t>20</a:t>
              </a:r>
              <a:r>
                <a:rPr lang="en-US" sz="1500" dirty="0">
                  <a:latin typeface="Calibri" panose="020F0502020204030204" pitchFamily="34" charset="0"/>
                  <a:cs typeface="Calibri" panose="020F0502020204030204" pitchFamily="34" charset="0"/>
                </a:rPr>
                <a:t> leaves)</a:t>
              </a:r>
            </a:p>
          </p:txBody>
        </p: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FC2D565E-743E-8645-91D7-2AE965BF88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044" y="1532262"/>
            <a:ext cx="473557" cy="81647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F3117D2-EFD7-2D4D-A286-692AE6895B07}"/>
              </a:ext>
            </a:extLst>
          </p:cNvPr>
          <p:cNvSpPr txBox="1"/>
          <p:nvPr/>
        </p:nvSpPr>
        <p:spPr>
          <a:xfrm>
            <a:off x="860901" y="1485900"/>
            <a:ext cx="195027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has note= (k’, r’)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03E1F73-7EF1-5542-B526-C6BE502431DB}"/>
              </a:ext>
            </a:extLst>
          </p:cNvPr>
          <p:cNvSpPr txBox="1"/>
          <p:nvPr/>
        </p:nvSpPr>
        <p:spPr>
          <a:xfrm>
            <a:off x="3143250" y="1508620"/>
            <a:ext cx="173182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set </a:t>
            </a:r>
            <a:r>
              <a:rPr lang="en-US" sz="21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nf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 = H</a:t>
            </a:r>
            <a:r>
              <a:rPr lang="en-US" sz="21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(k’)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4EFB32B-5CF7-E34B-84C7-DEE1C2DE9EA6}"/>
                  </a:ext>
                </a:extLst>
              </p:cNvPr>
              <p:cNvSpPr txBox="1"/>
              <p:nvPr/>
            </p:nvSpPr>
            <p:spPr>
              <a:xfrm>
                <a:off x="365822" y="3728722"/>
                <a:ext cx="5118068" cy="101566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Bob builds </a:t>
                </a:r>
                <a:r>
                  <a:rPr lang="en-US" sz="18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zk</a:t>
                </a:r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-SNARK proof 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𝜋</m:t>
                    </m:r>
                  </m:oMath>
                </a14:m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for </a:t>
                </a:r>
              </a:p>
              <a:p>
                <a:pPr algn="l"/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public statement  x = (</a:t>
                </a:r>
                <a:r>
                  <a:rPr lang="en-US" sz="1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root</a:t>
                </a:r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 </a:t>
                </a:r>
                <a:r>
                  <a:rPr lang="en-US" sz="1800" b="1" dirty="0" err="1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nf</a:t>
                </a:r>
                <a:r>
                  <a:rPr lang="en-US" sz="1800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,  </a:t>
                </a:r>
                <a:r>
                  <a:rPr lang="en-US" sz="1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  <a:p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secret witness  w = 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(</a:t>
                </a:r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k’, r’,  C</a:t>
                </a:r>
                <a:r>
                  <a:rPr lang="en-US" sz="1800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 </a:t>
                </a:r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r>
                  <a:rPr lang="en-US" sz="18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MerkleProof</a:t>
                </a:r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(C</a:t>
                </a:r>
                <a:r>
                  <a:rPr lang="en-US" sz="1800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) 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4EFB32B-5CF7-E34B-84C7-DEE1C2DE9E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822" y="3728722"/>
                <a:ext cx="5118068" cy="1015663"/>
              </a:xfrm>
              <a:prstGeom prst="rect">
                <a:avLst/>
              </a:prstGeom>
              <a:blipFill>
                <a:blip r:embed="rId4"/>
                <a:stretch>
                  <a:fillRect l="-988" t="-2469" r="-741" b="-1234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4A171972-8E07-574D-BCAF-88D0CE5578CD}"/>
              </a:ext>
            </a:extLst>
          </p:cNvPr>
          <p:cNvSpPr txBox="1"/>
          <p:nvPr/>
        </p:nvSpPr>
        <p:spPr>
          <a:xfrm>
            <a:off x="6773046" y="881703"/>
            <a:ext cx="1792478" cy="3231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15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, H</a:t>
            </a:r>
            <a:r>
              <a:rPr lang="en-US" sz="15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:  R ⇾ {0,1}</a:t>
            </a:r>
            <a:r>
              <a:rPr lang="en-US" sz="18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256</a:t>
            </a: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ular Callout 14">
                <a:extLst>
                  <a:ext uri="{FF2B5EF4-FFF2-40B4-BE49-F238E27FC236}">
                    <a16:creationId xmlns:a16="http://schemas.microsoft.com/office/drawing/2014/main" id="{092D35C1-F40E-114F-AE12-DC0E99FE3124}"/>
                  </a:ext>
                </a:extLst>
              </p:cNvPr>
              <p:cNvSpPr/>
              <p:nvPr/>
            </p:nvSpPr>
            <p:spPr>
              <a:xfrm>
                <a:off x="982614" y="1150836"/>
                <a:ext cx="7904520" cy="1858636"/>
              </a:xfrm>
              <a:prstGeom prst="wedgeRoundRectCallout">
                <a:avLst>
                  <a:gd name="adj1" fmla="val -12502"/>
                  <a:gd name="adj2" fmla="val 102461"/>
                  <a:gd name="adj3" fmla="val 16667"/>
                </a:avLst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The address A is part of the statement to ensure that a miner cannot change A to its own address and steal funds </a:t>
                </a:r>
              </a:p>
              <a:p>
                <a:pPr>
                  <a:spcBef>
                    <a:spcPts val="1350"/>
                  </a:spcBef>
                </a:pPr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Assumes the SNARK is </a:t>
                </a:r>
                <a:r>
                  <a:rPr lang="en-US" sz="1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non-malleable</a:t>
                </a:r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  <a:b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     adversary cannot use proof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𝜋</m:t>
                    </m:r>
                  </m:oMath>
                </a14:m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for x to build a proof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𝜋</m:t>
                    </m:r>
                    <m:r>
                      <a:rPr lang="en-US" sz="18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’</m:t>
                    </m:r>
                  </m:oMath>
                </a14:m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for some “related” x’</a:t>
                </a:r>
                <a:b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(e.g., where in x’ the address A is replaced by some A’)</a:t>
                </a:r>
              </a:p>
            </p:txBody>
          </p:sp>
        </mc:Choice>
        <mc:Fallback xmlns="">
          <p:sp>
            <p:nvSpPr>
              <p:cNvPr id="15" name="Rounded Rectangular Callout 14">
                <a:extLst>
                  <a:ext uri="{FF2B5EF4-FFF2-40B4-BE49-F238E27FC236}">
                    <a16:creationId xmlns:a16="http://schemas.microsoft.com/office/drawing/2014/main" id="{092D35C1-F40E-114F-AE12-DC0E99FE31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614" y="1150836"/>
                <a:ext cx="7904520" cy="1858636"/>
              </a:xfrm>
              <a:prstGeom prst="wedgeRoundRectCallout">
                <a:avLst>
                  <a:gd name="adj1" fmla="val -12502"/>
                  <a:gd name="adj2" fmla="val 102461"/>
                  <a:gd name="adj3" fmla="val 16667"/>
                </a:avLst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3719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5CCB1-8203-4C43-B6E5-638E31808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Last lecture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EB465A-1B97-C346-93FE-661A7EE568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270859"/>
            <a:ext cx="8534400" cy="123824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Neither Bitcoin nor Ethereum are private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3CFF158-9769-4A46-BA3D-EB185D8E4023}"/>
              </a:ext>
            </a:extLst>
          </p:cNvPr>
          <p:cNvGrpSpPr/>
          <p:nvPr/>
        </p:nvGrpSpPr>
        <p:grpSpPr>
          <a:xfrm>
            <a:off x="209103" y="2484918"/>
            <a:ext cx="8585597" cy="2028825"/>
            <a:chOff x="304800" y="3937001"/>
            <a:chExt cx="11447462" cy="27051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906357D-4405-C841-B58B-6622FFF5AF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386" r="15780"/>
            <a:stretch/>
          </p:blipFill>
          <p:spPr>
            <a:xfrm>
              <a:off x="685800" y="5048310"/>
              <a:ext cx="5227639" cy="1371600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2410C15-8CA5-2143-AD4E-2A51B572FBE6}"/>
                </a:ext>
              </a:extLst>
            </p:cNvPr>
            <p:cNvSpPr txBox="1"/>
            <p:nvPr/>
          </p:nvSpPr>
          <p:spPr>
            <a:xfrm>
              <a:off x="685800" y="4648200"/>
              <a:ext cx="437641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>
                  <a:latin typeface="Calibri" panose="020F0502020204030204" pitchFamily="34" charset="0"/>
                  <a:cs typeface="Calibri" panose="020F0502020204030204" pitchFamily="34" charset="0"/>
                </a:rPr>
                <a:t>Address 0x1654b0c3f62902d7A86237…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C9C6E2B-8637-644A-B43B-8AA81F68D4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78562" y="3937001"/>
              <a:ext cx="5473700" cy="270510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796514C-8647-B74B-B3D9-0C9ACA6DC93D}"/>
                </a:ext>
              </a:extLst>
            </p:cNvPr>
            <p:cNvSpPr txBox="1"/>
            <p:nvPr/>
          </p:nvSpPr>
          <p:spPr>
            <a:xfrm>
              <a:off x="304800" y="4091345"/>
              <a:ext cx="1869657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00" u="sng" dirty="0" err="1">
                  <a:latin typeface="Calibri" panose="020F0502020204030204" pitchFamily="34" charset="0"/>
                  <a:cs typeface="Calibri" panose="020F0502020204030204" pitchFamily="34" charset="0"/>
                </a:rPr>
                <a:t>etherscan.io</a:t>
              </a:r>
              <a:r>
                <a:rPr lang="en-US" sz="1800" u="sng" dirty="0">
                  <a:latin typeface="Calibri" panose="020F0502020204030204" pitchFamily="34" charset="0"/>
                  <a:cs typeface="Calibri" panose="020F0502020204030204" pitchFamily="34" charset="0"/>
                </a:rPr>
                <a:t>:</a:t>
              </a: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A2369AEA-84F6-6F44-98E3-83BC3E03F3BA}"/>
              </a:ext>
            </a:extLst>
          </p:cNvPr>
          <p:cNvSpPr/>
          <p:nvPr/>
        </p:nvSpPr>
        <p:spPr>
          <a:xfrm>
            <a:off x="209103" y="2389667"/>
            <a:ext cx="8801100" cy="21240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2012575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C62FE2BB-76B0-4642-916B-8235A86D386C}"/>
              </a:ext>
            </a:extLst>
          </p:cNvPr>
          <p:cNvSpPr/>
          <p:nvPr/>
        </p:nvSpPr>
        <p:spPr>
          <a:xfrm>
            <a:off x="3143250" y="930963"/>
            <a:ext cx="2857500" cy="30443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03BCD77-C5D5-F046-AC7D-849465D94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Tornado cash: withdrawal     </a:t>
            </a:r>
            <a:r>
              <a:rPr lang="en-US" sz="2700" dirty="0"/>
              <a:t>(simplified)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8B95897-C47D-6744-BF5B-C784E3103EAD}"/>
              </a:ext>
            </a:extLst>
          </p:cNvPr>
          <p:cNvSpPr/>
          <p:nvPr/>
        </p:nvSpPr>
        <p:spPr>
          <a:xfrm>
            <a:off x="4570890" y="1416140"/>
            <a:ext cx="1200151" cy="231865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0E4F074-84E9-7847-8014-4B0DBB0B9985}"/>
              </a:ext>
            </a:extLst>
          </p:cNvPr>
          <p:cNvSpPr/>
          <p:nvPr/>
        </p:nvSpPr>
        <p:spPr>
          <a:xfrm>
            <a:off x="3371850" y="1416141"/>
            <a:ext cx="1200150" cy="10578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A4E926-6795-0648-B962-8E05E03498C6}"/>
              </a:ext>
            </a:extLst>
          </p:cNvPr>
          <p:cNvSpPr txBox="1"/>
          <p:nvPr/>
        </p:nvSpPr>
        <p:spPr>
          <a:xfrm>
            <a:off x="4827145" y="1416141"/>
            <a:ext cx="58657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700" dirty="0">
                <a:latin typeface="Calibri" panose="020F0502020204030204" pitchFamily="34" charset="0"/>
                <a:cs typeface="Calibri" panose="020F0502020204030204" pitchFamily="34" charset="0"/>
              </a:rPr>
              <a:t>nf</a:t>
            </a:r>
            <a:r>
              <a:rPr lang="en-US" sz="27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91E9547-DD85-1F40-9AF5-004F34F93A0D}"/>
              </a:ext>
            </a:extLst>
          </p:cNvPr>
          <p:cNvSpPr txBox="1"/>
          <p:nvPr/>
        </p:nvSpPr>
        <p:spPr>
          <a:xfrm>
            <a:off x="4632695" y="3411532"/>
            <a:ext cx="112902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nullifiers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20D0343-14B1-7944-AFFD-C7E76D6382BC}"/>
              </a:ext>
            </a:extLst>
          </p:cNvPr>
          <p:cNvSpPr txBox="1"/>
          <p:nvPr/>
        </p:nvSpPr>
        <p:spPr>
          <a:xfrm>
            <a:off x="3504479" y="1435264"/>
            <a:ext cx="963726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coins</a:t>
            </a:r>
          </a:p>
          <a:p>
            <a:pPr algn="ctr"/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Merkle</a:t>
            </a:r>
          </a:p>
          <a:p>
            <a:pPr algn="ctr"/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root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A7B6545-A652-3945-8D11-EC0C7EEF49DC}"/>
              </a:ext>
            </a:extLst>
          </p:cNvPr>
          <p:cNvSpPr txBox="1"/>
          <p:nvPr/>
        </p:nvSpPr>
        <p:spPr>
          <a:xfrm>
            <a:off x="3429000" y="986905"/>
            <a:ext cx="216559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Treasury:  </a:t>
            </a:r>
            <a:r>
              <a:rPr lang="en-US" sz="21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400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 DAI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4EBF595-44EF-894C-8A67-547C0EC355D2}"/>
              </a:ext>
            </a:extLst>
          </p:cNvPr>
          <p:cNvSpPr txBox="1"/>
          <p:nvPr/>
        </p:nvSpPr>
        <p:spPr>
          <a:xfrm>
            <a:off x="228600" y="986906"/>
            <a:ext cx="2514022" cy="7386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2100" b="1" u="sng" dirty="0">
                <a:latin typeface="Calibri" panose="020F0502020204030204" pitchFamily="34" charset="0"/>
                <a:cs typeface="Calibri" panose="020F0502020204030204" pitchFamily="34" charset="0"/>
              </a:rPr>
              <a:t>100 DAI pool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l"/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   each coin = 100 DAI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45EC6A5-573F-EF45-8F45-203F564250EB}"/>
              </a:ext>
            </a:extLst>
          </p:cNvPr>
          <p:cNvSpPr txBox="1"/>
          <p:nvPr/>
        </p:nvSpPr>
        <p:spPr>
          <a:xfrm>
            <a:off x="4827145" y="1916821"/>
            <a:ext cx="58657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700" dirty="0">
                <a:latin typeface="Calibri" panose="020F0502020204030204" pitchFamily="34" charset="0"/>
                <a:cs typeface="Calibri" panose="020F0502020204030204" pitchFamily="34" charset="0"/>
              </a:rPr>
              <a:t>nf</a:t>
            </a:r>
            <a:r>
              <a:rPr lang="en-US" sz="27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F431F7-019B-E14A-A5F1-50E69B6ACCAC}"/>
              </a:ext>
            </a:extLst>
          </p:cNvPr>
          <p:cNvSpPr txBox="1"/>
          <p:nvPr/>
        </p:nvSpPr>
        <p:spPr>
          <a:xfrm>
            <a:off x="3489627" y="2479458"/>
            <a:ext cx="96007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(32 bytes)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192AA3D-48FC-5A4E-B3A6-342D5A856EAF}"/>
              </a:ext>
            </a:extLst>
          </p:cNvPr>
          <p:cNvGrpSpPr/>
          <p:nvPr/>
        </p:nvGrpSpPr>
        <p:grpSpPr>
          <a:xfrm>
            <a:off x="6229351" y="1735943"/>
            <a:ext cx="2517160" cy="2287641"/>
            <a:chOff x="8305800" y="2695590"/>
            <a:chExt cx="3356212" cy="3050188"/>
          </a:xfrm>
        </p:grpSpPr>
        <p:sp>
          <p:nvSpPr>
            <p:cNvPr id="6" name="Triangle 5">
              <a:extLst>
                <a:ext uri="{FF2B5EF4-FFF2-40B4-BE49-F238E27FC236}">
                  <a16:creationId xmlns:a16="http://schemas.microsoft.com/office/drawing/2014/main" id="{F70D7A2D-2172-A046-8AFF-956B6D1D24F9}"/>
                </a:ext>
              </a:extLst>
            </p:cNvPr>
            <p:cNvSpPr/>
            <p:nvPr/>
          </p:nvSpPr>
          <p:spPr>
            <a:xfrm>
              <a:off x="8737706" y="2695590"/>
              <a:ext cx="2743200" cy="1817867"/>
            </a:xfrm>
            <a:prstGeom prst="triangle">
              <a:avLst/>
            </a:prstGeom>
            <a:solidFill>
              <a:srgbClr val="00B05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2AA702A-9D05-8D4B-9D25-1CD563FE78E5}"/>
                </a:ext>
              </a:extLst>
            </p:cNvPr>
            <p:cNvSpPr txBox="1"/>
            <p:nvPr/>
          </p:nvSpPr>
          <p:spPr>
            <a:xfrm>
              <a:off x="8737707" y="4465005"/>
              <a:ext cx="2924305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100" dirty="0"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  <a:r>
                <a:rPr lang="en-US" sz="2100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r>
                <a:rPr lang="en-US" sz="2100" dirty="0">
                  <a:latin typeface="Calibri" panose="020F0502020204030204" pitchFamily="34" charset="0"/>
                  <a:cs typeface="Calibri" panose="020F0502020204030204" pitchFamily="34" charset="0"/>
                </a:rPr>
                <a:t>  C</a:t>
              </a:r>
              <a:r>
                <a:rPr lang="en-US" sz="2100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sz="2100" dirty="0">
                  <a:latin typeface="Calibri" panose="020F0502020204030204" pitchFamily="34" charset="0"/>
                  <a:cs typeface="Calibri" panose="020F0502020204030204" pitchFamily="34" charset="0"/>
                </a:rPr>
                <a:t>  </a:t>
              </a:r>
              <a:r>
                <a:rPr lang="en-US" sz="21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  <a:r>
                <a:rPr lang="en-US" sz="2100" b="1" baseline="-250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r>
                <a:rPr lang="en-US" sz="2100" dirty="0">
                  <a:latin typeface="Calibri" panose="020F0502020204030204" pitchFamily="34" charset="0"/>
                  <a:cs typeface="Calibri" panose="020F0502020204030204" pitchFamily="34" charset="0"/>
                </a:rPr>
                <a:t>  C</a:t>
              </a:r>
              <a:r>
                <a:rPr lang="en-US" sz="2100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  <a:r>
                <a:rPr lang="en-US" sz="2100" dirty="0">
                  <a:latin typeface="Calibri" panose="020F0502020204030204" pitchFamily="34" charset="0"/>
                  <a:cs typeface="Calibri" panose="020F0502020204030204" pitchFamily="34" charset="0"/>
                </a:rPr>
                <a:t>  0 … 0</a:t>
              </a:r>
            </a:p>
          </p:txBody>
        </p:sp>
        <p:sp>
          <p:nvSpPr>
            <p:cNvPr id="14" name="Left Brace 13">
              <a:extLst>
                <a:ext uri="{FF2B5EF4-FFF2-40B4-BE49-F238E27FC236}">
                  <a16:creationId xmlns:a16="http://schemas.microsoft.com/office/drawing/2014/main" id="{BEA7431E-B1CD-B646-B2BF-A33F1B1736F0}"/>
                </a:ext>
              </a:extLst>
            </p:cNvPr>
            <p:cNvSpPr/>
            <p:nvPr/>
          </p:nvSpPr>
          <p:spPr>
            <a:xfrm rot="16200000">
              <a:off x="9579043" y="4174475"/>
              <a:ext cx="272937" cy="1817549"/>
            </a:xfrm>
            <a:prstGeom prst="leftBrace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0A8401F-83B1-FF42-BE12-C1D9DA7621EF}"/>
                </a:ext>
              </a:extLst>
            </p:cNvPr>
            <p:cNvSpPr txBox="1"/>
            <p:nvPr/>
          </p:nvSpPr>
          <p:spPr>
            <a:xfrm>
              <a:off x="9380970" y="3276601"/>
              <a:ext cx="1410729" cy="1046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dirty="0">
                  <a:latin typeface="Calibri" panose="020F0502020204030204" pitchFamily="34" charset="0"/>
                  <a:cs typeface="Calibri" panose="020F0502020204030204" pitchFamily="34" charset="0"/>
                </a:rPr>
                <a:t>tree of</a:t>
              </a:r>
            </a:p>
            <a:p>
              <a:pPr algn="ctr"/>
              <a:r>
                <a:rPr lang="en-US" sz="1500" dirty="0">
                  <a:latin typeface="Calibri" panose="020F0502020204030204" pitchFamily="34" charset="0"/>
                  <a:cs typeface="Calibri" panose="020F0502020204030204" pitchFamily="34" charset="0"/>
                </a:rPr>
                <a:t>height 20</a:t>
              </a:r>
            </a:p>
            <a:p>
              <a:pPr algn="ctr"/>
              <a:r>
                <a:rPr lang="en-US" sz="1500" dirty="0">
                  <a:latin typeface="Calibri" panose="020F0502020204030204" pitchFamily="34" charset="0"/>
                  <a:cs typeface="Calibri" panose="020F0502020204030204" pitchFamily="34" charset="0"/>
                </a:rPr>
                <a:t>(2</a:t>
              </a:r>
              <a:r>
                <a:rPr lang="en-US" sz="1500" baseline="30000" dirty="0">
                  <a:latin typeface="Calibri" panose="020F0502020204030204" pitchFamily="34" charset="0"/>
                  <a:cs typeface="Calibri" panose="020F0502020204030204" pitchFamily="34" charset="0"/>
                </a:rPr>
                <a:t>20</a:t>
              </a:r>
              <a:r>
                <a:rPr lang="en-US" sz="1500" dirty="0">
                  <a:latin typeface="Calibri" panose="020F0502020204030204" pitchFamily="34" charset="0"/>
                  <a:cs typeface="Calibri" panose="020F0502020204030204" pitchFamily="34" charset="0"/>
                </a:rPr>
                <a:t> leaves)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C552559-87EF-1044-9417-0A87216625AE}"/>
                </a:ext>
              </a:extLst>
            </p:cNvPr>
            <p:cNvSpPr txBox="1"/>
            <p:nvPr/>
          </p:nvSpPr>
          <p:spPr>
            <a:xfrm>
              <a:off x="8305800" y="5191781"/>
              <a:ext cx="2846762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100" dirty="0">
                  <a:latin typeface="Calibri" panose="020F0502020204030204" pitchFamily="34" charset="0"/>
                  <a:cs typeface="Calibri" panose="020F0502020204030204" pitchFamily="34" charset="0"/>
                </a:rPr>
                <a:t>public list of coins</a:t>
              </a:r>
            </a:p>
          </p:txBody>
        </p: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FC2D565E-743E-8645-91D7-2AE965BF88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389" y="2675262"/>
            <a:ext cx="473557" cy="81647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3EEC2A0-CCA3-C248-AD2C-2BDE67BE934D}"/>
              </a:ext>
            </a:extLst>
          </p:cNvPr>
          <p:cNvSpPr txBox="1"/>
          <p:nvPr/>
        </p:nvSpPr>
        <p:spPr>
          <a:xfrm>
            <a:off x="753474" y="3227770"/>
            <a:ext cx="2047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Bob’s ID and coin C</a:t>
            </a:r>
            <a:r>
              <a:rPr lang="en-US" sz="18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br>
              <a:rPr lang="en-US" sz="1800" baseline="-25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are not revealed</a:t>
            </a:r>
            <a:endParaRPr lang="en-US" sz="1800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ounded Rectangle 32">
                <a:extLst>
                  <a:ext uri="{FF2B5EF4-FFF2-40B4-BE49-F238E27FC236}">
                    <a16:creationId xmlns:a16="http://schemas.microsoft.com/office/drawing/2014/main" id="{41DD9BC0-3349-BD44-9341-97AD90E3B60C}"/>
                  </a:ext>
                </a:extLst>
              </p:cNvPr>
              <p:cNvSpPr/>
              <p:nvPr/>
            </p:nvSpPr>
            <p:spPr>
              <a:xfrm>
                <a:off x="611517" y="4101034"/>
                <a:ext cx="7704751" cy="985316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Contract checks (</a:t>
                </a:r>
                <a:r>
                  <a:rPr lang="en-US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i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) proof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𝜋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is valid for (root, </a:t>
                </a:r>
                <a:r>
                  <a:rPr lang="en-US" b="1" dirty="0" err="1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nf</a:t>
                </a:r>
                <a:r>
                  <a:rPr lang="en-US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r>
                  <a:rPr lang="en-US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), and</a:t>
                </a:r>
              </a:p>
              <a:p>
                <a:pPr algn="ctr"/>
                <a:r>
                  <a:rPr lang="en-US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(ii)</a:t>
                </a:r>
                <a:r>
                  <a:rPr lang="en-US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 </a:t>
                </a:r>
                <a:r>
                  <a:rPr lang="en-US" b="1" dirty="0" err="1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nf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is not in the list of nullifiers  </a:t>
                </a:r>
              </a:p>
            </p:txBody>
          </p:sp>
        </mc:Choice>
        <mc:Fallback xmlns="">
          <p:sp>
            <p:nvSpPr>
              <p:cNvPr id="33" name="Rounded Rectangle 32">
                <a:extLst>
                  <a:ext uri="{FF2B5EF4-FFF2-40B4-BE49-F238E27FC236}">
                    <a16:creationId xmlns:a16="http://schemas.microsoft.com/office/drawing/2014/main" id="{41DD9BC0-3349-BD44-9341-97AD90E3B6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17" y="4101034"/>
                <a:ext cx="7704751" cy="985316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Group 36">
            <a:extLst>
              <a:ext uri="{FF2B5EF4-FFF2-40B4-BE49-F238E27FC236}">
                <a16:creationId xmlns:a16="http://schemas.microsoft.com/office/drawing/2014/main" id="{43CC72E6-2734-E743-A479-1CBEE0E11443}"/>
              </a:ext>
            </a:extLst>
          </p:cNvPr>
          <p:cNvGrpSpPr/>
          <p:nvPr/>
        </p:nvGrpSpPr>
        <p:grpSpPr>
          <a:xfrm>
            <a:off x="685800" y="2571751"/>
            <a:ext cx="2228850" cy="738664"/>
            <a:chOff x="914400" y="3527159"/>
            <a:chExt cx="2971800" cy="984885"/>
          </a:xfrm>
        </p:grpSpPr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397AB1E8-9224-2F42-945E-68A266772611}"/>
                </a:ext>
              </a:extLst>
            </p:cNvPr>
            <p:cNvCxnSpPr/>
            <p:nvPr/>
          </p:nvCxnSpPr>
          <p:spPr>
            <a:xfrm>
              <a:off x="914400" y="3962400"/>
              <a:ext cx="29718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78224E5-9682-2F43-908F-3A2AEECB62C1}"/>
                    </a:ext>
                  </a:extLst>
                </p:cNvPr>
                <p:cNvSpPr txBox="1"/>
                <p:nvPr/>
              </p:nvSpPr>
              <p:spPr>
                <a:xfrm>
                  <a:off x="1150480" y="3527159"/>
                  <a:ext cx="2357399" cy="98488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100" b="1" dirty="0" err="1">
                      <a:solidFill>
                        <a:srgbClr val="FF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nf</a:t>
                  </a:r>
                  <a:r>
                    <a:rPr lang="en-US" sz="2100" b="1" dirty="0">
                      <a:solidFill>
                        <a:srgbClr val="FF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,  </a:t>
                  </a:r>
                  <a:r>
                    <a:rPr lang="en-US" sz="21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proof </a:t>
                  </a:r>
                  <a14:m>
                    <m:oMath xmlns:m="http://schemas.openxmlformats.org/officeDocument/2006/math">
                      <m:r>
                        <a:rPr lang="en-US" sz="21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𝜋</m:t>
                      </m:r>
                    </m:oMath>
                  </a14:m>
                  <a:r>
                    <a:rPr lang="en-US" sz="21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,  </a:t>
                  </a:r>
                  <a:r>
                    <a:rPr lang="en-US" sz="2100" b="1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A</a:t>
                  </a:r>
                </a:p>
                <a:p>
                  <a:pPr algn="ctr"/>
                  <a:r>
                    <a:rPr lang="en-US" sz="21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(over Tor)</a:t>
                  </a:r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78224E5-9682-2F43-908F-3A2AEECB62C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50480" y="3527159"/>
                  <a:ext cx="2357399" cy="984885"/>
                </a:xfrm>
                <a:prstGeom prst="rect">
                  <a:avLst/>
                </a:prstGeom>
                <a:blipFill>
                  <a:blip r:embed="rId5"/>
                  <a:stretch>
                    <a:fillRect l="-4286" t="-5085" r="-3571" b="-152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F9D6506A-99A7-9E4B-B6CC-75550B4479AA}"/>
              </a:ext>
            </a:extLst>
          </p:cNvPr>
          <p:cNvSpPr txBox="1"/>
          <p:nvPr/>
        </p:nvSpPr>
        <p:spPr>
          <a:xfrm>
            <a:off x="7208268" y="1257300"/>
            <a:ext cx="74251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Merkle</a:t>
            </a:r>
            <a:b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root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CE213DE-22E9-8E45-B7A0-EA8ABF6BC6AC}"/>
              </a:ext>
            </a:extLst>
          </p:cNvPr>
          <p:cNvSpPr txBox="1"/>
          <p:nvPr/>
        </p:nvSpPr>
        <p:spPr>
          <a:xfrm>
            <a:off x="6773046" y="881703"/>
            <a:ext cx="1792478" cy="3231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15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, H</a:t>
            </a:r>
            <a:r>
              <a:rPr lang="en-US" sz="15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:  R ⇾ {0,1}</a:t>
            </a:r>
            <a:r>
              <a:rPr lang="en-US" sz="18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256</a:t>
            </a: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D037395-AC47-1B40-9867-F07CF1DD93FE}"/>
              </a:ext>
            </a:extLst>
          </p:cNvPr>
          <p:cNvSpPr txBox="1"/>
          <p:nvPr/>
        </p:nvSpPr>
        <p:spPr>
          <a:xfrm>
            <a:off x="3125510" y="3694314"/>
            <a:ext cx="125572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contract state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15FCDCC-7835-414B-A24F-7EB2114927F1}"/>
              </a:ext>
            </a:extLst>
          </p:cNvPr>
          <p:cNvSpPr txBox="1"/>
          <p:nvPr/>
        </p:nvSpPr>
        <p:spPr>
          <a:xfrm>
            <a:off x="3464270" y="2955236"/>
            <a:ext cx="807529" cy="3231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next = 5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0EC5BA2-B05A-A345-B937-65294FE09440}"/>
              </a:ext>
            </a:extLst>
          </p:cNvPr>
          <p:cNvSpPr txBox="1"/>
          <p:nvPr/>
        </p:nvSpPr>
        <p:spPr>
          <a:xfrm>
            <a:off x="286211" y="1828800"/>
            <a:ext cx="215501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100" b="1" u="sng" dirty="0">
                <a:latin typeface="Calibri" panose="020F0502020204030204" pitchFamily="34" charset="0"/>
                <a:cs typeface="Calibri" panose="020F0502020204030204" pitchFamily="34" charset="0"/>
              </a:rPr>
              <a:t>Withdraw coin #3</a:t>
            </a:r>
            <a:br>
              <a:rPr lang="en-US" sz="2100" b="1" u="sng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100" b="1" u="sng" dirty="0"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lang="en-US" sz="2100" b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addr</a:t>
            </a:r>
            <a:r>
              <a:rPr lang="en-US" sz="2100" b="1" u="sng" dirty="0">
                <a:latin typeface="Calibri" panose="020F0502020204030204" pitchFamily="34" charset="0"/>
                <a:cs typeface="Calibri" panose="020F0502020204030204" pitchFamily="34" charset="0"/>
              </a:rPr>
              <a:t> A:</a:t>
            </a:r>
          </a:p>
        </p:txBody>
      </p:sp>
    </p:spTree>
    <p:extLst>
      <p:ext uri="{BB962C8B-B14F-4D97-AF65-F5344CB8AC3E}">
        <p14:creationId xmlns:p14="http://schemas.microsoft.com/office/powerpoint/2010/main" val="1586385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C62FE2BB-76B0-4642-916B-8235A86D386C}"/>
              </a:ext>
            </a:extLst>
          </p:cNvPr>
          <p:cNvSpPr/>
          <p:nvPr/>
        </p:nvSpPr>
        <p:spPr>
          <a:xfrm>
            <a:off x="3143250" y="930963"/>
            <a:ext cx="2857500" cy="30443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03BCD77-C5D5-F046-AC7D-849465D94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Tornado cash: withdrawal     </a:t>
            </a:r>
            <a:r>
              <a:rPr lang="en-US" sz="2700" dirty="0"/>
              <a:t>(simplified)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8B95897-C47D-6744-BF5B-C784E3103EAD}"/>
              </a:ext>
            </a:extLst>
          </p:cNvPr>
          <p:cNvSpPr/>
          <p:nvPr/>
        </p:nvSpPr>
        <p:spPr>
          <a:xfrm>
            <a:off x="4570890" y="1416140"/>
            <a:ext cx="1200151" cy="231865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0E4F074-84E9-7847-8014-4B0DBB0B9985}"/>
              </a:ext>
            </a:extLst>
          </p:cNvPr>
          <p:cNvSpPr/>
          <p:nvPr/>
        </p:nvSpPr>
        <p:spPr>
          <a:xfrm>
            <a:off x="3371850" y="1416141"/>
            <a:ext cx="1200150" cy="10578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A4E926-6795-0648-B962-8E05E03498C6}"/>
              </a:ext>
            </a:extLst>
          </p:cNvPr>
          <p:cNvSpPr txBox="1"/>
          <p:nvPr/>
        </p:nvSpPr>
        <p:spPr>
          <a:xfrm>
            <a:off x="4827145" y="1416141"/>
            <a:ext cx="58657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700" dirty="0">
                <a:latin typeface="Calibri" panose="020F0502020204030204" pitchFamily="34" charset="0"/>
                <a:cs typeface="Calibri" panose="020F0502020204030204" pitchFamily="34" charset="0"/>
              </a:rPr>
              <a:t>nf</a:t>
            </a:r>
            <a:r>
              <a:rPr lang="en-US" sz="27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91E9547-DD85-1F40-9AF5-004F34F93A0D}"/>
              </a:ext>
            </a:extLst>
          </p:cNvPr>
          <p:cNvSpPr txBox="1"/>
          <p:nvPr/>
        </p:nvSpPr>
        <p:spPr>
          <a:xfrm>
            <a:off x="4632695" y="3411532"/>
            <a:ext cx="112902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nullifiers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20D0343-14B1-7944-AFFD-C7E76D6382BC}"/>
              </a:ext>
            </a:extLst>
          </p:cNvPr>
          <p:cNvSpPr txBox="1"/>
          <p:nvPr/>
        </p:nvSpPr>
        <p:spPr>
          <a:xfrm>
            <a:off x="3504479" y="1435264"/>
            <a:ext cx="963726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coins</a:t>
            </a:r>
          </a:p>
          <a:p>
            <a:pPr algn="ctr"/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Merkle</a:t>
            </a:r>
          </a:p>
          <a:p>
            <a:pPr algn="ctr"/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root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A7B6545-A652-3945-8D11-EC0C7EEF49DC}"/>
              </a:ext>
            </a:extLst>
          </p:cNvPr>
          <p:cNvSpPr txBox="1"/>
          <p:nvPr/>
        </p:nvSpPr>
        <p:spPr>
          <a:xfrm>
            <a:off x="3429000" y="986905"/>
            <a:ext cx="216559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Treasury:  </a:t>
            </a:r>
            <a:r>
              <a:rPr lang="en-US" sz="21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300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 DAI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4EBF595-44EF-894C-8A67-547C0EC355D2}"/>
              </a:ext>
            </a:extLst>
          </p:cNvPr>
          <p:cNvSpPr txBox="1"/>
          <p:nvPr/>
        </p:nvSpPr>
        <p:spPr>
          <a:xfrm>
            <a:off x="228600" y="986906"/>
            <a:ext cx="2514022" cy="7386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2100" b="1" u="sng" dirty="0">
                <a:latin typeface="Calibri" panose="020F0502020204030204" pitchFamily="34" charset="0"/>
                <a:cs typeface="Calibri" panose="020F0502020204030204" pitchFamily="34" charset="0"/>
              </a:rPr>
              <a:t>100 DAI pool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l"/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   each coin = 100 DAI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45EC6A5-573F-EF45-8F45-203F564250EB}"/>
              </a:ext>
            </a:extLst>
          </p:cNvPr>
          <p:cNvSpPr txBox="1"/>
          <p:nvPr/>
        </p:nvSpPr>
        <p:spPr>
          <a:xfrm>
            <a:off x="4827145" y="1916821"/>
            <a:ext cx="58657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700" dirty="0">
                <a:latin typeface="Calibri" panose="020F0502020204030204" pitchFamily="34" charset="0"/>
                <a:cs typeface="Calibri" panose="020F0502020204030204" pitchFamily="34" charset="0"/>
              </a:rPr>
              <a:t>nf</a:t>
            </a:r>
            <a:r>
              <a:rPr lang="en-US" sz="27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F431F7-019B-E14A-A5F1-50E69B6ACCAC}"/>
              </a:ext>
            </a:extLst>
          </p:cNvPr>
          <p:cNvSpPr txBox="1"/>
          <p:nvPr/>
        </p:nvSpPr>
        <p:spPr>
          <a:xfrm>
            <a:off x="3489627" y="2479458"/>
            <a:ext cx="96007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(32 bytes)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192AA3D-48FC-5A4E-B3A6-342D5A856EAF}"/>
              </a:ext>
            </a:extLst>
          </p:cNvPr>
          <p:cNvGrpSpPr/>
          <p:nvPr/>
        </p:nvGrpSpPr>
        <p:grpSpPr>
          <a:xfrm>
            <a:off x="6229351" y="1735943"/>
            <a:ext cx="2517160" cy="2287641"/>
            <a:chOff x="8305800" y="2695590"/>
            <a:chExt cx="3356212" cy="3050188"/>
          </a:xfrm>
        </p:grpSpPr>
        <p:sp>
          <p:nvSpPr>
            <p:cNvPr id="6" name="Triangle 5">
              <a:extLst>
                <a:ext uri="{FF2B5EF4-FFF2-40B4-BE49-F238E27FC236}">
                  <a16:creationId xmlns:a16="http://schemas.microsoft.com/office/drawing/2014/main" id="{F70D7A2D-2172-A046-8AFF-956B6D1D24F9}"/>
                </a:ext>
              </a:extLst>
            </p:cNvPr>
            <p:cNvSpPr/>
            <p:nvPr/>
          </p:nvSpPr>
          <p:spPr>
            <a:xfrm>
              <a:off x="8737706" y="2695590"/>
              <a:ext cx="2743200" cy="1817867"/>
            </a:xfrm>
            <a:prstGeom prst="triangle">
              <a:avLst/>
            </a:prstGeom>
            <a:solidFill>
              <a:srgbClr val="00B05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2AA702A-9D05-8D4B-9D25-1CD563FE78E5}"/>
                </a:ext>
              </a:extLst>
            </p:cNvPr>
            <p:cNvSpPr txBox="1"/>
            <p:nvPr/>
          </p:nvSpPr>
          <p:spPr>
            <a:xfrm>
              <a:off x="8737707" y="4465005"/>
              <a:ext cx="2924305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100" dirty="0"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  <a:r>
                <a:rPr lang="en-US" sz="2100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r>
                <a:rPr lang="en-US" sz="2100" dirty="0">
                  <a:latin typeface="Calibri" panose="020F0502020204030204" pitchFamily="34" charset="0"/>
                  <a:cs typeface="Calibri" panose="020F0502020204030204" pitchFamily="34" charset="0"/>
                </a:rPr>
                <a:t>  C</a:t>
              </a:r>
              <a:r>
                <a:rPr lang="en-US" sz="2100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sz="2100" dirty="0">
                  <a:latin typeface="Calibri" panose="020F0502020204030204" pitchFamily="34" charset="0"/>
                  <a:cs typeface="Calibri" panose="020F0502020204030204" pitchFamily="34" charset="0"/>
                </a:rPr>
                <a:t>  </a:t>
              </a:r>
              <a:r>
                <a:rPr lang="en-US" sz="21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  <a:r>
                <a:rPr lang="en-US" sz="2100" b="1" baseline="-250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r>
                <a:rPr lang="en-US" sz="2100" dirty="0">
                  <a:latin typeface="Calibri" panose="020F0502020204030204" pitchFamily="34" charset="0"/>
                  <a:cs typeface="Calibri" panose="020F0502020204030204" pitchFamily="34" charset="0"/>
                </a:rPr>
                <a:t>  C</a:t>
              </a:r>
              <a:r>
                <a:rPr lang="en-US" sz="2100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  <a:r>
                <a:rPr lang="en-US" sz="2100" dirty="0">
                  <a:latin typeface="Calibri" panose="020F0502020204030204" pitchFamily="34" charset="0"/>
                  <a:cs typeface="Calibri" panose="020F0502020204030204" pitchFamily="34" charset="0"/>
                </a:rPr>
                <a:t>  0 … 0</a:t>
              </a:r>
            </a:p>
          </p:txBody>
        </p:sp>
        <p:sp>
          <p:nvSpPr>
            <p:cNvPr id="14" name="Left Brace 13">
              <a:extLst>
                <a:ext uri="{FF2B5EF4-FFF2-40B4-BE49-F238E27FC236}">
                  <a16:creationId xmlns:a16="http://schemas.microsoft.com/office/drawing/2014/main" id="{BEA7431E-B1CD-B646-B2BF-A33F1B1736F0}"/>
                </a:ext>
              </a:extLst>
            </p:cNvPr>
            <p:cNvSpPr/>
            <p:nvPr/>
          </p:nvSpPr>
          <p:spPr>
            <a:xfrm rot="16200000">
              <a:off x="9579043" y="4174475"/>
              <a:ext cx="272937" cy="1817549"/>
            </a:xfrm>
            <a:prstGeom prst="leftBrace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0A8401F-83B1-FF42-BE12-C1D9DA7621EF}"/>
                </a:ext>
              </a:extLst>
            </p:cNvPr>
            <p:cNvSpPr txBox="1"/>
            <p:nvPr/>
          </p:nvSpPr>
          <p:spPr>
            <a:xfrm>
              <a:off x="9380970" y="3276601"/>
              <a:ext cx="1410729" cy="1046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dirty="0">
                  <a:latin typeface="Calibri" panose="020F0502020204030204" pitchFamily="34" charset="0"/>
                  <a:cs typeface="Calibri" panose="020F0502020204030204" pitchFamily="34" charset="0"/>
                </a:rPr>
                <a:t>tree of</a:t>
              </a:r>
            </a:p>
            <a:p>
              <a:pPr algn="ctr"/>
              <a:r>
                <a:rPr lang="en-US" sz="1500" dirty="0">
                  <a:latin typeface="Calibri" panose="020F0502020204030204" pitchFamily="34" charset="0"/>
                  <a:cs typeface="Calibri" panose="020F0502020204030204" pitchFamily="34" charset="0"/>
                </a:rPr>
                <a:t>height 20</a:t>
              </a:r>
            </a:p>
            <a:p>
              <a:pPr algn="ctr"/>
              <a:r>
                <a:rPr lang="en-US" sz="1500" dirty="0">
                  <a:latin typeface="Calibri" panose="020F0502020204030204" pitchFamily="34" charset="0"/>
                  <a:cs typeface="Calibri" panose="020F0502020204030204" pitchFamily="34" charset="0"/>
                </a:rPr>
                <a:t>(2</a:t>
              </a:r>
              <a:r>
                <a:rPr lang="en-US" sz="1500" baseline="30000" dirty="0">
                  <a:latin typeface="Calibri" panose="020F0502020204030204" pitchFamily="34" charset="0"/>
                  <a:cs typeface="Calibri" panose="020F0502020204030204" pitchFamily="34" charset="0"/>
                </a:rPr>
                <a:t>20</a:t>
              </a:r>
              <a:r>
                <a:rPr lang="en-US" sz="1500" dirty="0">
                  <a:latin typeface="Calibri" panose="020F0502020204030204" pitchFamily="34" charset="0"/>
                  <a:cs typeface="Calibri" panose="020F0502020204030204" pitchFamily="34" charset="0"/>
                </a:rPr>
                <a:t> leaves)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C552559-87EF-1044-9417-0A87216625AE}"/>
                </a:ext>
              </a:extLst>
            </p:cNvPr>
            <p:cNvSpPr txBox="1"/>
            <p:nvPr/>
          </p:nvSpPr>
          <p:spPr>
            <a:xfrm>
              <a:off x="8305800" y="5191781"/>
              <a:ext cx="2846762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100" dirty="0">
                  <a:latin typeface="Calibri" panose="020F0502020204030204" pitchFamily="34" charset="0"/>
                  <a:cs typeface="Calibri" panose="020F0502020204030204" pitchFamily="34" charset="0"/>
                </a:rPr>
                <a:t>public list of coins</a:t>
              </a:r>
            </a:p>
          </p:txBody>
        </p: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FC2D565E-743E-8645-91D7-2AE965BF88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389" y="2675262"/>
            <a:ext cx="473557" cy="816478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D8BDF4A8-BB9F-534D-A00A-CCD1ECB02153}"/>
              </a:ext>
            </a:extLst>
          </p:cNvPr>
          <p:cNvGrpSpPr/>
          <p:nvPr/>
        </p:nvGrpSpPr>
        <p:grpSpPr>
          <a:xfrm>
            <a:off x="685800" y="2571751"/>
            <a:ext cx="2228850" cy="738664"/>
            <a:chOff x="914400" y="3527159"/>
            <a:chExt cx="2971800" cy="984885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7154974F-39F8-484C-8958-0FC55C4083CB}"/>
                </a:ext>
              </a:extLst>
            </p:cNvPr>
            <p:cNvCxnSpPr/>
            <p:nvPr/>
          </p:nvCxnSpPr>
          <p:spPr>
            <a:xfrm>
              <a:off x="914400" y="3962400"/>
              <a:ext cx="29718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BA35B71F-587F-0F4E-8597-A886DD0880FE}"/>
                    </a:ext>
                  </a:extLst>
                </p:cNvPr>
                <p:cNvSpPr txBox="1"/>
                <p:nvPr/>
              </p:nvSpPr>
              <p:spPr>
                <a:xfrm>
                  <a:off x="1150480" y="3527159"/>
                  <a:ext cx="2357399" cy="98488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100" b="1" dirty="0" err="1">
                      <a:solidFill>
                        <a:srgbClr val="FF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nf</a:t>
                  </a:r>
                  <a:r>
                    <a:rPr lang="en-US" sz="2100" b="1" dirty="0">
                      <a:solidFill>
                        <a:srgbClr val="FF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,  </a:t>
                  </a:r>
                  <a:r>
                    <a:rPr lang="en-US" sz="21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proof </a:t>
                  </a:r>
                  <a14:m>
                    <m:oMath xmlns:m="http://schemas.openxmlformats.org/officeDocument/2006/math">
                      <m:r>
                        <a:rPr lang="en-US" sz="21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𝜋</m:t>
                      </m:r>
                    </m:oMath>
                  </a14:m>
                  <a:r>
                    <a:rPr lang="en-US" sz="21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,  </a:t>
                  </a:r>
                  <a:r>
                    <a:rPr lang="en-US" sz="2100" b="1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A</a:t>
                  </a:r>
                </a:p>
                <a:p>
                  <a:pPr algn="ctr"/>
                  <a:r>
                    <a:rPr lang="en-US" sz="21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(over Tor)</a:t>
                  </a: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BA35B71F-587F-0F4E-8597-A886DD0880F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50480" y="3527159"/>
                  <a:ext cx="2357399" cy="984885"/>
                </a:xfrm>
                <a:prstGeom prst="rect">
                  <a:avLst/>
                </a:prstGeom>
                <a:blipFill>
                  <a:blip r:embed="rId4"/>
                  <a:stretch>
                    <a:fillRect l="-4286" t="-5085" r="-3571" b="-152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DE8D50D9-AF1A-C248-826F-6603CA1ACCB9}"/>
              </a:ext>
            </a:extLst>
          </p:cNvPr>
          <p:cNvSpPr txBox="1"/>
          <p:nvPr/>
        </p:nvSpPr>
        <p:spPr>
          <a:xfrm>
            <a:off x="4833982" y="2429902"/>
            <a:ext cx="47775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7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nf</a:t>
            </a:r>
            <a:endParaRPr lang="en-US" sz="2700" b="1" baseline="-25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AF1BD84-3F39-E74D-961C-2F4D3D25830D}"/>
                  </a:ext>
                </a:extLst>
              </p:cNvPr>
              <p:cNvSpPr txBox="1"/>
              <p:nvPr/>
            </p:nvSpPr>
            <p:spPr>
              <a:xfrm>
                <a:off x="158389" y="4276322"/>
                <a:ext cx="8107604" cy="8540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100" b="1" dirty="0" err="1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nf</a:t>
                </a:r>
                <a:r>
                  <a:rPr lang="en-US" sz="2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1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𝜋</m:t>
                    </m:r>
                  </m:oMath>
                </a14:m>
                <a:r>
                  <a:rPr lang="en-US" sz="2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reveal nothing about which coin was spent.</a:t>
                </a:r>
              </a:p>
              <a:p>
                <a:pPr>
                  <a:spcBef>
                    <a:spcPts val="900"/>
                  </a:spcBef>
                </a:pPr>
                <a:r>
                  <a:rPr lang="en-US" sz="2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But, coin #3 cannot be spent again, because  </a:t>
                </a:r>
                <a:r>
                  <a:rPr lang="en-US" sz="2100" b="1" dirty="0" err="1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nf</a:t>
                </a:r>
                <a:r>
                  <a:rPr lang="en-US" sz="2100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= H</a:t>
                </a:r>
                <a:r>
                  <a:rPr lang="en-US" sz="2100" b="1" baseline="-2500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r>
                  <a:rPr lang="en-US" sz="2100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(k’)  </a:t>
                </a:r>
                <a:r>
                  <a:rPr lang="en-US" sz="2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is now nullified. 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AF1BD84-3F39-E74D-961C-2F4D3D2583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389" y="4276322"/>
                <a:ext cx="8107604" cy="854080"/>
              </a:xfrm>
              <a:prstGeom prst="rect">
                <a:avLst/>
              </a:prstGeom>
              <a:blipFill>
                <a:blip r:embed="rId5"/>
                <a:stretch>
                  <a:fillRect l="-939" t="-4348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>
            <a:extLst>
              <a:ext uri="{FF2B5EF4-FFF2-40B4-BE49-F238E27FC236}">
                <a16:creationId xmlns:a16="http://schemas.microsoft.com/office/drawing/2014/main" id="{2023A0C7-ECEC-1642-964F-0E705CB27C2F}"/>
              </a:ext>
            </a:extLst>
          </p:cNvPr>
          <p:cNvSpPr txBox="1"/>
          <p:nvPr/>
        </p:nvSpPr>
        <p:spPr>
          <a:xfrm>
            <a:off x="6250548" y="3943350"/>
            <a:ext cx="291310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… but observer does not </a:t>
            </a:r>
            <a:b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know which are spent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217AADF-B402-6D48-B8E4-CE18B1DBCBA9}"/>
              </a:ext>
            </a:extLst>
          </p:cNvPr>
          <p:cNvGrpSpPr/>
          <p:nvPr/>
        </p:nvGrpSpPr>
        <p:grpSpPr>
          <a:xfrm>
            <a:off x="685800" y="3360701"/>
            <a:ext cx="2228850" cy="720031"/>
            <a:chOff x="914400" y="4201180"/>
            <a:chExt cx="2971800" cy="960041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3585C1EB-6D08-254F-A0FF-7E1E7C1E2097}"/>
                </a:ext>
              </a:extLst>
            </p:cNvPr>
            <p:cNvGrpSpPr/>
            <p:nvPr/>
          </p:nvGrpSpPr>
          <p:grpSpPr>
            <a:xfrm>
              <a:off x="914400" y="4201180"/>
              <a:ext cx="2971800" cy="553996"/>
              <a:chOff x="914400" y="3551453"/>
              <a:chExt cx="2971800" cy="553996"/>
            </a:xfrm>
          </p:grpSpPr>
          <p:cxnSp>
            <p:nvCxnSpPr>
              <p:cNvPr id="31" name="Straight Arrow Connector 30">
                <a:extLst>
                  <a:ext uri="{FF2B5EF4-FFF2-40B4-BE49-F238E27FC236}">
                    <a16:creationId xmlns:a16="http://schemas.microsoft.com/office/drawing/2014/main" id="{36843471-4EE5-024B-BEFD-8C22830F9C33}"/>
                  </a:ext>
                </a:extLst>
              </p:cNvPr>
              <p:cNvCxnSpPr/>
              <p:nvPr/>
            </p:nvCxnSpPr>
            <p:spPr>
              <a:xfrm>
                <a:off x="914400" y="3962400"/>
                <a:ext cx="2971800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E1B2943-F789-7C47-BB1E-00918A7A778E}"/>
                  </a:ext>
                </a:extLst>
              </p:cNvPr>
              <p:cNvSpPr txBox="1"/>
              <p:nvPr/>
            </p:nvSpPr>
            <p:spPr>
              <a:xfrm>
                <a:off x="1851769" y="3551453"/>
                <a:ext cx="1404829" cy="5539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100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100 DAI</a:t>
                </a:r>
                <a:endParaRPr lang="en-US" sz="2100" dirty="0"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CE4A926-B9C8-8148-9877-2DCF49BC94E2}"/>
                </a:ext>
              </a:extLst>
            </p:cNvPr>
            <p:cNvSpPr txBox="1"/>
            <p:nvPr/>
          </p:nvSpPr>
          <p:spPr>
            <a:xfrm>
              <a:off x="1650347" y="4607224"/>
              <a:ext cx="2063300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100" dirty="0">
                  <a:latin typeface="Calibri" panose="020F0502020204030204" pitchFamily="34" charset="0"/>
                  <a:cs typeface="Calibri" panose="020F0502020204030204" pitchFamily="34" charset="0"/>
                </a:rPr>
                <a:t>to address </a:t>
              </a:r>
              <a:r>
                <a:rPr lang="en-US" sz="2100" b="1" dirty="0"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16413854-9F26-214A-9D1F-E6A5891C6345}"/>
              </a:ext>
            </a:extLst>
          </p:cNvPr>
          <p:cNvSpPr/>
          <p:nvPr/>
        </p:nvSpPr>
        <p:spPr>
          <a:xfrm>
            <a:off x="6229350" y="3665235"/>
            <a:ext cx="2852867" cy="1021065"/>
          </a:xfrm>
          <a:prstGeom prst="rect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908F879-1DA4-0E4F-8C58-ED6EF312B383}"/>
              </a:ext>
            </a:extLst>
          </p:cNvPr>
          <p:cNvSpPr txBox="1"/>
          <p:nvPr/>
        </p:nvSpPr>
        <p:spPr>
          <a:xfrm>
            <a:off x="7208268" y="1257300"/>
            <a:ext cx="74251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Merkle</a:t>
            </a:r>
            <a:b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root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FB4DBA4-4F99-954B-809C-2E19D31ACA95}"/>
              </a:ext>
            </a:extLst>
          </p:cNvPr>
          <p:cNvSpPr txBox="1"/>
          <p:nvPr/>
        </p:nvSpPr>
        <p:spPr>
          <a:xfrm>
            <a:off x="6773046" y="881703"/>
            <a:ext cx="1792478" cy="3231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15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, H</a:t>
            </a:r>
            <a:r>
              <a:rPr lang="en-US" sz="15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:  R ⇾ {0,1}</a:t>
            </a:r>
            <a:r>
              <a:rPr lang="en-US" sz="18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256</a:t>
            </a: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21AB8AA-C95C-DE47-A933-1D5BA13505A0}"/>
              </a:ext>
            </a:extLst>
          </p:cNvPr>
          <p:cNvSpPr txBox="1"/>
          <p:nvPr/>
        </p:nvSpPr>
        <p:spPr>
          <a:xfrm>
            <a:off x="3464270" y="2955236"/>
            <a:ext cx="807529" cy="3231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next = 5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9A232C7-9026-0440-806B-8F213AB0A858}"/>
              </a:ext>
            </a:extLst>
          </p:cNvPr>
          <p:cNvSpPr txBox="1"/>
          <p:nvPr/>
        </p:nvSpPr>
        <p:spPr>
          <a:xfrm>
            <a:off x="3125510" y="3694314"/>
            <a:ext cx="125572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contract state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9D0A812-BA69-2443-8F71-D93FB08DFC3E}"/>
              </a:ext>
            </a:extLst>
          </p:cNvPr>
          <p:cNvSpPr txBox="1"/>
          <p:nvPr/>
        </p:nvSpPr>
        <p:spPr>
          <a:xfrm>
            <a:off x="286211" y="1828800"/>
            <a:ext cx="215501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100" b="1" u="sng" dirty="0">
                <a:latin typeface="Calibri" panose="020F0502020204030204" pitchFamily="34" charset="0"/>
                <a:cs typeface="Calibri" panose="020F0502020204030204" pitchFamily="34" charset="0"/>
              </a:rPr>
              <a:t>Withdraw coin #3</a:t>
            </a:r>
            <a:br>
              <a:rPr lang="en-US" sz="2100" b="1" u="sng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100" b="1" u="sng" dirty="0"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lang="en-US" sz="2100" b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addr</a:t>
            </a:r>
            <a:r>
              <a:rPr lang="en-US" sz="2100" b="1" u="sng" dirty="0">
                <a:latin typeface="Calibri" panose="020F0502020204030204" pitchFamily="34" charset="0"/>
                <a:cs typeface="Calibri" panose="020F0502020204030204" pitchFamily="34" charset="0"/>
              </a:rPr>
              <a:t> A:</a:t>
            </a:r>
          </a:p>
        </p:txBody>
      </p:sp>
    </p:spTree>
    <p:extLst>
      <p:ext uri="{BB962C8B-B14F-4D97-AF65-F5344CB8AC3E}">
        <p14:creationId xmlns:p14="http://schemas.microsoft.com/office/powerpoint/2010/main" val="203705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2" grpId="0"/>
      <p:bldP spid="2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A7D2E-792F-C047-BB88-A5DED13E8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Who pays the withdrawal gas fee?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AB3B79-0CD8-A946-B24E-9942EA80CB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047751"/>
            <a:ext cx="8534400" cy="186689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Problem:   how does Bob pay for gas for the withdrawal Tx?</a:t>
            </a:r>
          </a:p>
          <a:p>
            <a:r>
              <a:rPr lang="en-US" dirty="0"/>
              <a:t>If paid from Bob’s address, then fresh address is linkable to Bob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Tornado’s solution:   </a:t>
            </a:r>
            <a:r>
              <a:rPr lang="en-US" b="1" dirty="0"/>
              <a:t>Bob uses a relay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C2B617-B137-3D4B-926D-C7F7273DA8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3250338"/>
            <a:ext cx="473557" cy="81647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57A17E20-BCDF-2E4F-9E90-5A14C156FBBC}"/>
              </a:ext>
            </a:extLst>
          </p:cNvPr>
          <p:cNvGrpSpPr/>
          <p:nvPr/>
        </p:nvGrpSpPr>
        <p:grpSpPr>
          <a:xfrm>
            <a:off x="756012" y="3399222"/>
            <a:ext cx="2122607" cy="738664"/>
            <a:chOff x="914400" y="3527159"/>
            <a:chExt cx="2971800" cy="984885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DC6818F4-35DD-6644-B494-105D74B08620}"/>
                </a:ext>
              </a:extLst>
            </p:cNvPr>
            <p:cNvCxnSpPr/>
            <p:nvPr/>
          </p:nvCxnSpPr>
          <p:spPr>
            <a:xfrm>
              <a:off x="914400" y="3962400"/>
              <a:ext cx="29718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169D2D9A-6F04-BD4E-9782-64C511498A80}"/>
                    </a:ext>
                  </a:extLst>
                </p:cNvPr>
                <p:cNvSpPr txBox="1"/>
                <p:nvPr/>
              </p:nvSpPr>
              <p:spPr>
                <a:xfrm>
                  <a:off x="1099562" y="3527159"/>
                  <a:ext cx="2459233" cy="98488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100" dirty="0" err="1">
                      <a:latin typeface="Calibri" panose="020F0502020204030204" pitchFamily="34" charset="0"/>
                      <a:cs typeface="Calibri" panose="020F0502020204030204" pitchFamily="34" charset="0"/>
                    </a:rPr>
                    <a:t>nf</a:t>
                  </a:r>
                  <a:r>
                    <a:rPr lang="en-US" sz="21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,</a:t>
                  </a:r>
                  <a:r>
                    <a:rPr lang="en-US" sz="2100" b="1" dirty="0">
                      <a:solidFill>
                        <a:srgbClr val="FF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  </a:t>
                  </a:r>
                  <a:r>
                    <a:rPr lang="en-US" sz="21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proof </a:t>
                  </a:r>
                  <a14:m>
                    <m:oMath xmlns:m="http://schemas.openxmlformats.org/officeDocument/2006/math">
                      <m:r>
                        <a:rPr lang="en-US" sz="21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𝜋</m:t>
                      </m:r>
                    </m:oMath>
                  </a14:m>
                  <a:r>
                    <a:rPr lang="en-US" sz="21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,  </a:t>
                  </a:r>
                  <a:r>
                    <a:rPr lang="en-US" sz="2100" b="1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A</a:t>
                  </a:r>
                </a:p>
                <a:p>
                  <a:pPr algn="ctr"/>
                  <a:r>
                    <a:rPr lang="en-US" sz="21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(over Tor)</a:t>
                  </a: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169D2D9A-6F04-BD4E-9782-64C511498A8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9562" y="3527159"/>
                  <a:ext cx="2459233" cy="984885"/>
                </a:xfrm>
                <a:prstGeom prst="rect">
                  <a:avLst/>
                </a:prstGeom>
                <a:blipFill>
                  <a:blip r:embed="rId3"/>
                  <a:stretch>
                    <a:fillRect l="-3597" t="-5085" r="-3597" b="-1694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BF180B63-06BE-D449-906C-F1825AE289B9}"/>
              </a:ext>
            </a:extLst>
          </p:cNvPr>
          <p:cNvGrpSpPr/>
          <p:nvPr/>
        </p:nvGrpSpPr>
        <p:grpSpPr>
          <a:xfrm flipH="1">
            <a:off x="6335568" y="3389022"/>
            <a:ext cx="1914197" cy="720031"/>
            <a:chOff x="914400" y="4201180"/>
            <a:chExt cx="2971800" cy="960041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604E62A-AD58-8448-9E95-5406289BBF88}"/>
                </a:ext>
              </a:extLst>
            </p:cNvPr>
            <p:cNvGrpSpPr/>
            <p:nvPr/>
          </p:nvGrpSpPr>
          <p:grpSpPr>
            <a:xfrm>
              <a:off x="914400" y="4201180"/>
              <a:ext cx="2971800" cy="553996"/>
              <a:chOff x="914400" y="3551453"/>
              <a:chExt cx="2971800" cy="553996"/>
            </a:xfrm>
          </p:grpSpPr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D77DF7FA-A36A-9A43-A024-76883B068F48}"/>
                  </a:ext>
                </a:extLst>
              </p:cNvPr>
              <p:cNvCxnSpPr/>
              <p:nvPr/>
            </p:nvCxnSpPr>
            <p:spPr>
              <a:xfrm>
                <a:off x="914400" y="3962400"/>
                <a:ext cx="2971800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255CC8D-5F31-654A-835B-7F67182D3E69}"/>
                  </a:ext>
                </a:extLst>
              </p:cNvPr>
              <p:cNvSpPr txBox="1"/>
              <p:nvPr/>
            </p:nvSpPr>
            <p:spPr>
              <a:xfrm>
                <a:off x="1058300" y="3551453"/>
                <a:ext cx="2586724" cy="5539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100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(100-gas) DAI</a:t>
                </a:r>
                <a:endParaRPr lang="en-US" sz="2100" dirty="0"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3C293F8-E55E-E745-8185-81E797AC9115}"/>
                </a:ext>
              </a:extLst>
            </p:cNvPr>
            <p:cNvSpPr txBox="1"/>
            <p:nvPr/>
          </p:nvSpPr>
          <p:spPr>
            <a:xfrm>
              <a:off x="1068194" y="4607224"/>
              <a:ext cx="2402462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100" dirty="0">
                  <a:latin typeface="Calibri" panose="020F0502020204030204" pitchFamily="34" charset="0"/>
                  <a:cs typeface="Calibri" panose="020F0502020204030204" pitchFamily="34" charset="0"/>
                </a:rPr>
                <a:t>to address </a:t>
              </a:r>
              <a:r>
                <a:rPr lang="en-US" sz="2100" b="1" dirty="0"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13F6C15-50F0-1044-A05B-0E4126898A3E}"/>
              </a:ext>
            </a:extLst>
          </p:cNvPr>
          <p:cNvGrpSpPr/>
          <p:nvPr/>
        </p:nvGrpSpPr>
        <p:grpSpPr>
          <a:xfrm>
            <a:off x="2863787" y="3342377"/>
            <a:ext cx="766557" cy="1186929"/>
            <a:chOff x="1615475" y="4765945"/>
            <a:chExt cx="1022076" cy="1582572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14DC2CA-25D8-7E45-BC36-5EE78D7F13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99750" y="4765945"/>
              <a:ext cx="807801" cy="1053655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AD3353F-A4C7-D841-AEAA-1D73F0F5B03F}"/>
                </a:ext>
              </a:extLst>
            </p:cNvPr>
            <p:cNvSpPr txBox="1"/>
            <p:nvPr/>
          </p:nvSpPr>
          <p:spPr>
            <a:xfrm>
              <a:off x="1615475" y="5794520"/>
              <a:ext cx="1022076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100" dirty="0"/>
                <a:t>relay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685080C-0ECD-6C4F-AB65-7AFF2A205452}"/>
              </a:ext>
            </a:extLst>
          </p:cNvPr>
          <p:cNvGrpSpPr/>
          <p:nvPr/>
        </p:nvGrpSpPr>
        <p:grpSpPr>
          <a:xfrm>
            <a:off x="3556362" y="3200402"/>
            <a:ext cx="2078543" cy="738664"/>
            <a:chOff x="914400" y="3527159"/>
            <a:chExt cx="2971800" cy="984885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9A693D27-BA9E-8246-8923-EFC4B44B6525}"/>
                </a:ext>
              </a:extLst>
            </p:cNvPr>
            <p:cNvCxnSpPr/>
            <p:nvPr/>
          </p:nvCxnSpPr>
          <p:spPr>
            <a:xfrm>
              <a:off x="914400" y="3962400"/>
              <a:ext cx="29718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E0FA0E53-2B71-7641-AF6C-FE3B706F84BC}"/>
                    </a:ext>
                  </a:extLst>
                </p:cNvPr>
                <p:cNvSpPr txBox="1"/>
                <p:nvPr/>
              </p:nvSpPr>
              <p:spPr>
                <a:xfrm>
                  <a:off x="1073497" y="3527159"/>
                  <a:ext cx="2511367" cy="98488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1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nf, </a:t>
                  </a:r>
                  <a:r>
                    <a:rPr lang="en-US" sz="2100" b="1" dirty="0">
                      <a:solidFill>
                        <a:srgbClr val="FF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 </a:t>
                  </a:r>
                  <a:r>
                    <a:rPr lang="en-US" sz="21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proof </a:t>
                  </a:r>
                  <a14:m>
                    <m:oMath xmlns:m="http://schemas.openxmlformats.org/officeDocument/2006/math">
                      <m:r>
                        <a:rPr lang="en-US" sz="21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𝜋</m:t>
                      </m:r>
                    </m:oMath>
                  </a14:m>
                  <a:r>
                    <a:rPr lang="en-US" sz="21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,  </a:t>
                  </a:r>
                  <a:r>
                    <a:rPr lang="en-US" sz="2100" b="1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A</a:t>
                  </a:r>
                </a:p>
                <a:p>
                  <a:pPr algn="ctr"/>
                  <a:r>
                    <a:rPr lang="en-US" sz="2100" b="1" dirty="0">
                      <a:solidFill>
                        <a:srgbClr val="FF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and gas</a:t>
                  </a:r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E0FA0E53-2B71-7641-AF6C-FE3B706F84B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3497" y="3527159"/>
                  <a:ext cx="2511367" cy="984885"/>
                </a:xfrm>
                <a:prstGeom prst="rect">
                  <a:avLst/>
                </a:prstGeom>
                <a:blipFill>
                  <a:blip r:embed="rId5"/>
                  <a:stretch>
                    <a:fillRect l="-3571" t="-5085" r="-3571" b="-152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54C2C6B-B321-BA45-AC55-6A3D361CA96E}"/>
              </a:ext>
            </a:extLst>
          </p:cNvPr>
          <p:cNvGrpSpPr/>
          <p:nvPr/>
        </p:nvGrpSpPr>
        <p:grpSpPr>
          <a:xfrm>
            <a:off x="5428945" y="3143250"/>
            <a:ext cx="1141659" cy="1909035"/>
            <a:chOff x="7238590" y="4191000"/>
            <a:chExt cx="1522212" cy="2545379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F1AFF7D-4CC6-744A-901E-9B05FBFEEC3F}"/>
                </a:ext>
              </a:extLst>
            </p:cNvPr>
            <p:cNvSpPr/>
            <p:nvPr/>
          </p:nvSpPr>
          <p:spPr>
            <a:xfrm>
              <a:off x="7561215" y="4191000"/>
              <a:ext cx="838200" cy="16764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3F6D478-CC3A-7745-A4BD-C57E65A576A7}"/>
                </a:ext>
              </a:extLst>
            </p:cNvPr>
            <p:cNvSpPr txBox="1"/>
            <p:nvPr/>
          </p:nvSpPr>
          <p:spPr>
            <a:xfrm>
              <a:off x="7238590" y="5751494"/>
              <a:ext cx="1522212" cy="9848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100" dirty="0"/>
                <a:t>tornado</a:t>
              </a:r>
            </a:p>
            <a:p>
              <a:pPr algn="ctr"/>
              <a:r>
                <a:rPr lang="en-US" sz="2100" dirty="0"/>
                <a:t>contract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DC833E7-05B4-ED4E-8082-534E2FFB7841}"/>
              </a:ext>
            </a:extLst>
          </p:cNvPr>
          <p:cNvGrpSpPr/>
          <p:nvPr/>
        </p:nvGrpSpPr>
        <p:grpSpPr>
          <a:xfrm flipH="1">
            <a:off x="3699565" y="3943352"/>
            <a:ext cx="1914197" cy="415498"/>
            <a:chOff x="914400" y="3823969"/>
            <a:chExt cx="2971800" cy="553996"/>
          </a:xfrm>
        </p:grpSpPr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35FAE995-8EBF-4F40-8414-579592E4D27F}"/>
                </a:ext>
              </a:extLst>
            </p:cNvPr>
            <p:cNvCxnSpPr/>
            <p:nvPr/>
          </p:nvCxnSpPr>
          <p:spPr>
            <a:xfrm>
              <a:off x="914400" y="3962400"/>
              <a:ext cx="29718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FB626D9-17D2-5E42-ADF8-7B42D0685264}"/>
                </a:ext>
              </a:extLst>
            </p:cNvPr>
            <p:cNvSpPr txBox="1"/>
            <p:nvPr/>
          </p:nvSpPr>
          <p:spPr>
            <a:xfrm>
              <a:off x="2346303" y="3823969"/>
              <a:ext cx="851921" cy="553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gas</a:t>
              </a:r>
              <a:endParaRPr lang="en-US" sz="2100" dirty="0">
                <a:cs typeface="Calibri" panose="020F0502020204030204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4CE727C-B266-9146-93E7-499CDA17D4EF}"/>
              </a:ext>
            </a:extLst>
          </p:cNvPr>
          <p:cNvGrpSpPr/>
          <p:nvPr/>
        </p:nvGrpSpPr>
        <p:grpSpPr>
          <a:xfrm>
            <a:off x="8373729" y="3250338"/>
            <a:ext cx="583886" cy="913889"/>
            <a:chOff x="11164972" y="4333783"/>
            <a:chExt cx="778514" cy="1218519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6FD8C1AF-28D2-E047-BC32-2848DA49AB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222981" y="4439011"/>
              <a:ext cx="631409" cy="1088637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2592C6D-598D-4544-AE07-10633FB2F4A1}"/>
                </a:ext>
              </a:extLst>
            </p:cNvPr>
            <p:cNvSpPr/>
            <p:nvPr/>
          </p:nvSpPr>
          <p:spPr>
            <a:xfrm>
              <a:off x="11164972" y="4333783"/>
              <a:ext cx="778514" cy="1218519"/>
            </a:xfrm>
            <a:prstGeom prst="rect">
              <a:avLst/>
            </a:prstGeom>
            <a:solidFill>
              <a:schemeClr val="accent2">
                <a:alpha val="239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C09145E0-5E97-2941-95D9-04B0D3B277AD}"/>
              </a:ext>
            </a:extLst>
          </p:cNvPr>
          <p:cNvSpPr txBox="1"/>
          <p:nvPr/>
        </p:nvSpPr>
        <p:spPr>
          <a:xfrm>
            <a:off x="228600" y="4797251"/>
            <a:ext cx="4122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Note:  relay and Tornado also charge a fee</a:t>
            </a:r>
          </a:p>
        </p:txBody>
      </p:sp>
    </p:spTree>
    <p:extLst>
      <p:ext uri="{BB962C8B-B14F-4D97-AF65-F5344CB8AC3E}">
        <p14:creationId xmlns:p14="http://schemas.microsoft.com/office/powerpoint/2010/main" val="97166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EFB53-6173-2349-BD10-E99DF4329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Tornado Cash:  the UI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44E17F-A08E-444E-B64E-B4E6DFFA47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047" y="1485900"/>
            <a:ext cx="4000500" cy="2476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F1C128E-1D4B-2449-B70C-67B16EAB8CD7}"/>
              </a:ext>
            </a:extLst>
          </p:cNvPr>
          <p:cNvSpPr txBox="1"/>
          <p:nvPr/>
        </p:nvSpPr>
        <p:spPr>
          <a:xfrm>
            <a:off x="886082" y="4217685"/>
            <a:ext cx="311655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100" dirty="0"/>
              <a:t>After deposit:  get a note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E49E5FB-D7AF-7C44-82F5-66D27D5699B2}"/>
              </a:ext>
            </a:extLst>
          </p:cNvPr>
          <p:cNvGrpSpPr/>
          <p:nvPr/>
        </p:nvGrpSpPr>
        <p:grpSpPr>
          <a:xfrm>
            <a:off x="4789884" y="1485900"/>
            <a:ext cx="4000500" cy="3147283"/>
            <a:chOff x="6386512" y="1981200"/>
            <a:chExt cx="5334000" cy="419637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BEFA00E-B096-4A47-8AA9-11CF693260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86512" y="1981200"/>
              <a:ext cx="5334000" cy="330200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30CA73F-066F-FC48-B71D-4AA36FB07034}"/>
                </a:ext>
              </a:extLst>
            </p:cNvPr>
            <p:cNvSpPr txBox="1"/>
            <p:nvPr/>
          </p:nvSpPr>
          <p:spPr>
            <a:xfrm>
              <a:off x="6966620" y="5623579"/>
              <a:ext cx="4530984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100" dirty="0"/>
                <a:t>Later, use note to withdraw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A34815F-76D8-904D-B448-9F1E1170D8A1}"/>
                </a:ext>
              </a:extLst>
            </p:cNvPr>
            <p:cNvSpPr txBox="1"/>
            <p:nvPr/>
          </p:nvSpPr>
          <p:spPr>
            <a:xfrm>
              <a:off x="6934200" y="3429000"/>
              <a:ext cx="221188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enter note here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131C871-23DB-EF49-BCC1-06DC7100515B}"/>
                </a:ext>
              </a:extLst>
            </p:cNvPr>
            <p:cNvSpPr txBox="1"/>
            <p:nvPr/>
          </p:nvSpPr>
          <p:spPr>
            <a:xfrm>
              <a:off x="6934200" y="4495801"/>
              <a:ext cx="1214692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address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63845452-B9B3-EE40-8D05-24A4709C6FF2}"/>
              </a:ext>
            </a:extLst>
          </p:cNvPr>
          <p:cNvSpPr txBox="1"/>
          <p:nvPr/>
        </p:nvSpPr>
        <p:spPr>
          <a:xfrm>
            <a:off x="2970526" y="4686300"/>
            <a:ext cx="302249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(wait before withdrawing)</a:t>
            </a:r>
          </a:p>
        </p:txBody>
      </p:sp>
    </p:spTree>
    <p:extLst>
      <p:ext uri="{BB962C8B-B14F-4D97-AF65-F5344CB8AC3E}">
        <p14:creationId xmlns:p14="http://schemas.microsoft.com/office/powerpoint/2010/main" val="4203895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F59EC-1F6B-7B4F-8D23-B335EF909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Anonymity set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5D7CDC-F2DC-D548-BA33-8FCA8BFE90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675" t="24892" r="15840" b="24893"/>
          <a:stretch/>
        </p:blipFill>
        <p:spPr>
          <a:xfrm>
            <a:off x="514350" y="1073929"/>
            <a:ext cx="2638425" cy="11144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92429BF-C71E-AB4A-8797-0474BAC30C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1900" y="1073929"/>
            <a:ext cx="2638425" cy="11144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191EA36-538A-C14A-87FB-D75E6B139FDF}"/>
              </a:ext>
            </a:extLst>
          </p:cNvPr>
          <p:cNvSpPr txBox="1"/>
          <p:nvPr/>
        </p:nvSpPr>
        <p:spPr>
          <a:xfrm>
            <a:off x="661314" y="2228850"/>
            <a:ext cx="211237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# leaves occupied</a:t>
            </a:r>
          </a:p>
          <a:p>
            <a:pPr algn="ctr"/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over all pools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3B65CF-5086-6B42-9221-C1BC4FF5E381}"/>
              </a:ext>
            </a:extLst>
          </p:cNvPr>
          <p:cNvSpPr txBox="1"/>
          <p:nvPr/>
        </p:nvSpPr>
        <p:spPr>
          <a:xfrm>
            <a:off x="86356" y="4718692"/>
            <a:ext cx="123944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Oct. 2021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8A0ACF5-4EB5-2B48-BBB2-88B292A28149}"/>
              </a:ext>
            </a:extLst>
          </p:cNvPr>
          <p:cNvGrpSpPr/>
          <p:nvPr/>
        </p:nvGrpSpPr>
        <p:grpSpPr>
          <a:xfrm>
            <a:off x="5257800" y="2571750"/>
            <a:ext cx="3490318" cy="2072685"/>
            <a:chOff x="7010400" y="3429000"/>
            <a:chExt cx="4653757" cy="276358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AFFE9BE-808C-3C41-855E-3F0160C604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30688"/>
            <a:stretch/>
          </p:blipFill>
          <p:spPr>
            <a:xfrm>
              <a:off x="7010400" y="3890665"/>
              <a:ext cx="4653757" cy="2301915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510E1CD-FA52-9346-9C9B-ED33FF1351D3}"/>
                </a:ext>
              </a:extLst>
            </p:cNvPr>
            <p:cNvSpPr txBox="1"/>
            <p:nvPr/>
          </p:nvSpPr>
          <p:spPr>
            <a:xfrm>
              <a:off x="7162800" y="3429000"/>
              <a:ext cx="1592744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1 ETH pool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1188679-4ACF-D04C-A03B-8ACB6817CC4B}"/>
                </a:ext>
              </a:extLst>
            </p:cNvPr>
            <p:cNvSpPr/>
            <p:nvPr/>
          </p:nvSpPr>
          <p:spPr>
            <a:xfrm>
              <a:off x="7148512" y="3884591"/>
              <a:ext cx="725891" cy="368321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395410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358B3-9865-374C-9275-023EFE2F9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Compliance tool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A7FCE9-B578-BC46-9722-20ACB2F796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" y="985838"/>
            <a:ext cx="8172450" cy="31718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E7485D4-9DC2-C24C-830C-A74A58173AD1}"/>
              </a:ext>
            </a:extLst>
          </p:cNvPr>
          <p:cNvSpPr txBox="1"/>
          <p:nvPr/>
        </p:nvSpPr>
        <p:spPr>
          <a:xfrm>
            <a:off x="800100" y="3493785"/>
            <a:ext cx="200728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100" dirty="0">
                <a:solidFill>
                  <a:schemeClr val="bg1"/>
                </a:solidFill>
              </a:rPr>
              <a:t>enter note here</a:t>
            </a:r>
          </a:p>
        </p:txBody>
      </p:sp>
    </p:spTree>
    <p:extLst>
      <p:ext uri="{BB962C8B-B14F-4D97-AF65-F5344CB8AC3E}">
        <p14:creationId xmlns:p14="http://schemas.microsoft.com/office/powerpoint/2010/main" val="175560805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EBDD1-5326-1248-85E9-8D26D3B9F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Compliance tool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8782E4-6EA9-664A-9E96-60A33646D3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975" y="1085850"/>
            <a:ext cx="7258050" cy="2971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ABCDC2B-72F2-E24B-AB4C-D77FE2F93398}"/>
              </a:ext>
            </a:extLst>
          </p:cNvPr>
          <p:cNvSpPr txBox="1"/>
          <p:nvPr/>
        </p:nvSpPr>
        <p:spPr>
          <a:xfrm>
            <a:off x="1543051" y="4457700"/>
            <a:ext cx="633897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Reveals source address and destination address of funds</a:t>
            </a:r>
          </a:p>
        </p:txBody>
      </p:sp>
    </p:spTree>
    <p:extLst>
      <p:ext uri="{BB962C8B-B14F-4D97-AF65-F5344CB8AC3E}">
        <p14:creationId xmlns:p14="http://schemas.microsoft.com/office/powerpoint/2010/main" val="255530092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4633C09-BEE4-A34A-B220-BA4D30AC1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3050" y="1371601"/>
            <a:ext cx="6400800" cy="1021556"/>
          </a:xfrm>
        </p:spPr>
        <p:txBody>
          <a:bodyPr/>
          <a:lstStyle/>
          <a:p>
            <a:pPr algn="ctr"/>
            <a:r>
              <a:rPr lang="en-US" dirty="0" err="1"/>
              <a:t>Zcash</a:t>
            </a:r>
            <a:r>
              <a:rPr lang="en-US" dirty="0"/>
              <a:t> / </a:t>
            </a:r>
            <a:r>
              <a:rPr lang="en-US" dirty="0" err="1"/>
              <a:t>IronFISH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7FAE1A6-650E-CD4F-ADC9-FB8E97A037D3}"/>
              </a:ext>
            </a:extLst>
          </p:cNvPr>
          <p:cNvSpPr txBox="1"/>
          <p:nvPr/>
        </p:nvSpPr>
        <p:spPr>
          <a:xfrm>
            <a:off x="2330679" y="2796779"/>
            <a:ext cx="5317931" cy="1379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Two L1 blockchains that extend Bitcoin.</a:t>
            </a:r>
          </a:p>
          <a:p>
            <a:pPr algn="ctr">
              <a:spcBef>
                <a:spcPts val="1350"/>
              </a:spcBef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Sapling 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Zcash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v2) launched in Aug. 2018.</a:t>
            </a:r>
          </a:p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2D6F37-EFC7-8341-9CEB-DDB070F72769}"/>
              </a:ext>
            </a:extLst>
          </p:cNvPr>
          <p:cNvSpPr txBox="1"/>
          <p:nvPr/>
        </p:nvSpPr>
        <p:spPr>
          <a:xfrm>
            <a:off x="2330679" y="4176644"/>
            <a:ext cx="563583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Similar use of Nullifiers,  support for any value Tx. </a:t>
            </a:r>
          </a:p>
        </p:txBody>
      </p:sp>
    </p:spTree>
    <p:extLst>
      <p:ext uri="{BB962C8B-B14F-4D97-AF65-F5344CB8AC3E}">
        <p14:creationId xmlns:p14="http://schemas.microsoft.com/office/powerpoint/2010/main" val="1041326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6A1ED-C02C-9647-8834-E8512F081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Quick review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2C0795-FAF9-1940-8513-5106ACFEE01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4800" y="971551"/>
                <a:ext cx="8839200" cy="4095749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A </a:t>
                </a:r>
                <a:r>
                  <a:rPr lang="en-US" sz="2400" dirty="0" err="1"/>
                  <a:t>zk</a:t>
                </a:r>
                <a:r>
                  <a:rPr lang="en-US" sz="2400" dirty="0"/>
                  <a:t>-SNARK for a circuit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/>
                  <a:t>:</a:t>
                </a:r>
              </a:p>
              <a:p>
                <a:r>
                  <a:rPr lang="en-US" sz="2400" dirty="0"/>
                  <a:t>For a public statement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,  prover outputs a proof that “convinces” </a:t>
                </a:r>
                <a:br>
                  <a:rPr lang="en-US" sz="2400" dirty="0"/>
                </a:br>
                <a:r>
                  <a:rPr lang="en-US" sz="2400" dirty="0"/>
                  <a:t>verifier that prover knows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400" dirty="0"/>
                  <a:t>   </a:t>
                </a:r>
                <a:r>
                  <a:rPr lang="en-US" sz="2400" dirty="0" err="1"/>
                  <a:t>s.t.</a:t>
                </a:r>
                <a:r>
                  <a:rPr lang="en-US" sz="2400" dirty="0"/>
                  <a:t> 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)=0</m:t>
                    </m:r>
                  </m:oMath>
                </a14:m>
                <a:r>
                  <a:rPr lang="en-US" sz="2400" dirty="0"/>
                  <a:t>.    </a:t>
                </a:r>
              </a:p>
              <a:p>
                <a:r>
                  <a:rPr lang="en-US" sz="2400" dirty="0"/>
                  <a:t>Proof is short and fast to verify</a:t>
                </a:r>
              </a:p>
              <a:p>
                <a:pPr marL="0" indent="0">
                  <a:spcBef>
                    <a:spcPts val="1476"/>
                  </a:spcBef>
                  <a:buNone/>
                </a:pPr>
                <a:r>
                  <a:rPr lang="en-US" sz="2400" dirty="0"/>
                  <a:t>What is it good for?</a:t>
                </a:r>
              </a:p>
              <a:p>
                <a:r>
                  <a:rPr lang="en-US" sz="2400" dirty="0"/>
                  <a:t>Private payments and private </a:t>
                </a:r>
                <a:r>
                  <a:rPr lang="en-US" sz="2400" dirty="0" err="1"/>
                  <a:t>Dapp</a:t>
                </a:r>
                <a:r>
                  <a:rPr lang="en-US" sz="2400" dirty="0"/>
                  <a:t> business logic (</a:t>
                </a:r>
                <a:r>
                  <a:rPr lang="en-US" sz="2400" dirty="0" err="1"/>
                  <a:t>Aleo</a:t>
                </a:r>
                <a:r>
                  <a:rPr lang="en-US" sz="2400" dirty="0"/>
                  <a:t>)</a:t>
                </a:r>
              </a:p>
              <a:p>
                <a:r>
                  <a:rPr lang="en-US" sz="2400" dirty="0"/>
                  <a:t>Private compliance  and   L2 scalability with privacy</a:t>
                </a:r>
              </a:p>
              <a:p>
                <a:pPr marL="0" indent="0">
                  <a:spcBef>
                    <a:spcPts val="1476"/>
                  </a:spcBef>
                  <a:buNone/>
                </a:pPr>
                <a:r>
                  <a:rPr lang="en-US" sz="2400" dirty="0"/>
                  <a:t>More to think about:   </a:t>
                </a:r>
              </a:p>
              <a:p>
                <a:r>
                  <a:rPr lang="en-US" sz="2400" dirty="0"/>
                  <a:t>private DAO participation?    private governance?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2C0795-FAF9-1940-8513-5106ACFEE0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971551"/>
                <a:ext cx="8839200" cy="4095749"/>
              </a:xfrm>
              <a:blipFill>
                <a:blip r:embed="rId2"/>
                <a:stretch>
                  <a:fillRect l="-1149" t="-929" b="-43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7965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00371-176B-E940-922D-74A58C471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Further topics</a:t>
            </a:r>
            <a:endParaRPr lang="en-US" sz="1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1C1214-D5E0-A342-B529-FBC8574B7E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125" y="1274990"/>
            <a:ext cx="8667750" cy="2593520"/>
          </a:xfrm>
        </p:spPr>
        <p:txBody>
          <a:bodyPr>
            <a:normAutofit/>
          </a:bodyPr>
          <a:lstStyle/>
          <a:p>
            <a:pPr marL="0" indent="0">
              <a:spcBef>
                <a:spcPts val="2625"/>
              </a:spcBef>
              <a:buNone/>
            </a:pPr>
            <a:r>
              <a:rPr lang="en-US" sz="2400" dirty="0"/>
              <a:t>Privately communicating with the blockchain:   </a:t>
            </a:r>
            <a:r>
              <a:rPr lang="en-US" sz="2400" dirty="0" err="1"/>
              <a:t>Nym</a:t>
            </a:r>
            <a:endParaRPr lang="en-US" sz="2400" dirty="0"/>
          </a:p>
          <a:p>
            <a:pPr lvl="1">
              <a:spcBef>
                <a:spcPts val="576"/>
              </a:spcBef>
            </a:pPr>
            <a:r>
              <a:rPr lang="en-US" sz="2400" dirty="0"/>
              <a:t>How to privately compensate proxies for relaying traffic</a:t>
            </a:r>
          </a:p>
          <a:p>
            <a:pPr marL="0" indent="0">
              <a:spcBef>
                <a:spcPts val="576"/>
              </a:spcBef>
              <a:buNone/>
            </a:pPr>
            <a:endParaRPr lang="en-US" sz="2400" dirty="0"/>
          </a:p>
          <a:p>
            <a:pPr marL="0" indent="0">
              <a:spcBef>
                <a:spcPts val="576"/>
              </a:spcBef>
              <a:buNone/>
            </a:pPr>
            <a:endParaRPr lang="en-US" sz="2400" dirty="0"/>
          </a:p>
          <a:p>
            <a:pPr marL="0" indent="0">
              <a:spcBef>
                <a:spcPts val="576"/>
              </a:spcBef>
              <a:buNone/>
            </a:pPr>
            <a:r>
              <a:rPr lang="en-US" sz="2400" dirty="0"/>
              <a:t>Next lecture:   how to build a SNARK</a:t>
            </a:r>
          </a:p>
        </p:txBody>
      </p:sp>
    </p:spTree>
    <p:extLst>
      <p:ext uri="{BB962C8B-B14F-4D97-AF65-F5344CB8AC3E}">
        <p14:creationId xmlns:p14="http://schemas.microsoft.com/office/powerpoint/2010/main" val="3796136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99BF6E7-E4D6-EE46-8AA8-BC50C7007FD6}"/>
              </a:ext>
            </a:extLst>
          </p:cNvPr>
          <p:cNvSpPr/>
          <p:nvPr/>
        </p:nvSpPr>
        <p:spPr>
          <a:xfrm>
            <a:off x="4629150" y="971550"/>
            <a:ext cx="1543050" cy="224506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mixer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address: M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973A84-5409-A749-8389-9EF8A119C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Simple blockchain anonymity via mixing</a:t>
            </a:r>
            <a:endParaRPr lang="en-US" sz="21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44D5133-7BCC-9741-8C84-3E02CC4B3A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1059" y="1085850"/>
            <a:ext cx="438210" cy="6482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AECABE5-63C6-BC4C-A68B-443982D2FF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7400" y="1865996"/>
            <a:ext cx="355168" cy="61235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D8D39F4-8F31-3A46-B003-67AC0A2DC8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3717" y="2570385"/>
            <a:ext cx="438211" cy="648241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FB1CA87D-E759-274F-A687-C4AA513D7B6B}"/>
              </a:ext>
            </a:extLst>
          </p:cNvPr>
          <p:cNvGrpSpPr/>
          <p:nvPr/>
        </p:nvGrpSpPr>
        <p:grpSpPr>
          <a:xfrm>
            <a:off x="2501928" y="1100725"/>
            <a:ext cx="2104754" cy="690679"/>
            <a:chOff x="3335903" y="1748135"/>
            <a:chExt cx="2806339" cy="920905"/>
          </a:xfrm>
        </p:grpSpPr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F8E2AB5F-D8A6-CD4D-BBF1-0BF2253F7B3F}"/>
                </a:ext>
              </a:extLst>
            </p:cNvPr>
            <p:cNvCxnSpPr>
              <a:cxnSpLocks/>
            </p:cNvCxnSpPr>
            <p:nvPr/>
          </p:nvCxnSpPr>
          <p:spPr>
            <a:xfrm>
              <a:off x="3335903" y="2133600"/>
              <a:ext cx="2760097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50EA367-47BB-9448-A97A-D1292D6D3525}"/>
                </a:ext>
              </a:extLst>
            </p:cNvPr>
            <p:cNvSpPr txBox="1"/>
            <p:nvPr/>
          </p:nvSpPr>
          <p:spPr>
            <a:xfrm>
              <a:off x="3551974" y="1748135"/>
              <a:ext cx="1830244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fresh </a:t>
              </a:r>
              <a:r>
                <a:rPr lang="en-US" sz="18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addr</a:t>
              </a:r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  X</a:t>
              </a:r>
            </a:p>
            <a:p>
              <a:pPr algn="l"/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from Alice</a:t>
              </a: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7647C8C4-E105-5C47-9C0F-2AC4AE6E8F24}"/>
                </a:ext>
              </a:extLst>
            </p:cNvPr>
            <p:cNvGrpSpPr/>
            <p:nvPr/>
          </p:nvGrpSpPr>
          <p:grpSpPr>
            <a:xfrm>
              <a:off x="5350186" y="1977867"/>
              <a:ext cx="792056" cy="691173"/>
              <a:chOff x="8351944" y="3200400"/>
              <a:chExt cx="1020556" cy="928605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837F53CB-9846-FD4B-9498-ABAE36E1ED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382000" y="3200400"/>
                <a:ext cx="587994" cy="890900"/>
              </a:xfrm>
              <a:prstGeom prst="rect">
                <a:avLst/>
              </a:prstGeom>
            </p:spPr>
          </p:pic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E12D523-094B-DA47-8B04-4EB12B01F077}"/>
                  </a:ext>
                </a:extLst>
              </p:cNvPr>
              <p:cNvSpPr txBox="1"/>
              <p:nvPr/>
            </p:nvSpPr>
            <p:spPr>
              <a:xfrm>
                <a:off x="8351944" y="3632800"/>
                <a:ext cx="1020556" cy="496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1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TLS</a:t>
                </a:r>
                <a:endParaRPr lang="en-US" sz="1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E643528-1F32-A64A-B414-7FDD95A2C547}"/>
              </a:ext>
            </a:extLst>
          </p:cNvPr>
          <p:cNvGrpSpPr/>
          <p:nvPr/>
        </p:nvGrpSpPr>
        <p:grpSpPr>
          <a:xfrm>
            <a:off x="723034" y="1086326"/>
            <a:ext cx="1326205" cy="646331"/>
            <a:chOff x="964046" y="1981200"/>
            <a:chExt cx="1768272" cy="86177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D3B3A0E-62E7-A740-98BA-C24AD7A43C5D}"/>
                </a:ext>
              </a:extLst>
            </p:cNvPr>
            <p:cNvSpPr txBox="1"/>
            <p:nvPr/>
          </p:nvSpPr>
          <p:spPr>
            <a:xfrm>
              <a:off x="1101957" y="1981200"/>
              <a:ext cx="1630361" cy="861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1 ETH to M</a:t>
              </a:r>
            </a:p>
            <a:p>
              <a:pPr algn="l"/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from Alice</a:t>
              </a: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F1EE2F4E-963E-564C-BB58-D063291C629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64046" y="2395217"/>
              <a:ext cx="1702954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48EF4A8-4A1C-C049-94F8-8E01A2B18051}"/>
              </a:ext>
            </a:extLst>
          </p:cNvPr>
          <p:cNvGrpSpPr/>
          <p:nvPr/>
        </p:nvGrpSpPr>
        <p:grpSpPr>
          <a:xfrm>
            <a:off x="723034" y="1884331"/>
            <a:ext cx="1326205" cy="646331"/>
            <a:chOff x="964046" y="1981200"/>
            <a:chExt cx="1768272" cy="861775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61E2E95-C799-D94A-8D1E-505AD3A964C0}"/>
                </a:ext>
              </a:extLst>
            </p:cNvPr>
            <p:cNvSpPr txBox="1"/>
            <p:nvPr/>
          </p:nvSpPr>
          <p:spPr>
            <a:xfrm>
              <a:off x="1101957" y="1981200"/>
              <a:ext cx="1630361" cy="861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1 ETH to M</a:t>
              </a:r>
            </a:p>
            <a:p>
              <a:pPr algn="l"/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from Bob</a:t>
              </a:r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34110732-0936-F740-9296-2347AD55640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64046" y="2395217"/>
              <a:ext cx="1702954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F9347AE-7F32-AD40-9B7D-FE83EFED1F37}"/>
              </a:ext>
            </a:extLst>
          </p:cNvPr>
          <p:cNvGrpSpPr/>
          <p:nvPr/>
        </p:nvGrpSpPr>
        <p:grpSpPr>
          <a:xfrm>
            <a:off x="729351" y="2541092"/>
            <a:ext cx="1326205" cy="646331"/>
            <a:chOff x="964046" y="1981200"/>
            <a:chExt cx="1768272" cy="861775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03888B3-6946-F84E-87C2-4C513DF63768}"/>
                </a:ext>
              </a:extLst>
            </p:cNvPr>
            <p:cNvSpPr txBox="1"/>
            <p:nvPr/>
          </p:nvSpPr>
          <p:spPr>
            <a:xfrm>
              <a:off x="1101957" y="1981200"/>
              <a:ext cx="1630361" cy="861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1 ETH to M</a:t>
              </a:r>
            </a:p>
            <a:p>
              <a:pPr algn="l"/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from Carol</a:t>
              </a:r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D65B5B67-6B7C-B246-B836-2F28B5384B7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64046" y="2395217"/>
              <a:ext cx="1702954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959C8DB8-72B5-E242-A1DC-70F294D670BC}"/>
              </a:ext>
            </a:extLst>
          </p:cNvPr>
          <p:cNvGrpSpPr/>
          <p:nvPr/>
        </p:nvGrpSpPr>
        <p:grpSpPr>
          <a:xfrm>
            <a:off x="171450" y="1068100"/>
            <a:ext cx="422366" cy="2628159"/>
            <a:chOff x="228600" y="1424134"/>
            <a:chExt cx="563155" cy="3504211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9B43B10-274F-AC42-A708-3E0F8B6426C3}"/>
                </a:ext>
              </a:extLst>
            </p:cNvPr>
            <p:cNvCxnSpPr>
              <a:cxnSpLocks/>
            </p:cNvCxnSpPr>
            <p:nvPr/>
          </p:nvCxnSpPr>
          <p:spPr>
            <a:xfrm>
              <a:off x="228600" y="1424134"/>
              <a:ext cx="0" cy="3472066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8A024F3-5EAF-4B41-9900-9F348D6D2436}"/>
                </a:ext>
              </a:extLst>
            </p:cNvPr>
            <p:cNvCxnSpPr>
              <a:cxnSpLocks/>
            </p:cNvCxnSpPr>
            <p:nvPr/>
          </p:nvCxnSpPr>
          <p:spPr>
            <a:xfrm>
              <a:off x="762000" y="1424134"/>
              <a:ext cx="0" cy="3472066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DF12AD3-F250-5A4E-82B0-0CA34F797A6A}"/>
                </a:ext>
              </a:extLst>
            </p:cNvPr>
            <p:cNvSpPr/>
            <p:nvPr/>
          </p:nvSpPr>
          <p:spPr>
            <a:xfrm>
              <a:off x="381000" y="1728300"/>
              <a:ext cx="304800" cy="305434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DCFFBCC-4B99-1C46-808B-D6A1920E3C9D}"/>
                </a:ext>
              </a:extLst>
            </p:cNvPr>
            <p:cNvSpPr/>
            <p:nvPr/>
          </p:nvSpPr>
          <p:spPr>
            <a:xfrm>
              <a:off x="381000" y="2337900"/>
              <a:ext cx="304800" cy="305434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9AB5DEF-0846-8C48-8A97-9FD9929F91E2}"/>
                </a:ext>
              </a:extLst>
            </p:cNvPr>
            <p:cNvSpPr/>
            <p:nvPr/>
          </p:nvSpPr>
          <p:spPr>
            <a:xfrm>
              <a:off x="381000" y="2947500"/>
              <a:ext cx="304800" cy="305434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C720D97-4ED5-AD4E-ACD7-5411F86D1A87}"/>
                </a:ext>
              </a:extLst>
            </p:cNvPr>
            <p:cNvSpPr txBox="1"/>
            <p:nvPr/>
          </p:nvSpPr>
          <p:spPr>
            <a:xfrm rot="5400000">
              <a:off x="-242973" y="3893617"/>
              <a:ext cx="1577013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blockchain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2F0BC44-8D60-3444-9DA0-19040B763BA6}"/>
              </a:ext>
            </a:extLst>
          </p:cNvPr>
          <p:cNvGrpSpPr/>
          <p:nvPr/>
        </p:nvGrpSpPr>
        <p:grpSpPr>
          <a:xfrm>
            <a:off x="2530713" y="1905816"/>
            <a:ext cx="2104754" cy="690679"/>
            <a:chOff x="3335903" y="1748135"/>
            <a:chExt cx="2806339" cy="920905"/>
          </a:xfrm>
        </p:grpSpPr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42157331-EFAD-3E46-82AE-B5B49E859929}"/>
                </a:ext>
              </a:extLst>
            </p:cNvPr>
            <p:cNvCxnSpPr>
              <a:cxnSpLocks/>
            </p:cNvCxnSpPr>
            <p:nvPr/>
          </p:nvCxnSpPr>
          <p:spPr>
            <a:xfrm>
              <a:off x="3335903" y="2133600"/>
              <a:ext cx="2760097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D1F67AFA-E2F7-4C4A-A7B8-AEC43431A802}"/>
                </a:ext>
              </a:extLst>
            </p:cNvPr>
            <p:cNvSpPr txBox="1"/>
            <p:nvPr/>
          </p:nvSpPr>
          <p:spPr>
            <a:xfrm>
              <a:off x="3551974" y="1748135"/>
              <a:ext cx="1819559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fresh </a:t>
              </a:r>
              <a:r>
                <a:rPr lang="en-US" sz="18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addr</a:t>
              </a:r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  Y</a:t>
              </a:r>
            </a:p>
            <a:p>
              <a:pPr algn="l"/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from Bob</a:t>
              </a: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B36B6A3D-C4C2-1948-94C7-008BA842B42B}"/>
                </a:ext>
              </a:extLst>
            </p:cNvPr>
            <p:cNvGrpSpPr/>
            <p:nvPr/>
          </p:nvGrpSpPr>
          <p:grpSpPr>
            <a:xfrm>
              <a:off x="5350186" y="1977867"/>
              <a:ext cx="792056" cy="691173"/>
              <a:chOff x="8351944" y="3200400"/>
              <a:chExt cx="1020556" cy="928605"/>
            </a:xfrm>
          </p:grpSpPr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id="{C8984E29-8190-CE42-A9C2-4EA6175752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382000" y="3200400"/>
                <a:ext cx="587994" cy="890900"/>
              </a:xfrm>
              <a:prstGeom prst="rect">
                <a:avLst/>
              </a:prstGeom>
            </p:spPr>
          </p:pic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47A8E1CA-D09E-0145-B4A8-3C5844ADA234}"/>
                  </a:ext>
                </a:extLst>
              </p:cNvPr>
              <p:cNvSpPr txBox="1"/>
              <p:nvPr/>
            </p:nvSpPr>
            <p:spPr>
              <a:xfrm>
                <a:off x="8351944" y="3632800"/>
                <a:ext cx="1020556" cy="496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1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TLS</a:t>
                </a:r>
                <a:endParaRPr lang="en-US" sz="1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EAE6EEF9-304E-6242-BA79-FD1D6811D6BC}"/>
              </a:ext>
            </a:extLst>
          </p:cNvPr>
          <p:cNvGrpSpPr/>
          <p:nvPr/>
        </p:nvGrpSpPr>
        <p:grpSpPr>
          <a:xfrm>
            <a:off x="2559078" y="2643534"/>
            <a:ext cx="2104754" cy="690679"/>
            <a:chOff x="3335903" y="1748135"/>
            <a:chExt cx="2806339" cy="920905"/>
          </a:xfrm>
        </p:grpSpPr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CFB94912-074E-1742-A587-C984F31CC40E}"/>
                </a:ext>
              </a:extLst>
            </p:cNvPr>
            <p:cNvCxnSpPr>
              <a:cxnSpLocks/>
            </p:cNvCxnSpPr>
            <p:nvPr/>
          </p:nvCxnSpPr>
          <p:spPr>
            <a:xfrm>
              <a:off x="3335903" y="2133600"/>
              <a:ext cx="2760097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19EB4CBD-0B6F-C84E-964A-AE3F2CF12786}"/>
                </a:ext>
              </a:extLst>
            </p:cNvPr>
            <p:cNvSpPr txBox="1"/>
            <p:nvPr/>
          </p:nvSpPr>
          <p:spPr>
            <a:xfrm>
              <a:off x="3551974" y="1748135"/>
              <a:ext cx="1813146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fresh </a:t>
              </a:r>
              <a:r>
                <a:rPr lang="en-US" sz="18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addr</a:t>
              </a:r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  Z</a:t>
              </a:r>
            </a:p>
            <a:p>
              <a:pPr algn="l"/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from Carol</a:t>
              </a:r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2366889C-D0EF-5647-A252-3B33843D7844}"/>
                </a:ext>
              </a:extLst>
            </p:cNvPr>
            <p:cNvGrpSpPr/>
            <p:nvPr/>
          </p:nvGrpSpPr>
          <p:grpSpPr>
            <a:xfrm>
              <a:off x="5350186" y="1977867"/>
              <a:ext cx="792056" cy="691173"/>
              <a:chOff x="8351944" y="3200400"/>
              <a:chExt cx="1020556" cy="928605"/>
            </a:xfrm>
          </p:grpSpPr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BCA14609-8264-3C48-BAAC-73F494FA35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382000" y="3200400"/>
                <a:ext cx="587994" cy="890900"/>
              </a:xfrm>
              <a:prstGeom prst="rect">
                <a:avLst/>
              </a:prstGeom>
            </p:spPr>
          </p:pic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D6F38532-4DA5-FB41-857B-DBD03609E8BE}"/>
                  </a:ext>
                </a:extLst>
              </p:cNvPr>
              <p:cNvSpPr txBox="1"/>
              <p:nvPr/>
            </p:nvSpPr>
            <p:spPr>
              <a:xfrm>
                <a:off x="8351944" y="3632800"/>
                <a:ext cx="1020556" cy="496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1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TLS</a:t>
                </a:r>
                <a:endParaRPr lang="en-US" sz="1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D2BEDE89-5C1D-6347-A178-1C23529F5380}"/>
              </a:ext>
            </a:extLst>
          </p:cNvPr>
          <p:cNvGrpSpPr/>
          <p:nvPr/>
        </p:nvGrpSpPr>
        <p:grpSpPr>
          <a:xfrm>
            <a:off x="6172200" y="1657350"/>
            <a:ext cx="1771650" cy="1200329"/>
            <a:chOff x="7018822" y="893633"/>
            <a:chExt cx="2362200" cy="1600438"/>
          </a:xfrm>
        </p:grpSpPr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4AE2E5E1-56C1-DE4D-BFC5-5DB12A156900}"/>
                </a:ext>
              </a:extLst>
            </p:cNvPr>
            <p:cNvCxnSpPr>
              <a:cxnSpLocks/>
              <a:stCxn id="7" idx="3"/>
            </p:cNvCxnSpPr>
            <p:nvPr/>
          </p:nvCxnSpPr>
          <p:spPr>
            <a:xfrm>
              <a:off x="7018822" y="1302081"/>
              <a:ext cx="2362200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68D3B9DE-F82D-FA43-94BE-4EF11D31C052}"/>
                </a:ext>
              </a:extLst>
            </p:cNvPr>
            <p:cNvSpPr txBox="1"/>
            <p:nvPr/>
          </p:nvSpPr>
          <p:spPr>
            <a:xfrm>
              <a:off x="7185245" y="893633"/>
              <a:ext cx="1527768" cy="16004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Send:</a:t>
              </a:r>
            </a:p>
            <a:p>
              <a:pPr algn="l"/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1 ETH to X</a:t>
              </a:r>
            </a:p>
            <a:p>
              <a:pPr algn="l"/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1 ETH to Y</a:t>
              </a:r>
            </a:p>
            <a:p>
              <a:pPr algn="l"/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1 ETH to Z</a:t>
              </a:r>
            </a:p>
          </p:txBody>
        </p: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39F28B7C-BE8A-5F42-98AF-76D263FAF0EF}"/>
              </a:ext>
            </a:extLst>
          </p:cNvPr>
          <p:cNvSpPr txBox="1"/>
          <p:nvPr/>
        </p:nvSpPr>
        <p:spPr>
          <a:xfrm>
            <a:off x="742950" y="3371850"/>
            <a:ext cx="8220648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Observer knows Y belongs to one of  {Alice, Bob, Carol}  but does not know which one</a:t>
            </a:r>
          </a:p>
          <a:p>
            <a:pPr algn="l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	⟹  anonymity set of size 3.      </a:t>
            </a:r>
          </a:p>
          <a:p>
            <a:pPr algn="l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	⟹  Bob can mix again with different parties to increase anonymity set.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CC4FA56-8B69-104D-9203-58595C061379}"/>
              </a:ext>
            </a:extLst>
          </p:cNvPr>
          <p:cNvSpPr txBox="1"/>
          <p:nvPr/>
        </p:nvSpPr>
        <p:spPr>
          <a:xfrm>
            <a:off x="1193788" y="4366497"/>
            <a:ext cx="6664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Problems:  (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)  mixer knows all,    (ii)  mixer can abscond with 3 ETH !! 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BB621947-0438-6D40-A1DA-85A3042088C8}"/>
              </a:ext>
            </a:extLst>
          </p:cNvPr>
          <p:cNvSpPr txBox="1"/>
          <p:nvPr/>
        </p:nvSpPr>
        <p:spPr>
          <a:xfrm>
            <a:off x="408715" y="4761152"/>
            <a:ext cx="8723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Mixing without a mixer?   on Bitcoin: </a:t>
            </a:r>
            <a:r>
              <a:rPr lang="en-US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CoinJoin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(e.g., Wasabi),    on Ethereum:  </a:t>
            </a: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Tornado cash</a:t>
            </a:r>
          </a:p>
        </p:txBody>
      </p:sp>
      <p:sp>
        <p:nvSpPr>
          <p:cNvPr id="67" name="Multiply 66">
            <a:extLst>
              <a:ext uri="{FF2B5EF4-FFF2-40B4-BE49-F238E27FC236}">
                <a16:creationId xmlns:a16="http://schemas.microsoft.com/office/drawing/2014/main" id="{B3B1CBED-70C6-6E43-A390-97B39C0414A7}"/>
              </a:ext>
            </a:extLst>
          </p:cNvPr>
          <p:cNvSpPr/>
          <p:nvPr/>
        </p:nvSpPr>
        <p:spPr>
          <a:xfrm>
            <a:off x="6182512" y="1580213"/>
            <a:ext cx="1338361" cy="1477004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790CC7-A9C4-4147-A7C0-BA43C3972B7C}"/>
              </a:ext>
            </a:extLst>
          </p:cNvPr>
          <p:cNvSpPr txBox="1"/>
          <p:nvPr/>
        </p:nvSpPr>
        <p:spPr>
          <a:xfrm>
            <a:off x="4826423" y="2784044"/>
            <a:ext cx="124906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 3 ETH</a:t>
            </a:r>
          </a:p>
        </p:txBody>
      </p:sp>
    </p:spTree>
    <p:extLst>
      <p:ext uri="{BB962C8B-B14F-4D97-AF65-F5344CB8AC3E}">
        <p14:creationId xmlns:p14="http://schemas.microsoft.com/office/powerpoint/2010/main" val="3844526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5" grpId="0"/>
      <p:bldP spid="66" grpId="0"/>
      <p:bldP spid="67" grpId="0" animBg="1"/>
      <p:bldP spid="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066383B-610F-F040-85AB-9E762F54A5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END  OF  LECTURE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9297B4-B0B3-A441-B73F-91D81D15A2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74968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DA3518D-3777-834C-A3F5-D2C769B5B11E}"/>
              </a:ext>
            </a:extLst>
          </p:cNvPr>
          <p:cNvSpPr/>
          <p:nvPr/>
        </p:nvSpPr>
        <p:spPr>
          <a:xfrm>
            <a:off x="75757" y="2939905"/>
            <a:ext cx="8801100" cy="149387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B6A306-1631-DE42-9505-11D1D7E2F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dirty="0"/>
              <a:t>Two types of argument systems:  interactive vs. non-interactive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9B6270-AEFC-144D-8826-7F42B11438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0" y="1062585"/>
            <a:ext cx="8858250" cy="381843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Interactive:   proof takes multiple P</a:t>
            </a:r>
            <a:r>
              <a:rPr lang="en-US" sz="1800" dirty="0"/>
              <a:t>↔︎</a:t>
            </a:r>
            <a:r>
              <a:rPr lang="en-US" dirty="0"/>
              <a:t>V rounds of interaction </a:t>
            </a:r>
          </a:p>
          <a:p>
            <a:r>
              <a:rPr lang="en-US" dirty="0"/>
              <a:t>Useful when there is a single verifier, e.g.  a compliance auditor</a:t>
            </a:r>
          </a:p>
          <a:p>
            <a:r>
              <a:rPr lang="en-US" dirty="0"/>
              <a:t>Example:  zero-knowledge proof of taxes to tax authority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Non-interactive:   prover sends a </a:t>
            </a:r>
            <a:r>
              <a:rPr lang="en-US" u="sng" dirty="0"/>
              <a:t>single</a:t>
            </a:r>
            <a:r>
              <a:rPr lang="en-US" dirty="0"/>
              <a:t> message (proof) to verifier</a:t>
            </a:r>
          </a:p>
          <a:p>
            <a:r>
              <a:rPr lang="en-US" dirty="0"/>
              <a:t>Used when many verifiers need to verify proof</a:t>
            </a:r>
          </a:p>
          <a:p>
            <a:r>
              <a:rPr lang="en-US" dirty="0"/>
              <a:t>SNARK:   short proof that is fast to verify</a:t>
            </a:r>
          </a:p>
        </p:txBody>
      </p:sp>
    </p:spTree>
    <p:extLst>
      <p:ext uri="{BB962C8B-B14F-4D97-AF65-F5344CB8AC3E}">
        <p14:creationId xmlns:p14="http://schemas.microsoft.com/office/powerpoint/2010/main" val="2279204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4E122B4E-F990-C543-AAB1-B1ABDD98B7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180464"/>
            <a:ext cx="6400800" cy="131445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An central tool for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privacy on the blockchain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665B467-716B-1A4A-A57B-ED71492320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What is a </a:t>
            </a:r>
            <a:r>
              <a:rPr lang="en-US" dirty="0" err="1"/>
              <a:t>zk</a:t>
            </a:r>
            <a:r>
              <a:rPr lang="en-US" dirty="0"/>
              <a:t>-SNARK?</a:t>
            </a:r>
          </a:p>
        </p:txBody>
      </p:sp>
    </p:spTree>
    <p:extLst>
      <p:ext uri="{BB962C8B-B14F-4D97-AF65-F5344CB8AC3E}">
        <p14:creationId xmlns:p14="http://schemas.microsoft.com/office/powerpoint/2010/main" val="647397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C023EF8-2B02-B547-B592-6DD314E61292}"/>
              </a:ext>
            </a:extLst>
          </p:cNvPr>
          <p:cNvSpPr/>
          <p:nvPr/>
        </p:nvSpPr>
        <p:spPr>
          <a:xfrm>
            <a:off x="171450" y="914401"/>
            <a:ext cx="6912521" cy="189259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7C8EC5-97E5-2D47-AED7-F5FD7A1A5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zk</a:t>
            </a:r>
            <a:r>
              <a:rPr lang="en-US" dirty="0"/>
              <a:t>-SNARK:  Blockchain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D291E7-0114-C943-ACB0-9D1CE37AF0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0" y="914401"/>
            <a:ext cx="8686800" cy="4229099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1776"/>
              </a:spcBef>
              <a:buNone/>
            </a:pPr>
            <a:r>
              <a:rPr lang="en-US" b="1" dirty="0"/>
              <a:t>Private Tx on a public blockchain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Confidential transactions</a:t>
            </a:r>
          </a:p>
          <a:p>
            <a:pPr lvl="1"/>
            <a:r>
              <a:rPr lang="en-US" dirty="0"/>
              <a:t>Tornado cash,  </a:t>
            </a:r>
            <a:r>
              <a:rPr lang="en-US" dirty="0" err="1"/>
              <a:t>Zcash</a:t>
            </a:r>
            <a:r>
              <a:rPr lang="en-US" dirty="0"/>
              <a:t>,  </a:t>
            </a:r>
            <a:r>
              <a:rPr lang="en-US" dirty="0" err="1"/>
              <a:t>IronFish</a:t>
            </a:r>
            <a:endParaRPr lang="en-US" dirty="0"/>
          </a:p>
          <a:p>
            <a:pPr lvl="1"/>
            <a:r>
              <a:rPr lang="en-US" dirty="0"/>
              <a:t>Private </a:t>
            </a:r>
            <a:r>
              <a:rPr lang="en-US" dirty="0" err="1"/>
              <a:t>Dapps</a:t>
            </a:r>
            <a:r>
              <a:rPr lang="en-US" dirty="0"/>
              <a:t>:  </a:t>
            </a:r>
            <a:r>
              <a:rPr lang="en-US" dirty="0" err="1"/>
              <a:t>Aleo</a:t>
            </a:r>
            <a:endParaRPr lang="en-US" dirty="0"/>
          </a:p>
          <a:p>
            <a:pPr marL="0" indent="0">
              <a:spcBef>
                <a:spcPts val="1776"/>
              </a:spcBef>
              <a:buNone/>
            </a:pPr>
            <a:r>
              <a:rPr lang="en-US" b="1" dirty="0"/>
              <a:t>Compliance:</a:t>
            </a:r>
          </a:p>
          <a:p>
            <a:pPr lvl="1"/>
            <a:r>
              <a:rPr lang="en-US" dirty="0"/>
              <a:t>Proving solvency in zero-knowledge</a:t>
            </a:r>
          </a:p>
          <a:p>
            <a:pPr lvl="1"/>
            <a:r>
              <a:rPr lang="en-US" dirty="0"/>
              <a:t>Zero-knowledge taxes</a:t>
            </a:r>
          </a:p>
          <a:p>
            <a:pPr marL="57150" indent="0">
              <a:spcBef>
                <a:spcPts val="1872"/>
              </a:spcBef>
              <a:buNone/>
            </a:pPr>
            <a:r>
              <a:rPr lang="en-US" b="1" dirty="0"/>
              <a:t>Scalability:   </a:t>
            </a:r>
            <a:r>
              <a:rPr lang="en-US" dirty="0"/>
              <a:t>privacy in </a:t>
            </a:r>
            <a:r>
              <a:rPr lang="en-US" dirty="0" err="1"/>
              <a:t>zk</a:t>
            </a:r>
            <a:r>
              <a:rPr lang="en-US" dirty="0"/>
              <a:t>-SNARK Rollup  (next week)</a:t>
            </a:r>
          </a:p>
        </p:txBody>
      </p:sp>
    </p:spTree>
    <p:extLst>
      <p:ext uri="{BB962C8B-B14F-4D97-AF65-F5344CB8AC3E}">
        <p14:creationId xmlns:p14="http://schemas.microsoft.com/office/powerpoint/2010/main" val="537534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7765-D239-924D-8821-45762A57D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(1)  arithmetic circuits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B033BF-7770-C04E-901B-8F6333C2B05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20564" y="1046874"/>
                <a:ext cx="8665780" cy="4096626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Fix a finite field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0, …,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dirty="0"/>
                  <a:t>    for some prime  p&gt;2.</a:t>
                </a:r>
              </a:p>
              <a:p>
                <a:pPr>
                  <a:spcBef>
                    <a:spcPts val="2376"/>
                  </a:spcBef>
                </a:pPr>
                <a:r>
                  <a:rPr lang="en-US" b="1" dirty="0"/>
                  <a:t>Arithmetic circuit</a:t>
                </a:r>
                <a:r>
                  <a:rPr lang="en-US" dirty="0"/>
                  <a:t>:   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: 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  <m:r>
                      <a:rPr lang="en-US" i="1" baseline="30000" dirty="0" err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⇾ 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directed acyclic graph (DAG) where</a:t>
                </a:r>
              </a:p>
              <a:p>
                <a:pPr marL="914400" lvl="2" indent="0">
                  <a:buNone/>
                </a:pPr>
                <a:r>
                  <a:rPr lang="en-US" sz="2600" dirty="0"/>
                  <a:t>internal nodes are labeled  +, −, or ×</a:t>
                </a:r>
              </a:p>
              <a:p>
                <a:pPr marL="914400" lvl="2" indent="0">
                  <a:buNone/>
                </a:pPr>
                <a:r>
                  <a:rPr lang="en-US" sz="2600" dirty="0"/>
                  <a:t>inputs are labeled   1, </a:t>
                </a:r>
                <a14:m>
                  <m:oMath xmlns:m="http://schemas.openxmlformats.org/officeDocument/2006/math">
                    <m:r>
                      <a:rPr lang="en-US" sz="26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 i="1" baseline="-25000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600" i="1" dirty="0">
                        <a:latin typeface="Cambria Math" panose="02040503050406030204" pitchFamily="18" charset="0"/>
                      </a:rPr>
                      <m:t>, …, </m:t>
                    </m:r>
                    <m:r>
                      <a:rPr lang="en-US" sz="2600" i="1" dirty="0" err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 i="1" baseline="-25000" dirty="0" err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2600" baseline="-25000" dirty="0"/>
              </a:p>
              <a:p>
                <a:pPr lvl="1">
                  <a:spcBef>
                    <a:spcPts val="1776"/>
                  </a:spcBef>
                </a:pPr>
                <a:r>
                  <a:rPr lang="en-US" dirty="0"/>
                  <a:t>defines an n-variate polynomial</a:t>
                </a:r>
                <a:br>
                  <a:rPr lang="en-US" dirty="0"/>
                </a:br>
                <a:r>
                  <a:rPr lang="en-US" dirty="0"/>
                  <a:t>with an evaluation recipe </a:t>
                </a:r>
              </a:p>
              <a:p>
                <a:pPr>
                  <a:spcBef>
                    <a:spcPts val="1776"/>
                  </a:spcBef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| =</m:t>
                    </m:r>
                  </m:oMath>
                </a14:m>
                <a:r>
                  <a:rPr lang="en-US" dirty="0"/>
                  <a:t> # gates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B033BF-7770-C04E-901B-8F6333C2B0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0564" y="1046874"/>
                <a:ext cx="8665780" cy="4096626"/>
              </a:xfrm>
              <a:blipFill>
                <a:blip r:embed="rId2"/>
                <a:stretch>
                  <a:fillRect l="-1171" t="-2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455B59B8-9E6A-CE48-BAE0-AD7B9D863A75}"/>
              </a:ext>
            </a:extLst>
          </p:cNvPr>
          <p:cNvGrpSpPr/>
          <p:nvPr/>
        </p:nvGrpSpPr>
        <p:grpSpPr>
          <a:xfrm>
            <a:off x="6390289" y="2081049"/>
            <a:ext cx="2596055" cy="2806262"/>
            <a:chOff x="6390290" y="2081048"/>
            <a:chExt cx="2596055" cy="2806262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3311B12-D544-F84B-B42E-14C5C7F8C2F7}"/>
                </a:ext>
              </a:extLst>
            </p:cNvPr>
            <p:cNvSpPr/>
            <p:nvPr/>
          </p:nvSpPr>
          <p:spPr>
            <a:xfrm>
              <a:off x="6390290" y="2081048"/>
              <a:ext cx="2596055" cy="280626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2D020D3C-CEA7-854C-BBFE-9D5908FFA98F}"/>
                </a:ext>
              </a:extLst>
            </p:cNvPr>
            <p:cNvGrpSpPr/>
            <p:nvPr/>
          </p:nvGrpSpPr>
          <p:grpSpPr>
            <a:xfrm>
              <a:off x="6434496" y="2162740"/>
              <a:ext cx="2539478" cy="2490056"/>
              <a:chOff x="6434496" y="2162740"/>
              <a:chExt cx="2539478" cy="249005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" name="Oval 3">
                    <a:extLst>
                      <a:ext uri="{FF2B5EF4-FFF2-40B4-BE49-F238E27FC236}">
                        <a16:creationId xmlns:a16="http://schemas.microsoft.com/office/drawing/2014/main" id="{E65D9AF2-9897-D646-B60A-7BA7BD7E1965}"/>
                      </a:ext>
                    </a:extLst>
                  </p:cNvPr>
                  <p:cNvSpPr/>
                  <p:nvPr/>
                </p:nvSpPr>
                <p:spPr>
                  <a:xfrm>
                    <a:off x="6621516" y="4319750"/>
                    <a:ext cx="346842" cy="333046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800" i="1" baseline="-250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sz="3600" baseline="-25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" name="Oval 3">
                    <a:extLst>
                      <a:ext uri="{FF2B5EF4-FFF2-40B4-BE49-F238E27FC236}">
                        <a16:creationId xmlns:a16="http://schemas.microsoft.com/office/drawing/2014/main" id="{E65D9AF2-9897-D646-B60A-7BA7BD7E196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21516" y="4319750"/>
                    <a:ext cx="346842" cy="333046"/>
                  </a:xfrm>
                  <a:prstGeom prst="ellipse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  <a:ln w="381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" name="Oval 4">
                    <a:extLst>
                      <a:ext uri="{FF2B5EF4-FFF2-40B4-BE49-F238E27FC236}">
                        <a16:creationId xmlns:a16="http://schemas.microsoft.com/office/drawing/2014/main" id="{1913B8C2-DD14-2E41-A627-F18EBD9096FF}"/>
                      </a:ext>
                    </a:extLst>
                  </p:cNvPr>
                  <p:cNvSpPr/>
                  <p:nvPr/>
                </p:nvSpPr>
                <p:spPr>
                  <a:xfrm>
                    <a:off x="7383515" y="4314498"/>
                    <a:ext cx="346842" cy="333046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800" i="1" baseline="-250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oMath>
                      </m:oMathPara>
                    </a14:m>
                    <a:endParaRPr lang="en-US" sz="3600" baseline="-25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" name="Oval 4">
                    <a:extLst>
                      <a:ext uri="{FF2B5EF4-FFF2-40B4-BE49-F238E27FC236}">
                        <a16:creationId xmlns:a16="http://schemas.microsoft.com/office/drawing/2014/main" id="{1913B8C2-DD14-2E41-A627-F18EBD9096F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83515" y="4314498"/>
                    <a:ext cx="346842" cy="333046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 w="381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Oval 5">
                    <a:extLst>
                      <a:ext uri="{FF2B5EF4-FFF2-40B4-BE49-F238E27FC236}">
                        <a16:creationId xmlns:a16="http://schemas.microsoft.com/office/drawing/2014/main" id="{CD45A412-5D99-8A49-AF22-E76C4A4F7AC8}"/>
                      </a:ext>
                    </a:extLst>
                  </p:cNvPr>
                  <p:cNvSpPr/>
                  <p:nvPr/>
                </p:nvSpPr>
                <p:spPr>
                  <a:xfrm>
                    <a:off x="8203322" y="4314498"/>
                    <a:ext cx="346842" cy="333046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sz="36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" name="Oval 5">
                    <a:extLst>
                      <a:ext uri="{FF2B5EF4-FFF2-40B4-BE49-F238E27FC236}">
                        <a16:creationId xmlns:a16="http://schemas.microsoft.com/office/drawing/2014/main" id="{CD45A412-5D99-8A49-AF22-E76C4A4F7AC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203322" y="4314498"/>
                    <a:ext cx="346842" cy="333046"/>
                  </a:xfrm>
                  <a:prstGeom prst="ellipse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  <a:ln w="381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Oval 6">
                    <a:extLst>
                      <a:ext uri="{FF2B5EF4-FFF2-40B4-BE49-F238E27FC236}">
                        <a16:creationId xmlns:a16="http://schemas.microsoft.com/office/drawing/2014/main" id="{BA90A575-E088-8B44-B085-E70C32D68359}"/>
                      </a:ext>
                    </a:extLst>
                  </p:cNvPr>
                  <p:cNvSpPr/>
                  <p:nvPr/>
                </p:nvSpPr>
                <p:spPr>
                  <a:xfrm>
                    <a:off x="7031416" y="3691214"/>
                    <a:ext cx="346842" cy="333046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oMath>
                      </m:oMathPara>
                    </a14:m>
                    <a:endParaRPr lang="en-US" sz="3600" baseline="-25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" name="Oval 6">
                    <a:extLst>
                      <a:ext uri="{FF2B5EF4-FFF2-40B4-BE49-F238E27FC236}">
                        <a16:creationId xmlns:a16="http://schemas.microsoft.com/office/drawing/2014/main" id="{BA90A575-E088-8B44-B085-E70C32D6835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31416" y="3691214"/>
                    <a:ext cx="346842" cy="333046"/>
                  </a:xfrm>
                  <a:prstGeom prst="ellipse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  <a:ln w="381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Oval 7">
                    <a:extLst>
                      <a:ext uri="{FF2B5EF4-FFF2-40B4-BE49-F238E27FC236}">
                        <a16:creationId xmlns:a16="http://schemas.microsoft.com/office/drawing/2014/main" id="{81B64518-6806-5041-A09E-2FB1BC592AF6}"/>
                      </a:ext>
                    </a:extLst>
                  </p:cNvPr>
                  <p:cNvSpPr/>
                  <p:nvPr/>
                </p:nvSpPr>
                <p:spPr>
                  <a:xfrm>
                    <a:off x="7869618" y="3691214"/>
                    <a:ext cx="346842" cy="333046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oMath>
                      </m:oMathPara>
                    </a14:m>
                    <a:endParaRPr lang="en-US" sz="3600" baseline="-25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" name="Oval 7">
                    <a:extLst>
                      <a:ext uri="{FF2B5EF4-FFF2-40B4-BE49-F238E27FC236}">
                        <a16:creationId xmlns:a16="http://schemas.microsoft.com/office/drawing/2014/main" id="{81B64518-6806-5041-A09E-2FB1BC592AF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69618" y="3691214"/>
                    <a:ext cx="346842" cy="333046"/>
                  </a:xfrm>
                  <a:prstGeom prst="ellipse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  <a:ln w="381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Oval 8">
                    <a:extLst>
                      <a:ext uri="{FF2B5EF4-FFF2-40B4-BE49-F238E27FC236}">
                        <a16:creationId xmlns:a16="http://schemas.microsoft.com/office/drawing/2014/main" id="{0B73DF0A-8861-4C45-B169-90323FA98251}"/>
                      </a:ext>
                    </a:extLst>
                  </p:cNvPr>
                  <p:cNvSpPr/>
                  <p:nvPr/>
                </p:nvSpPr>
                <p:spPr>
                  <a:xfrm>
                    <a:off x="7488615" y="3050029"/>
                    <a:ext cx="346842" cy="333046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en-US" sz="1800" dirty="0">
                              <a:solidFill>
                                <a:schemeClr val="tx1"/>
                              </a:solidFill>
                            </a:rPr>
                            <m:t>×</m:t>
                          </m:r>
                        </m:oMath>
                      </m:oMathPara>
                    </a14:m>
                    <a:endParaRPr lang="en-US" sz="3600" baseline="-25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" name="Oval 8">
                    <a:extLst>
                      <a:ext uri="{FF2B5EF4-FFF2-40B4-BE49-F238E27FC236}">
                        <a16:creationId xmlns:a16="http://schemas.microsoft.com/office/drawing/2014/main" id="{0B73DF0A-8861-4C45-B169-90323FA9825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88615" y="3050029"/>
                    <a:ext cx="346842" cy="333046"/>
                  </a:xfrm>
                  <a:prstGeom prst="ellipse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  <a:ln w="381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934CBD2A-9A4A-194A-8368-CD006F43CC54}"/>
                  </a:ext>
                </a:extLst>
              </p:cNvPr>
              <p:cNvCxnSpPr>
                <a:endCxn id="7" idx="3"/>
              </p:cNvCxnSpPr>
              <p:nvPr/>
            </p:nvCxnSpPr>
            <p:spPr>
              <a:xfrm flipV="1">
                <a:off x="6894785" y="3975487"/>
                <a:ext cx="187425" cy="339011"/>
              </a:xfrm>
              <a:prstGeom prst="straightConnector1">
                <a:avLst/>
              </a:prstGeom>
              <a:ln w="38100">
                <a:solidFill>
                  <a:schemeClr val="accent2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DE71F6D7-9688-4E42-BF9E-53DA3E65346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679563" y="4024260"/>
                <a:ext cx="222468" cy="314626"/>
              </a:xfrm>
              <a:prstGeom prst="straightConnector1">
                <a:avLst/>
              </a:prstGeom>
              <a:ln w="38100">
                <a:solidFill>
                  <a:schemeClr val="accent2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4E61FD9B-6B17-8B46-AC78-988EE17BAF96}"/>
                  </a:ext>
                </a:extLst>
              </p:cNvPr>
              <p:cNvCxnSpPr>
                <a:cxnSpLocks/>
                <a:stCxn id="5" idx="1"/>
              </p:cNvCxnSpPr>
              <p:nvPr/>
            </p:nvCxnSpPr>
            <p:spPr>
              <a:xfrm flipH="1" flipV="1">
                <a:off x="7349369" y="4024261"/>
                <a:ext cx="84940" cy="339010"/>
              </a:xfrm>
              <a:prstGeom prst="straightConnector1">
                <a:avLst/>
              </a:prstGeom>
              <a:ln w="38100">
                <a:solidFill>
                  <a:schemeClr val="accent2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8AEF68F2-CA94-9C47-A150-3FF0E807F12C}"/>
                  </a:ext>
                </a:extLst>
              </p:cNvPr>
              <p:cNvCxnSpPr/>
              <p:nvPr/>
            </p:nvCxnSpPr>
            <p:spPr>
              <a:xfrm flipV="1">
                <a:off x="7308193" y="3393695"/>
                <a:ext cx="187425" cy="339011"/>
              </a:xfrm>
              <a:prstGeom prst="straightConnector1">
                <a:avLst/>
              </a:prstGeom>
              <a:ln w="38100">
                <a:solidFill>
                  <a:schemeClr val="accent2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2E595A69-99CA-D04E-8DDE-3818C23721C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123624" y="4024260"/>
                <a:ext cx="235175" cy="290239"/>
              </a:xfrm>
              <a:prstGeom prst="straightConnector1">
                <a:avLst/>
              </a:prstGeom>
              <a:ln w="38100">
                <a:solidFill>
                  <a:schemeClr val="accent2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5A73C328-5E7C-434D-A12F-DF3664879CF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835457" y="3376588"/>
                <a:ext cx="236491" cy="311785"/>
              </a:xfrm>
              <a:prstGeom prst="straightConnector1">
                <a:avLst/>
              </a:prstGeom>
              <a:ln w="38100">
                <a:solidFill>
                  <a:schemeClr val="accent2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A7BA586B-B23D-AB46-8D17-3731208974CE}"/>
                  </a:ext>
                </a:extLst>
              </p:cNvPr>
              <p:cNvSpPr/>
              <p:nvPr/>
            </p:nvSpPr>
            <p:spPr>
              <a:xfrm>
                <a:off x="6684578" y="3237185"/>
                <a:ext cx="756745" cy="1114096"/>
              </a:xfrm>
              <a:custGeom>
                <a:avLst/>
                <a:gdLst>
                  <a:gd name="connsiteX0" fmla="*/ 0 w 756745"/>
                  <a:gd name="connsiteY0" fmla="*/ 1114096 h 1114096"/>
                  <a:gd name="connsiteX1" fmla="*/ 126124 w 756745"/>
                  <a:gd name="connsiteY1" fmla="*/ 252248 h 1114096"/>
                  <a:gd name="connsiteX2" fmla="*/ 756745 w 756745"/>
                  <a:gd name="connsiteY2" fmla="*/ 0 h 11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6745" h="1114096">
                    <a:moveTo>
                      <a:pt x="0" y="1114096"/>
                    </a:moveTo>
                    <a:cubicBezTo>
                      <a:pt x="0" y="776013"/>
                      <a:pt x="0" y="437931"/>
                      <a:pt x="126124" y="252248"/>
                    </a:cubicBezTo>
                    <a:cubicBezTo>
                      <a:pt x="252248" y="66565"/>
                      <a:pt x="504496" y="33282"/>
                      <a:pt x="756745" y="0"/>
                    </a:cubicBezTo>
                  </a:path>
                </a:pathLst>
              </a:custGeom>
              <a:noFill/>
              <a:ln w="38100">
                <a:solidFill>
                  <a:schemeClr val="accent2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E963ECEC-3E71-F74B-AB44-A8D571C36D2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409573" y="3975487"/>
                <a:ext cx="733775" cy="469518"/>
              </a:xfrm>
              <a:prstGeom prst="straightConnector1">
                <a:avLst/>
              </a:prstGeom>
              <a:ln w="38100">
                <a:solidFill>
                  <a:schemeClr val="accent2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0C2A1A0C-692B-264D-ACA5-A8493D89E4B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637080" y="2567872"/>
                <a:ext cx="1" cy="427553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765FB898-CCCB-DA48-9564-B41DDE2F7587}"/>
                      </a:ext>
                    </a:extLst>
                  </p:cNvPr>
                  <p:cNvSpPr txBox="1"/>
                  <p:nvPr/>
                </p:nvSpPr>
                <p:spPr>
                  <a:xfrm>
                    <a:off x="6434496" y="2162740"/>
                    <a:ext cx="253947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l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800" i="1" baseline="-25000" dirty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18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800" i="1" baseline="-25000" dirty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1800" i="1" dirty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8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800" i="1" baseline="-25000" dirty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800" i="1" dirty="0">
                              <a:latin typeface="Cambria Math" panose="02040503050406030204" pitchFamily="18" charset="0"/>
                            </a:rPr>
                            <m:t>+1)(</m:t>
                          </m:r>
                          <m:r>
                            <a:rPr lang="en-US" sz="18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800" i="1" baseline="-25000" dirty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800" i="1" dirty="0">
                              <a:latin typeface="Cambria Math" panose="02040503050406030204" pitchFamily="18" charset="0"/>
                            </a:rPr>
                            <m:t>−1)</m:t>
                          </m:r>
                        </m:oMath>
                      </m:oMathPara>
                    </a14:m>
                    <a:endParaRPr lang="en-US" sz="1800" dirty="0">
                      <a:latin typeface="+mn-lt"/>
                    </a:endParaRPr>
                  </a:p>
                </p:txBody>
              </p:sp>
            </mc:Choice>
            <mc:Fallback xmlns="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765FB898-CCCB-DA48-9564-B41DDE2F758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34496" y="2162740"/>
                    <a:ext cx="2539478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1507613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0EDFC-6000-8C4E-8488-B38B85B17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Interesting arithmetic circuits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8635D5-3ACD-DC49-82EF-B9C93D1550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047751"/>
            <a:ext cx="8534400" cy="39814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 </a:t>
            </a:r>
          </a:p>
          <a:p>
            <a:pPr marL="0" indent="0">
              <a:buNone/>
            </a:pPr>
            <a:r>
              <a:rPr lang="en-US" sz="2400" u="sng" dirty="0"/>
              <a:t>Examples</a:t>
            </a:r>
            <a:r>
              <a:rPr lang="en-US" sz="2400" dirty="0"/>
              <a:t>:</a:t>
            </a:r>
          </a:p>
          <a:p>
            <a:pPr>
              <a:spcBef>
                <a:spcPts val="1404"/>
              </a:spcBef>
            </a:pPr>
            <a:r>
              <a:rPr lang="en-US" sz="2400" dirty="0" err="1"/>
              <a:t>C</a:t>
            </a:r>
            <a:r>
              <a:rPr lang="en-US" sz="2400" baseline="-25000" dirty="0" err="1"/>
              <a:t>hash</a:t>
            </a:r>
            <a:r>
              <a:rPr lang="en-US" sz="2400" dirty="0"/>
              <a:t>(h, </a:t>
            </a:r>
            <a:r>
              <a:rPr lang="en-US" sz="2400" b="1" dirty="0"/>
              <a:t>m</a:t>
            </a:r>
            <a:r>
              <a:rPr lang="en-US" sz="2400" dirty="0"/>
              <a:t>):   outputs 0 if   SHA256(</a:t>
            </a:r>
            <a:r>
              <a:rPr lang="en-US" sz="2400" b="1" dirty="0"/>
              <a:t>m</a:t>
            </a:r>
            <a:r>
              <a:rPr lang="en-US" sz="2400" dirty="0"/>
              <a:t>) = h ,   and ≠0 otherwise</a:t>
            </a:r>
          </a:p>
          <a:p>
            <a:pPr marL="0" indent="0">
              <a:spcBef>
                <a:spcPts val="1368"/>
              </a:spcBef>
              <a:buNone/>
            </a:pPr>
            <a:r>
              <a:rPr lang="en-US" sz="2400" dirty="0"/>
              <a:t>	</a:t>
            </a:r>
            <a:r>
              <a:rPr lang="en-US" sz="2400" dirty="0" err="1"/>
              <a:t>C</a:t>
            </a:r>
            <a:r>
              <a:rPr lang="en-US" sz="2400" baseline="-25000" dirty="0" err="1"/>
              <a:t>hash</a:t>
            </a:r>
            <a:r>
              <a:rPr lang="en-US" sz="2400" dirty="0"/>
              <a:t>(h, </a:t>
            </a:r>
            <a:r>
              <a:rPr lang="en-US" sz="2400" b="1" dirty="0"/>
              <a:t>m</a:t>
            </a:r>
            <a:r>
              <a:rPr lang="en-US" sz="2400" dirty="0"/>
              <a:t>) = (h – SHA256(</a:t>
            </a:r>
            <a:r>
              <a:rPr lang="en-US" sz="2400" b="1" dirty="0"/>
              <a:t>m</a:t>
            </a:r>
            <a:r>
              <a:rPr lang="en-US" sz="2400" dirty="0"/>
              <a:t>))  ,		|</a:t>
            </a:r>
            <a:r>
              <a:rPr lang="en-US" sz="2400" dirty="0" err="1"/>
              <a:t>C</a:t>
            </a:r>
            <a:r>
              <a:rPr lang="en-US" sz="2400" baseline="-25000" dirty="0" err="1"/>
              <a:t>hash</a:t>
            </a:r>
            <a:r>
              <a:rPr lang="en-US" sz="2400" dirty="0"/>
              <a:t>| ≈ 20K gates</a:t>
            </a:r>
          </a:p>
          <a:p>
            <a:pPr>
              <a:spcBef>
                <a:spcPts val="5454"/>
              </a:spcBef>
              <a:tabLst>
                <a:tab pos="1883569" algn="l"/>
              </a:tabLst>
            </a:pPr>
            <a:r>
              <a:rPr lang="en-US" sz="2400" dirty="0" err="1"/>
              <a:t>C</a:t>
            </a:r>
            <a:r>
              <a:rPr lang="en-US" sz="2400" baseline="-25000" dirty="0" err="1"/>
              <a:t>sig</a:t>
            </a:r>
            <a:r>
              <a:rPr lang="en-US" sz="2400" dirty="0"/>
              <a:t>(pk, m, </a:t>
            </a:r>
            <a:r>
              <a:rPr lang="en-US" sz="2400" dirty="0" err="1"/>
              <a:t>σ</a:t>
            </a:r>
            <a:r>
              <a:rPr lang="en-US" sz="2400" dirty="0"/>
              <a:t>):	outputs  0  if </a:t>
            </a:r>
            <a:r>
              <a:rPr lang="en-US" sz="2400" dirty="0" err="1"/>
              <a:t>σ</a:t>
            </a:r>
            <a:r>
              <a:rPr lang="en-US" sz="2400" dirty="0"/>
              <a:t> is a valid ECDSA signature </a:t>
            </a:r>
            <a:br>
              <a:rPr lang="en-US" sz="2400" dirty="0"/>
            </a:br>
            <a:r>
              <a:rPr lang="en-US" sz="2400" dirty="0"/>
              <a:t>	on m with respect to pk</a:t>
            </a:r>
          </a:p>
        </p:txBody>
      </p:sp>
    </p:spTree>
    <p:extLst>
      <p:ext uri="{BB962C8B-B14F-4D97-AF65-F5344CB8AC3E}">
        <p14:creationId xmlns:p14="http://schemas.microsoft.com/office/powerpoint/2010/main" val="64822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4|49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8|41.2|6.4|8.9|10.6|48.2|13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smtClean="0"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130633</TotalTime>
  <Words>4134</Words>
  <Application>Microsoft Macintosh PowerPoint</Application>
  <PresentationFormat>On-screen Show (16:9)</PresentationFormat>
  <Paragraphs>625</Paragraphs>
  <Slides>51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7" baseType="lpstr">
      <vt:lpstr>Arial</vt:lpstr>
      <vt:lpstr>Calibri</vt:lpstr>
      <vt:lpstr>Cambria Math</vt:lpstr>
      <vt:lpstr>Roboto</vt:lpstr>
      <vt:lpstr>Wingdings</vt:lpstr>
      <vt:lpstr>Office Theme</vt:lpstr>
      <vt:lpstr>Using zk-SNARKs for Privacy on the Blockchain</vt:lpstr>
      <vt:lpstr>PowerPoint Presentation</vt:lpstr>
      <vt:lpstr>The need for privacy in the financial system</vt:lpstr>
      <vt:lpstr>Last lecture</vt:lpstr>
      <vt:lpstr>Simple blockchain anonymity via mixing</vt:lpstr>
      <vt:lpstr>What is a zk-SNARK?</vt:lpstr>
      <vt:lpstr>zk-SNARK:  Blockchain Applications</vt:lpstr>
      <vt:lpstr>(1)  arithmetic circuits</vt:lpstr>
      <vt:lpstr>Interesting arithmetic circuits</vt:lpstr>
      <vt:lpstr>(2) Argument systems    (for NP)</vt:lpstr>
      <vt:lpstr>(non-interactive) Preprocessing argument systems</vt:lpstr>
      <vt:lpstr>Preprocessing argument System</vt:lpstr>
      <vt:lpstr>Argument system:  requirements  (informal)</vt:lpstr>
      <vt:lpstr>SNARK: a Succinct ARgument of Knowledge</vt:lpstr>
      <vt:lpstr>SNARK: a Succinct ARgument of Knowledge</vt:lpstr>
      <vt:lpstr>The trivial argument system</vt:lpstr>
      <vt:lpstr>An example</vt:lpstr>
      <vt:lpstr>An example</vt:lpstr>
      <vt:lpstr>Types of preprocessing Setup</vt:lpstr>
      <vt:lpstr>Significant progress in recent years</vt:lpstr>
      <vt:lpstr>Types of SNARKs   (partial list)</vt:lpstr>
      <vt:lpstr>A SNARK software system</vt:lpstr>
      <vt:lpstr>How to define “knowledge soundness” and “zero knowledge”?</vt:lpstr>
      <vt:lpstr>Definitions:  (1) knowledge sound</vt:lpstr>
      <vt:lpstr>Definitions:  (1) knowledge sound</vt:lpstr>
      <vt:lpstr>Definitions:  (2) Zero knowledge</vt:lpstr>
      <vt:lpstr>Definitions:  (2) Zero knowledge (against an honest verifier)</vt:lpstr>
      <vt:lpstr>Definitions:  (2) Zero knowledge (against an honest verifier)</vt:lpstr>
      <vt:lpstr>How to build a zk-SNARK?</vt:lpstr>
      <vt:lpstr>Tornado cash:   a zk-based mixer</vt:lpstr>
      <vt:lpstr>Tornado Cash:  a ZK-mixer</vt:lpstr>
      <vt:lpstr>The tornado cash contract   (simplified)</vt:lpstr>
      <vt:lpstr>Tornado cash: deposit     (simplified)</vt:lpstr>
      <vt:lpstr>Tornado cash: deposit     (simplified)</vt:lpstr>
      <vt:lpstr>Tornado cash: deposit     (simplified)</vt:lpstr>
      <vt:lpstr>Tornado cash: deposit     (simplified)</vt:lpstr>
      <vt:lpstr>Tornado cash: withdrawal     (simplified)</vt:lpstr>
      <vt:lpstr>Tornado cash: withdrawal     (simplified)</vt:lpstr>
      <vt:lpstr>Tornado cash: withdrawal     (simplified)</vt:lpstr>
      <vt:lpstr>Tornado cash: withdrawal     (simplified)</vt:lpstr>
      <vt:lpstr>Tornado cash: withdrawal     (simplified)</vt:lpstr>
      <vt:lpstr>Who pays the withdrawal gas fee?</vt:lpstr>
      <vt:lpstr>Tornado Cash:  the UI</vt:lpstr>
      <vt:lpstr>Anonymity set</vt:lpstr>
      <vt:lpstr>Compliance tool</vt:lpstr>
      <vt:lpstr>Compliance tool</vt:lpstr>
      <vt:lpstr>Zcash / IronFISH</vt:lpstr>
      <vt:lpstr>Quick review</vt:lpstr>
      <vt:lpstr>Further topics</vt:lpstr>
      <vt:lpstr>END  OF  LECTURE</vt:lpstr>
      <vt:lpstr>Two types of argument systems:  interactive vs. non-interactive</vt:lpstr>
    </vt:vector>
  </TitlesOfParts>
  <Company>Stanford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Monica Lam</dc:creator>
  <cp:lastModifiedBy>Dan Boneh</cp:lastModifiedBy>
  <cp:revision>1558</cp:revision>
  <cp:lastPrinted>2015-09-20T23:02:57Z</cp:lastPrinted>
  <dcterms:created xsi:type="dcterms:W3CDTF">2010-10-17T19:58:05Z</dcterms:created>
  <dcterms:modified xsi:type="dcterms:W3CDTF">2021-12-24T02:51:55Z</dcterms:modified>
</cp:coreProperties>
</file>