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1352" r:id="rId2"/>
    <p:sldId id="1860" r:id="rId3"/>
    <p:sldId id="1861" r:id="rId4"/>
    <p:sldId id="1862" r:id="rId5"/>
    <p:sldId id="1886" r:id="rId6"/>
    <p:sldId id="1887" r:id="rId7"/>
    <p:sldId id="1888" r:id="rId8"/>
    <p:sldId id="1634" r:id="rId9"/>
    <p:sldId id="1867" r:id="rId10"/>
    <p:sldId id="1863" r:id="rId11"/>
    <p:sldId id="1868" r:id="rId12"/>
    <p:sldId id="1869" r:id="rId13"/>
    <p:sldId id="1870" r:id="rId14"/>
    <p:sldId id="1871" r:id="rId15"/>
    <p:sldId id="1872" r:id="rId16"/>
    <p:sldId id="1636" r:id="rId17"/>
    <p:sldId id="1873" r:id="rId18"/>
    <p:sldId id="1865" r:id="rId19"/>
    <p:sldId id="1874" r:id="rId20"/>
    <p:sldId id="1875" r:id="rId21"/>
    <p:sldId id="1876" r:id="rId22"/>
    <p:sldId id="1880" r:id="rId23"/>
    <p:sldId id="1877" r:id="rId24"/>
    <p:sldId id="1879" r:id="rId25"/>
    <p:sldId id="1878" r:id="rId26"/>
    <p:sldId id="1881" r:id="rId27"/>
    <p:sldId id="1882" r:id="rId28"/>
    <p:sldId id="1883" r:id="rId29"/>
    <p:sldId id="1884" r:id="rId30"/>
    <p:sldId id="1889" r:id="rId31"/>
    <p:sldId id="1890" r:id="rId32"/>
    <p:sldId id="398" r:id="rId33"/>
    <p:sldId id="1892" r:id="rId34"/>
    <p:sldId id="1891" r:id="rId35"/>
    <p:sldId id="1893" r:id="rId36"/>
    <p:sldId id="1633" r:id="rId37"/>
  </p:sldIdLst>
  <p:sldSz cx="9144000" cy="5143500" type="screen16x9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3025FF"/>
    <a:srgbClr val="9A0000"/>
    <a:srgbClr val="AD0000"/>
    <a:srgbClr val="96060B"/>
    <a:srgbClr val="CAC9CA"/>
    <a:srgbClr val="848384"/>
    <a:srgbClr val="353535"/>
    <a:srgbClr val="181818"/>
    <a:srgbClr val="E2FDBE"/>
    <a:srgbClr val="FEF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5102" autoAdjust="0"/>
  </p:normalViewPr>
  <p:slideViewPr>
    <p:cSldViewPr snapToGrid="0">
      <p:cViewPr varScale="1">
        <p:scale>
          <a:sx n="146" d="100"/>
          <a:sy n="146" d="100"/>
        </p:scale>
        <p:origin x="192" y="4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352" y="38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-3960" y="-11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69C4B-EC5A-BA4C-B83C-9270746811F3}" type="datetimeFigureOut">
              <a:rPr lang="en-US" smtClean="0"/>
              <a:pPr/>
              <a:t>11/1/21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ECE5B-4CC4-F446-93E7-1DC269D82A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31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D36DFA-3B2C-F743-90CA-9BD1CAE78F1A}" type="datetime1">
              <a:rPr lang="en-US"/>
              <a:pPr>
                <a:defRPr/>
              </a:pPr>
              <a:t>11/1/21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7EB13C-F963-D44E-AB67-20FAD2F50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8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Split into 4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46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Split into 4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04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Split into 4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1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Split into 4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67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042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2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5DFC8-652C-2A41-ABFD-B1F021817DFC}" type="datetime1">
              <a:rPr lang="en-US"/>
              <a:pPr>
                <a:defRPr/>
              </a:pPr>
              <a:t>11/1/21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E5B5C-DED7-1642-8D38-762AABC53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459348"/>
            <a:ext cx="9144000" cy="1321876"/>
          </a:xfrm>
          <a:prstGeom prst="rect">
            <a:avLst/>
          </a:prstGeom>
          <a:solidFill>
            <a:srgbClr val="5A159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8610"/>
            <a:ext cx="7772400" cy="695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365125" y="1"/>
            <a:ext cx="8350251" cy="810599"/>
          </a:xfrm>
          <a:prstGeom prst="round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4763"/>
            <a:ext cx="9144000" cy="838200"/>
          </a:xfrm>
          <a:prstGeom prst="rect">
            <a:avLst/>
          </a:prstGeom>
          <a:solidFill>
            <a:srgbClr val="99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19"/>
            <a:ext cx="8229600" cy="623097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8184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F94FB-DBAC-5A49-BBDE-DEB602A733FE}" type="datetime1">
              <a:rPr lang="en-US"/>
              <a:pPr>
                <a:defRPr/>
              </a:pPr>
              <a:t>11/1/21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4F64E-2EE5-7440-95DF-06B2C2E4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41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793E1D0-547A-D244-A03A-F935803C2C43}" type="datetime1">
              <a:rPr lang="en-US"/>
              <a:pPr>
                <a:defRPr/>
              </a:pPr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64D269-B643-834D-96C1-658E4275C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095" r:id="rId3"/>
    <p:sldLayoutId id="2147484102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4.tiff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26.tiff"/><Relationship Id="rId4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6" y="1652485"/>
            <a:ext cx="8823178" cy="999460"/>
          </a:xfrm>
        </p:spPr>
        <p:txBody>
          <a:bodyPr>
            <a:noAutofit/>
          </a:bodyPr>
          <a:lstStyle/>
          <a:p>
            <a:pPr>
              <a:lnSpc>
                <a:spcPts val="5040"/>
              </a:lnSpc>
              <a:spcBef>
                <a:spcPts val="0"/>
              </a:spcBef>
            </a:pPr>
            <a:r>
              <a:rPr lang="en-US" sz="4800" dirty="0"/>
              <a:t>Privacy, Mixers and </a:t>
            </a:r>
            <a:r>
              <a:rPr lang="en-US" sz="4800" dirty="0" err="1"/>
              <a:t>Monero</a:t>
            </a:r>
            <a:r>
              <a:rPr lang="en-US" sz="48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F1188-11C7-D44B-B40B-6A3A04244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99" y="84621"/>
            <a:ext cx="1223505" cy="1223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C6456-65FF-AE4F-BF1C-E2E0C33D64E8}"/>
              </a:ext>
            </a:extLst>
          </p:cNvPr>
          <p:cNvSpPr txBox="1"/>
          <p:nvPr/>
        </p:nvSpPr>
        <p:spPr>
          <a:xfrm>
            <a:off x="3444768" y="23470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CS251 Fall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82417-0D84-1647-8BC9-3591C6CAE862}"/>
              </a:ext>
            </a:extLst>
          </p:cNvPr>
          <p:cNvSpPr txBox="1"/>
          <p:nvPr/>
        </p:nvSpPr>
        <p:spPr>
          <a:xfrm>
            <a:off x="3306539" y="719965"/>
            <a:ext cx="27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(cs251.stanford.edu)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5BE49-D5B5-6345-A235-211F5413DB85}"/>
              </a:ext>
            </a:extLst>
          </p:cNvPr>
          <p:cNvSpPr txBox="1"/>
          <p:nvPr/>
        </p:nvSpPr>
        <p:spPr>
          <a:xfrm>
            <a:off x="3393696" y="3086230"/>
            <a:ext cx="2356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Benedikt </a:t>
            </a:r>
            <a:r>
              <a:rPr lang="en-US" sz="2800" dirty="0" err="1">
                <a:latin typeface="+mn-lt"/>
              </a:rPr>
              <a:t>Bünz</a:t>
            </a:r>
            <a:r>
              <a:rPr lang="en-US" sz="2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62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FDF85-8E0E-324F-880C-1A34E7E7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in Bitcoin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0A890-C939-7D47-AD84-C06D619A1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47" y="1084492"/>
            <a:ext cx="8796305" cy="405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03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A008-D3E5-3B4E-A6E9-67FA3832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in Bitcoin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58F96-4155-B44C-967D-662BA410997C}"/>
              </a:ext>
            </a:extLst>
          </p:cNvPr>
          <p:cNvSpPr txBox="1"/>
          <p:nvPr/>
        </p:nvSpPr>
        <p:spPr>
          <a:xfrm>
            <a:off x="1680519" y="1662563"/>
            <a:ext cx="49674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A1: 4 A2: 5           out: B: 6, A3: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D8464-2567-1A44-8247-D464D0CBE09F}"/>
              </a:ext>
            </a:extLst>
          </p:cNvPr>
          <p:cNvSpPr txBox="1"/>
          <p:nvPr/>
        </p:nvSpPr>
        <p:spPr>
          <a:xfrm>
            <a:off x="1025610" y="1124078"/>
            <a:ext cx="7797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can have many addresses (creating address is free)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3EE44-6561-1A49-85E9-A49095A9EDD1}"/>
              </a:ext>
            </a:extLst>
          </p:cNvPr>
          <p:cNvSpPr txBox="1"/>
          <p:nvPr/>
        </p:nvSpPr>
        <p:spPr>
          <a:xfrm>
            <a:off x="1853514" y="3175686"/>
            <a:ext cx="333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Alice’s addresses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4EDD40-D539-DB4F-A353-FF96CA13F743}"/>
              </a:ext>
            </a:extLst>
          </p:cNvPr>
          <p:cNvCxnSpPr>
            <a:cxnSpLocks/>
          </p:cNvCxnSpPr>
          <p:nvPr/>
        </p:nvCxnSpPr>
        <p:spPr>
          <a:xfrm>
            <a:off x="2496065" y="1967814"/>
            <a:ext cx="667265" cy="10514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684272-17A6-9445-9454-CB04B53FAD55}"/>
              </a:ext>
            </a:extLst>
          </p:cNvPr>
          <p:cNvCxnSpPr>
            <a:cxnSpLocks/>
          </p:cNvCxnSpPr>
          <p:nvPr/>
        </p:nvCxnSpPr>
        <p:spPr>
          <a:xfrm>
            <a:off x="3085071" y="2028516"/>
            <a:ext cx="78259" cy="9987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EA2E84-ED81-B741-ADC8-A9821890582C}"/>
              </a:ext>
            </a:extLst>
          </p:cNvPr>
          <p:cNvCxnSpPr>
            <a:cxnSpLocks/>
          </p:cNvCxnSpPr>
          <p:nvPr/>
        </p:nvCxnSpPr>
        <p:spPr>
          <a:xfrm flipH="1">
            <a:off x="3262184" y="2046021"/>
            <a:ext cx="2545492" cy="9812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55574A5-CD83-3B43-A2E7-9A0F374E448F}"/>
              </a:ext>
            </a:extLst>
          </p:cNvPr>
          <p:cNvSpPr txBox="1"/>
          <p:nvPr/>
        </p:nvSpPr>
        <p:spPr>
          <a:xfrm>
            <a:off x="5659395" y="2201048"/>
            <a:ext cx="2388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Change address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B1A6BD-5320-414B-A53B-29A21C7721E1}"/>
              </a:ext>
            </a:extLst>
          </p:cNvPr>
          <p:cNvSpPr txBox="1"/>
          <p:nvPr/>
        </p:nvSpPr>
        <p:spPr>
          <a:xfrm>
            <a:off x="4744995" y="3278018"/>
            <a:ext cx="2364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Bob’s address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814D58-DF86-B344-A6FE-563B579CE10E}"/>
              </a:ext>
            </a:extLst>
          </p:cNvPr>
          <p:cNvCxnSpPr/>
          <p:nvPr/>
        </p:nvCxnSpPr>
        <p:spPr>
          <a:xfrm>
            <a:off x="5078627" y="2028516"/>
            <a:ext cx="457200" cy="115519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42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FFC3-051C-2B4F-8E0A-04135DDF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Linking Addresses to Identities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64E27-CFAB-3C46-8BA3-581929C9F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3" y="1540322"/>
            <a:ext cx="8229600" cy="3818430"/>
          </a:xfrm>
        </p:spPr>
        <p:txBody>
          <a:bodyPr/>
          <a:lstStyle/>
          <a:p>
            <a:r>
              <a:rPr lang="en-US" dirty="0"/>
              <a:t>Buying book from merchant</a:t>
            </a:r>
          </a:p>
          <a:p>
            <a:pPr lvl="1"/>
            <a:r>
              <a:rPr lang="en-US" dirty="0"/>
              <a:t>Alice learns one of merchant’s addresses (B)</a:t>
            </a:r>
          </a:p>
          <a:p>
            <a:pPr lvl="1"/>
            <a:r>
              <a:rPr lang="en-US" dirty="0"/>
              <a:t>Merchant learns three of Alice’s addresses</a:t>
            </a:r>
          </a:p>
          <a:p>
            <a:r>
              <a:rPr lang="en-US" dirty="0"/>
              <a:t>Alice uses an exchange </a:t>
            </a:r>
          </a:p>
          <a:p>
            <a:pPr lvl="1"/>
            <a:r>
              <a:rPr lang="en-US" dirty="0"/>
              <a:t>KYC (Know your customer)</a:t>
            </a:r>
          </a:p>
          <a:p>
            <a:pPr lvl="1"/>
            <a:r>
              <a:rPr lang="en-US" dirty="0"/>
              <a:t>Money serving business collect and verify IDs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1CBE2-56D2-CB4F-9951-9DA1ECD424D7}"/>
              </a:ext>
            </a:extLst>
          </p:cNvPr>
          <p:cNvSpPr txBox="1"/>
          <p:nvPr/>
        </p:nvSpPr>
        <p:spPr>
          <a:xfrm>
            <a:off x="1631092" y="1078657"/>
            <a:ext cx="49674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A1: 4 A2: 5           out: B: 6, A3: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2EE40-94B1-1A4E-9E31-43623B9240A6}"/>
              </a:ext>
            </a:extLst>
          </p:cNvPr>
          <p:cNvSpPr txBox="1"/>
          <p:nvPr/>
        </p:nvSpPr>
        <p:spPr>
          <a:xfrm>
            <a:off x="4689390" y="3141514"/>
            <a:ext cx="176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BTC </a:t>
            </a:r>
            <a:r>
              <a:rPr lang="en-US" dirty="0">
                <a:latin typeface="+mn-lt"/>
                <a:sym typeface="Wingdings" pitchFamily="2" charset="2"/>
              </a:rPr>
              <a:t> $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5302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FFC3-051C-2B4F-8E0A-04135DDF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Linking Addresses to Identities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64E27-CFAB-3C46-8BA3-581929C9F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3" y="1540322"/>
            <a:ext cx="8229600" cy="3818430"/>
          </a:xfrm>
        </p:spPr>
        <p:txBody>
          <a:bodyPr/>
          <a:lstStyle/>
          <a:p>
            <a:r>
              <a:rPr lang="en-US" dirty="0"/>
              <a:t>Buying book from merchant</a:t>
            </a:r>
          </a:p>
          <a:p>
            <a:pPr lvl="1"/>
            <a:r>
              <a:rPr lang="en-US" dirty="0"/>
              <a:t>Alice learns one of merchant’s addresses (B)</a:t>
            </a:r>
          </a:p>
          <a:p>
            <a:pPr lvl="1"/>
            <a:r>
              <a:rPr lang="en-US" dirty="0"/>
              <a:t>Merchant learns three of Alice’s addresses</a:t>
            </a:r>
          </a:p>
          <a:p>
            <a:r>
              <a:rPr lang="en-US" dirty="0"/>
              <a:t>Alice uses an exchange </a:t>
            </a:r>
          </a:p>
          <a:p>
            <a:pPr lvl="1"/>
            <a:r>
              <a:rPr lang="en-US" dirty="0"/>
              <a:t>KYC (Know your customer)</a:t>
            </a:r>
          </a:p>
          <a:p>
            <a:pPr lvl="1"/>
            <a:r>
              <a:rPr lang="en-US" dirty="0"/>
              <a:t>Money serving business collect and verify IDs</a:t>
            </a:r>
          </a:p>
          <a:p>
            <a:pPr lvl="1"/>
            <a:r>
              <a:rPr lang="en-US" dirty="0"/>
              <a:t>Exchange learns real 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1CBE2-56D2-CB4F-9951-9DA1ECD424D7}"/>
              </a:ext>
            </a:extLst>
          </p:cNvPr>
          <p:cNvSpPr txBox="1"/>
          <p:nvPr/>
        </p:nvSpPr>
        <p:spPr>
          <a:xfrm>
            <a:off x="1631092" y="1078657"/>
            <a:ext cx="49674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A1: 4 A2: 5           out: B: 6, A3: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2EE40-94B1-1A4E-9E31-43623B9240A6}"/>
              </a:ext>
            </a:extLst>
          </p:cNvPr>
          <p:cNvSpPr txBox="1"/>
          <p:nvPr/>
        </p:nvSpPr>
        <p:spPr>
          <a:xfrm>
            <a:off x="4689390" y="3141514"/>
            <a:ext cx="176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BTC </a:t>
            </a:r>
            <a:r>
              <a:rPr lang="en-US" dirty="0">
                <a:latin typeface="+mn-lt"/>
                <a:sym typeface="Wingdings" pitchFamily="2" charset="2"/>
              </a:rPr>
              <a:t> $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7925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FFC3-051C-2B4F-8E0A-04135DDF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Donating to Wikileaks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9E272B-CFD6-F041-BF85-AB87211DA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53" y="962592"/>
            <a:ext cx="5186294" cy="2352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FBC33B-A105-4646-BCA1-2AB4766297B8}"/>
              </a:ext>
            </a:extLst>
          </p:cNvPr>
          <p:cNvSpPr txBox="1"/>
          <p:nvPr/>
        </p:nvSpPr>
        <p:spPr>
          <a:xfrm>
            <a:off x="759940" y="4402166"/>
            <a:ext cx="7624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Wikileaks had one address -&gt; Easy to see who donates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0B5D9703-4B60-5F48-9A54-A9E10A2FA3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C1AE68-2849-5746-96C7-17C85D2FF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535" y="2471350"/>
            <a:ext cx="6820930" cy="205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1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A1CBD-161A-0748-8C7D-A45FFFD4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 Bitcoin Anonymous?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73234-FF62-BB4F-B1AE-80CC2085A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5948"/>
            <a:ext cx="2854411" cy="801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</a:rPr>
              <a:t>No!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86554-DA45-7447-8862-CAA273471FB7}"/>
              </a:ext>
            </a:extLst>
          </p:cNvPr>
          <p:cNvSpPr txBox="1"/>
          <p:nvPr/>
        </p:nvSpPr>
        <p:spPr>
          <a:xfrm>
            <a:off x="457200" y="1548674"/>
            <a:ext cx="80071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It is possible to: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Link all addresses of a single entity: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Determine total assets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Given two TX A-&gt;B, C-&gt;D, Are B&amp;C the same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If D knows C, can unmask 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Trace stolen funds, find tax evasion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Oppressive governments (Venezuela, North Korea)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Test if Alice ever paid Bob (Wikileaks)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algn="l"/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961DD-D7A9-1349-96AC-6E733DDBBFB1}"/>
              </a:ext>
            </a:extLst>
          </p:cNvPr>
          <p:cNvSpPr txBox="1"/>
          <p:nvPr/>
        </p:nvSpPr>
        <p:spPr>
          <a:xfrm>
            <a:off x="914400" y="4574171"/>
            <a:ext cx="698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atin typeface="+mn-lt"/>
              </a:rPr>
              <a:t>Often answer is yes for all 3. How?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86587EC-DDD0-2844-B8A4-1FDF48D43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91403" y="764380"/>
            <a:ext cx="3452597" cy="188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26BE68-7ACF-334B-97B2-68F6DB1C0DDB}"/>
              </a:ext>
            </a:extLst>
          </p:cNvPr>
          <p:cNvSpPr txBox="1"/>
          <p:nvPr/>
        </p:nvSpPr>
        <p:spPr>
          <a:xfrm>
            <a:off x="2780270" y="933043"/>
            <a:ext cx="3361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Now commercialized:</a:t>
            </a:r>
          </a:p>
        </p:txBody>
      </p:sp>
    </p:spTree>
    <p:extLst>
      <p:ext uri="{BB962C8B-B14F-4D97-AF65-F5344CB8AC3E}">
        <p14:creationId xmlns:p14="http://schemas.microsoft.com/office/powerpoint/2010/main" val="305051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0150F-F8FD-1745-9770-313E2D90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Network Anonymity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EFE98-B206-CC44-923F-80B40E0F5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37" y="2832353"/>
            <a:ext cx="473557" cy="81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6FB1CC-7118-B04A-8227-868E0A6A2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76" y="1903396"/>
            <a:ext cx="584280" cy="864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AA9B7-40D9-5B49-A50F-E8B004262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5985" y="3713470"/>
            <a:ext cx="584281" cy="8643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E98F0C-6EC9-3F44-9A8F-0143AE244C2E}"/>
              </a:ext>
            </a:extLst>
          </p:cNvPr>
          <p:cNvSpPr/>
          <p:nvPr/>
        </p:nvSpPr>
        <p:spPr>
          <a:xfrm>
            <a:off x="1452049" y="2140142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204C63-93E4-C342-9C32-CE59FC95DF36}"/>
              </a:ext>
            </a:extLst>
          </p:cNvPr>
          <p:cNvSpPr/>
          <p:nvPr/>
        </p:nvSpPr>
        <p:spPr>
          <a:xfrm>
            <a:off x="1460776" y="3061485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F34A96-3DC7-7C40-A3E5-7A2607C51B4E}"/>
              </a:ext>
            </a:extLst>
          </p:cNvPr>
          <p:cNvSpPr/>
          <p:nvPr/>
        </p:nvSpPr>
        <p:spPr>
          <a:xfrm>
            <a:off x="1460775" y="3924282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EEF96-561B-1E46-BC5C-5F7F73F63DCE}"/>
              </a:ext>
            </a:extLst>
          </p:cNvPr>
          <p:cNvSpPr txBox="1"/>
          <p:nvPr/>
        </p:nvSpPr>
        <p:spPr>
          <a:xfrm>
            <a:off x="182521" y="2069278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A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4966CD-1A50-A44F-B951-C30FA774434B}"/>
              </a:ext>
            </a:extLst>
          </p:cNvPr>
          <p:cNvSpPr txBox="1"/>
          <p:nvPr/>
        </p:nvSpPr>
        <p:spPr>
          <a:xfrm>
            <a:off x="182521" y="3009759"/>
            <a:ext cx="57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B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07B1B9-8DCE-9843-9CB1-73B4DCBDDFBE}"/>
              </a:ext>
            </a:extLst>
          </p:cNvPr>
          <p:cNvSpPr txBox="1"/>
          <p:nvPr/>
        </p:nvSpPr>
        <p:spPr>
          <a:xfrm>
            <a:off x="182521" y="3968960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C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E36523-3498-F149-8F50-ABB20D72AA14}"/>
              </a:ext>
            </a:extLst>
          </p:cNvPr>
          <p:cNvSpPr txBox="1"/>
          <p:nvPr/>
        </p:nvSpPr>
        <p:spPr>
          <a:xfrm>
            <a:off x="5464713" y="1078229"/>
            <a:ext cx="2695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Bitcoin P2P network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0477CC-B30D-D347-B305-8A669ED6239F}"/>
              </a:ext>
            </a:extLst>
          </p:cNvPr>
          <p:cNvGrpSpPr/>
          <p:nvPr/>
        </p:nvGrpSpPr>
        <p:grpSpPr>
          <a:xfrm>
            <a:off x="4515079" y="1512595"/>
            <a:ext cx="4268397" cy="2664567"/>
            <a:chOff x="4515079" y="1512595"/>
            <a:chExt cx="4268397" cy="266456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AB2539-9B36-B946-BAEC-50AC3DEDD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7106" y="2986416"/>
              <a:ext cx="1190746" cy="11907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BA95BE-77A2-0A4D-9AB1-F49F428BD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4026" y="1544769"/>
              <a:ext cx="1190746" cy="119074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A0DD83-2B78-7744-BA3F-9E3FB708F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2730" y="2280678"/>
              <a:ext cx="1190746" cy="11907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B51E5A-1E31-5649-AA39-7BC691F52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5079" y="2267124"/>
              <a:ext cx="1190746" cy="119074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6E29B2-2118-BE45-A0B2-824264745F57}"/>
                </a:ext>
              </a:extLst>
            </p:cNvPr>
            <p:cNvSpPr/>
            <p:nvPr/>
          </p:nvSpPr>
          <p:spPr>
            <a:xfrm>
              <a:off x="4572000" y="1512595"/>
              <a:ext cx="4114799" cy="264222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5445E51-45FE-1348-B516-23FA317064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487" y="2389003"/>
              <a:ext cx="737189" cy="462243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80982DC-F471-4043-84E3-62CA3FFFC3C7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flipV="1">
              <a:off x="5501139" y="2876051"/>
              <a:ext cx="2091591" cy="148454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B5ADC7-F1E1-2C44-8C37-8235035F6D58}"/>
                </a:ext>
              </a:extLst>
            </p:cNvPr>
            <p:cNvCxnSpPr>
              <a:cxnSpLocks/>
            </p:cNvCxnSpPr>
            <p:nvPr/>
          </p:nvCxnSpPr>
          <p:spPr>
            <a:xfrm>
              <a:off x="5242140" y="3429423"/>
              <a:ext cx="791886" cy="424232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B39BDE5-0DC7-1045-A553-30D2B1763D42}"/>
                </a:ext>
              </a:extLst>
            </p:cNvPr>
            <p:cNvCxnSpPr>
              <a:cxnSpLocks/>
            </p:cNvCxnSpPr>
            <p:nvPr/>
          </p:nvCxnSpPr>
          <p:spPr>
            <a:xfrm>
              <a:off x="7157030" y="2148260"/>
              <a:ext cx="534921" cy="433005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99CA15-6EEB-8849-B608-EAFF0ECA5E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4119" y="3305787"/>
              <a:ext cx="922050" cy="461000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7E965AF-7106-1447-A363-90186C3FAD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83681" y="2700734"/>
              <a:ext cx="1179037" cy="427529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B5C0070-60E7-5F43-86CC-1341073296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6161" y="2724210"/>
              <a:ext cx="118696" cy="611942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E6B3491-9BE2-2647-AD35-62A10F68B7D3}"/>
              </a:ext>
            </a:extLst>
          </p:cNvPr>
          <p:cNvCxnSpPr/>
          <p:nvPr/>
        </p:nvCxnSpPr>
        <p:spPr>
          <a:xfrm flipV="1">
            <a:off x="1919228" y="1984085"/>
            <a:ext cx="4114798" cy="29659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2A45C2-E2A2-F543-AF94-C4931AEA48D1}"/>
              </a:ext>
            </a:extLst>
          </p:cNvPr>
          <p:cNvCxnSpPr>
            <a:cxnSpLocks/>
          </p:cNvCxnSpPr>
          <p:nvPr/>
        </p:nvCxnSpPr>
        <p:spPr>
          <a:xfrm flipV="1">
            <a:off x="1919228" y="3730234"/>
            <a:ext cx="4119601" cy="32300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5702FD8-FD6E-3244-8717-AD164B329B7B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1865229" y="3186479"/>
            <a:ext cx="4111877" cy="39531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ounded Rectangular Callout 55">
            <a:extLst>
              <a:ext uri="{FF2B5EF4-FFF2-40B4-BE49-F238E27FC236}">
                <a16:creationId xmlns:a16="http://schemas.microsoft.com/office/drawing/2014/main" id="{23014621-25FA-4245-8BAC-8989AECA1C27}"/>
              </a:ext>
            </a:extLst>
          </p:cNvPr>
          <p:cNvSpPr/>
          <p:nvPr/>
        </p:nvSpPr>
        <p:spPr>
          <a:xfrm>
            <a:off x="1948828" y="1306354"/>
            <a:ext cx="1641796" cy="612648"/>
          </a:xfrm>
          <a:prstGeom prst="wedgeRoundRectCallout">
            <a:avLst>
              <a:gd name="adj1" fmla="val -58569"/>
              <a:gd name="adj2" fmla="val 97715"/>
              <a:gd name="adj3" fmla="val 16667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/>
              <a:t>signed Tx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53F4C2-A04B-904E-AB9B-4392468C8651}"/>
              </a:ext>
            </a:extLst>
          </p:cNvPr>
          <p:cNvSpPr txBox="1"/>
          <p:nvPr/>
        </p:nvSpPr>
        <p:spPr>
          <a:xfrm>
            <a:off x="154583" y="1340909"/>
            <a:ext cx="138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end users</a:t>
            </a:r>
          </a:p>
        </p:txBody>
      </p:sp>
      <p:pic>
        <p:nvPicPr>
          <p:cNvPr id="32" name="Shape 1084">
            <a:extLst>
              <a:ext uri="{FF2B5EF4-FFF2-40B4-BE49-F238E27FC236}">
                <a16:creationId xmlns:a16="http://schemas.microsoft.com/office/drawing/2014/main" id="{4F27EBAE-CBDF-A54D-9A11-B963D043B04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r="75883"/>
          <a:stretch/>
        </p:blipFill>
        <p:spPr>
          <a:xfrm>
            <a:off x="6436309" y="1073354"/>
            <a:ext cx="211261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1084">
            <a:extLst>
              <a:ext uri="{FF2B5EF4-FFF2-40B4-BE49-F238E27FC236}">
                <a16:creationId xmlns:a16="http://schemas.microsoft.com/office/drawing/2014/main" id="{0DACC334-0849-8248-973B-7E641EA950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r="75883"/>
          <a:stretch/>
        </p:blipFill>
        <p:spPr>
          <a:xfrm flipH="1">
            <a:off x="6755426" y="1073354"/>
            <a:ext cx="207504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A5D588-71C7-C84A-8D97-CE561DBF044C}"/>
              </a:ext>
            </a:extLst>
          </p:cNvPr>
          <p:cNvSpPr txBox="1"/>
          <p:nvPr/>
        </p:nvSpPr>
        <p:spPr>
          <a:xfrm>
            <a:off x="323721" y="4633179"/>
            <a:ext cx="390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Can learn Alice’s IP address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D12ADE-A6E3-1640-B45D-F01D868ADDCC}"/>
              </a:ext>
            </a:extLst>
          </p:cNvPr>
          <p:cNvSpPr txBox="1"/>
          <p:nvPr/>
        </p:nvSpPr>
        <p:spPr>
          <a:xfrm>
            <a:off x="5373924" y="4589181"/>
            <a:ext cx="1733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Solution:</a:t>
            </a:r>
          </a:p>
        </p:txBody>
      </p:sp>
      <p:pic>
        <p:nvPicPr>
          <p:cNvPr id="21506" name="Picture 2" descr="Tor (Netzwerk) – Wikipedia">
            <a:extLst>
              <a:ext uri="{FF2B5EF4-FFF2-40B4-BE49-F238E27FC236}">
                <a16:creationId xmlns:a16="http://schemas.microsoft.com/office/drawing/2014/main" id="{3412969F-CAA3-CC44-AA98-FA5A23C17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47" y="4142596"/>
            <a:ext cx="1604903" cy="96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87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CC5F1-49D8-EC4F-B1F3-5D593E44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Light client network anonymity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65C0A-B045-C94D-A1C2-A25516B7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7" y="1869351"/>
            <a:ext cx="1043533" cy="22558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2EB5300-1868-0748-A7ED-74FD3D4FBEEB}"/>
              </a:ext>
            </a:extLst>
          </p:cNvPr>
          <p:cNvGrpSpPr/>
          <p:nvPr/>
        </p:nvGrpSpPr>
        <p:grpSpPr>
          <a:xfrm>
            <a:off x="2957721" y="2002745"/>
            <a:ext cx="1922169" cy="1646123"/>
            <a:chOff x="3039644" y="3015193"/>
            <a:chExt cx="1337226" cy="11430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81D1F0-1574-184E-B7B9-2ADFFB70A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8482" y="3372327"/>
              <a:ext cx="602551" cy="78593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40CD77-2208-D742-B1B0-032A1A6812F8}"/>
                </a:ext>
              </a:extLst>
            </p:cNvPr>
            <p:cNvSpPr txBox="1"/>
            <p:nvPr/>
          </p:nvSpPr>
          <p:spPr>
            <a:xfrm>
              <a:off x="3039644" y="3015193"/>
              <a:ext cx="13372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n-lt"/>
                </a:rPr>
                <a:t>Full node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7CE42BE-0829-B74D-87A0-1D459FEA0E05}"/>
              </a:ext>
            </a:extLst>
          </p:cNvPr>
          <p:cNvGrpSpPr/>
          <p:nvPr/>
        </p:nvGrpSpPr>
        <p:grpSpPr>
          <a:xfrm>
            <a:off x="4958698" y="1523017"/>
            <a:ext cx="4268397" cy="2664567"/>
            <a:chOff x="4515079" y="1512595"/>
            <a:chExt cx="4268397" cy="26645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D4FABE-21FC-AA44-A100-7F2DC9EDA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7106" y="2986416"/>
              <a:ext cx="1190746" cy="11907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886A2B-6CA7-7C4A-ACB0-6C31CC84F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4026" y="1544769"/>
              <a:ext cx="1190746" cy="11907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F537EB-DB00-014F-890C-81FCE55FA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2730" y="2280678"/>
              <a:ext cx="1190746" cy="119074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6E760C-ED40-BB4F-A94A-C2681A60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5079" y="2267124"/>
              <a:ext cx="1190746" cy="1190746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66C290B-8F1E-0145-8510-C0D119534542}"/>
                </a:ext>
              </a:extLst>
            </p:cNvPr>
            <p:cNvSpPr/>
            <p:nvPr/>
          </p:nvSpPr>
          <p:spPr>
            <a:xfrm>
              <a:off x="4572000" y="1512595"/>
              <a:ext cx="4114799" cy="264222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ACF8761-A404-9244-95FF-9E0E78CA07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487" y="2389003"/>
              <a:ext cx="737189" cy="462243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6AE501-A398-0242-9549-F81A2AD345DD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5501139" y="2876051"/>
              <a:ext cx="2091591" cy="148454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7A36F7-5DEE-3640-A8BE-D4EA3D77E666}"/>
                </a:ext>
              </a:extLst>
            </p:cNvPr>
            <p:cNvCxnSpPr>
              <a:cxnSpLocks/>
            </p:cNvCxnSpPr>
            <p:nvPr/>
          </p:nvCxnSpPr>
          <p:spPr>
            <a:xfrm>
              <a:off x="5242140" y="3429423"/>
              <a:ext cx="791886" cy="424232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9FA6F38-CF96-7F46-B967-D27BD9C53E17}"/>
                </a:ext>
              </a:extLst>
            </p:cNvPr>
            <p:cNvCxnSpPr>
              <a:cxnSpLocks/>
            </p:cNvCxnSpPr>
            <p:nvPr/>
          </p:nvCxnSpPr>
          <p:spPr>
            <a:xfrm>
              <a:off x="7157030" y="2148260"/>
              <a:ext cx="534921" cy="433005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AE6AEB8-AE6E-D44A-8FC4-83260C4ABA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4119" y="3305787"/>
              <a:ext cx="922050" cy="461000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46E4B5-F0CD-FE4B-AC93-ABEB7A6149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83681" y="2700734"/>
              <a:ext cx="1179037" cy="427529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A5E8566-40B5-074A-80BA-F3ADC67DCD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6161" y="2724210"/>
              <a:ext cx="118696" cy="611942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Notched Right Arrow 21">
            <a:extLst>
              <a:ext uri="{FF2B5EF4-FFF2-40B4-BE49-F238E27FC236}">
                <a16:creationId xmlns:a16="http://schemas.microsoft.com/office/drawing/2014/main" id="{F4746793-E668-BA45-9D78-008D4C90F81F}"/>
              </a:ext>
            </a:extLst>
          </p:cNvPr>
          <p:cNvSpPr/>
          <p:nvPr/>
        </p:nvSpPr>
        <p:spPr>
          <a:xfrm>
            <a:off x="1878227" y="2746385"/>
            <a:ext cx="972569" cy="663631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otched Right Arrow 22">
            <a:extLst>
              <a:ext uri="{FF2B5EF4-FFF2-40B4-BE49-F238E27FC236}">
                <a16:creationId xmlns:a16="http://schemas.microsoft.com/office/drawing/2014/main" id="{C4D3EE68-C286-8740-A338-A41BB8200F82}"/>
              </a:ext>
            </a:extLst>
          </p:cNvPr>
          <p:cNvSpPr/>
          <p:nvPr/>
        </p:nvSpPr>
        <p:spPr>
          <a:xfrm>
            <a:off x="4214989" y="2677292"/>
            <a:ext cx="703460" cy="663631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0DD2FD-D1B4-CC4E-9114-4B6011AD9DCC}"/>
              </a:ext>
            </a:extLst>
          </p:cNvPr>
          <p:cNvSpPr txBox="1"/>
          <p:nvPr/>
        </p:nvSpPr>
        <p:spPr>
          <a:xfrm>
            <a:off x="1188388" y="3481846"/>
            <a:ext cx="2483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All addresses and transactions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499C00-9D19-FB4B-9E79-C89252E7E3B2}"/>
              </a:ext>
            </a:extLst>
          </p:cNvPr>
          <p:cNvSpPr txBox="1"/>
          <p:nvPr/>
        </p:nvSpPr>
        <p:spPr>
          <a:xfrm>
            <a:off x="-1216" y="1463749"/>
            <a:ext cx="1413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SPV client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6ED8A5-4D2D-324B-A4D0-B0F2A8AFE696}"/>
              </a:ext>
            </a:extLst>
          </p:cNvPr>
          <p:cNvSpPr txBox="1"/>
          <p:nvPr/>
        </p:nvSpPr>
        <p:spPr>
          <a:xfrm>
            <a:off x="4288514" y="4361935"/>
            <a:ext cx="2693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Fully linkable!</a:t>
            </a:r>
          </a:p>
        </p:txBody>
      </p:sp>
    </p:spTree>
    <p:extLst>
      <p:ext uri="{BB962C8B-B14F-4D97-AF65-F5344CB8AC3E}">
        <p14:creationId xmlns:p14="http://schemas.microsoft.com/office/powerpoint/2010/main" val="1262816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F589-6CE9-5D45-B5AC-E1100C13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Idioms of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6BD5-0B8A-1144-B8A7-9AB1E609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90" y="1014799"/>
            <a:ext cx="8958648" cy="381843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Heuristic 1:</a:t>
            </a:r>
          </a:p>
          <a:p>
            <a:pPr marL="0" indent="0">
              <a:buNone/>
            </a:pPr>
            <a:r>
              <a:rPr lang="en-US" dirty="0"/>
              <a:t>Two addresses are input to same TX (and not </a:t>
            </a:r>
            <a:r>
              <a:rPr lang="en-US" dirty="0" err="1"/>
              <a:t>multisig</a:t>
            </a:r>
            <a:r>
              <a:rPr lang="en-US" dirty="0"/>
              <a:t> script)</a:t>
            </a:r>
          </a:p>
          <a:p>
            <a:pPr marL="0" indent="0">
              <a:buNone/>
            </a:pPr>
            <a:r>
              <a:rPr lang="en-US" dirty="0"/>
              <a:t>-&gt; both addresses are controlled by same entity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78461-ADFE-864A-B31D-C31108C82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93"/>
          <a:stretch/>
        </p:blipFill>
        <p:spPr>
          <a:xfrm>
            <a:off x="173847" y="2924014"/>
            <a:ext cx="8796305" cy="20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15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F589-6CE9-5D45-B5AC-E1100C13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Idioms of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6BD5-0B8A-1144-B8A7-9AB1E609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90" y="1014799"/>
            <a:ext cx="8958648" cy="381843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Heuristic 2:</a:t>
            </a:r>
          </a:p>
          <a:p>
            <a:pPr marL="0" indent="0">
              <a:buNone/>
            </a:pPr>
            <a:r>
              <a:rPr lang="en-US" dirty="0"/>
              <a:t>Change address is controlled by same user as input address</a:t>
            </a:r>
          </a:p>
          <a:p>
            <a:pPr marL="0" indent="0">
              <a:buNone/>
            </a:pPr>
            <a:r>
              <a:rPr lang="en-US" dirty="0"/>
              <a:t>Which is change address: Used to be first address</a:t>
            </a:r>
          </a:p>
          <a:p>
            <a:pPr marL="0" indent="0">
              <a:buNone/>
            </a:pPr>
            <a:r>
              <a:rPr lang="en-US" dirty="0"/>
              <a:t>Heuristic: Only new address, Non round, Less than inputs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78461-ADFE-864A-B31D-C31108C82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93"/>
          <a:stretch/>
        </p:blipFill>
        <p:spPr>
          <a:xfrm>
            <a:off x="173847" y="3058058"/>
            <a:ext cx="8796305" cy="20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210B-3724-D444-857A-F9A957C53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for Cryptocurrencies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BAA52-F81C-AC41-A0B6-C856A7E00086}"/>
              </a:ext>
            </a:extLst>
          </p:cNvPr>
          <p:cNvSpPr txBox="1"/>
          <p:nvPr/>
        </p:nvSpPr>
        <p:spPr>
          <a:xfrm>
            <a:off x="988541" y="1099752"/>
            <a:ext cx="684564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What information might a user want to hide?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40C33-E51A-954D-A471-4AEFC0141650}"/>
              </a:ext>
            </a:extLst>
          </p:cNvPr>
          <p:cNvSpPr txBox="1"/>
          <p:nvPr/>
        </p:nvSpPr>
        <p:spPr>
          <a:xfrm>
            <a:off x="0" y="1782110"/>
            <a:ext cx="3089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Identity (anonymity):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Who they are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Who they pay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Who pays them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2FCC7-8F80-234A-99D8-1B0C2AA0F5EA}"/>
              </a:ext>
            </a:extLst>
          </p:cNvPr>
          <p:cNvSpPr txBox="1"/>
          <p:nvPr/>
        </p:nvSpPr>
        <p:spPr>
          <a:xfrm>
            <a:off x="5375188" y="1723927"/>
            <a:ext cx="3917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Amounts: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How much they are paying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How much are they receiving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E.g. salary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760F1-43AB-404F-80FB-32B6F38746A6}"/>
              </a:ext>
            </a:extLst>
          </p:cNvPr>
          <p:cNvSpPr txBox="1"/>
          <p:nvPr/>
        </p:nvSpPr>
        <p:spPr>
          <a:xfrm>
            <a:off x="0" y="3721102"/>
            <a:ext cx="515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Metadata: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Script Sig, </a:t>
            </a:r>
            <a:r>
              <a:rPr lang="en-US" dirty="0" err="1">
                <a:latin typeface="+mn-lt"/>
              </a:rPr>
              <a:t>e.g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multisig</a:t>
            </a:r>
            <a:r>
              <a:rPr lang="en-US" dirty="0">
                <a:latin typeface="+mn-lt"/>
              </a:rPr>
              <a:t> threshold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Smart contract</a:t>
            </a:r>
          </a:p>
        </p:txBody>
      </p:sp>
    </p:spTree>
    <p:extLst>
      <p:ext uri="{BB962C8B-B14F-4D97-AF65-F5344CB8AC3E}">
        <p14:creationId xmlns:p14="http://schemas.microsoft.com/office/powerpoint/2010/main" val="1631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922DF-3B3A-5649-9E0A-2DDACB8D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tracing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C98826-8076-7A42-9626-3A19FF82ACF4}"/>
              </a:ext>
            </a:extLst>
          </p:cNvPr>
          <p:cNvSpPr/>
          <p:nvPr/>
        </p:nvSpPr>
        <p:spPr>
          <a:xfrm>
            <a:off x="2664782" y="3321472"/>
            <a:ext cx="432487" cy="9885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9EEB61-ED8F-AC42-B633-0B36DCBE5B33}"/>
              </a:ext>
            </a:extLst>
          </p:cNvPr>
          <p:cNvCxnSpPr/>
          <p:nvPr/>
        </p:nvCxnSpPr>
        <p:spPr>
          <a:xfrm>
            <a:off x="1900802" y="3815742"/>
            <a:ext cx="6672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554" name="Picture 2" descr="Coinbase - Blockchaincenter">
            <a:extLst>
              <a:ext uri="{FF2B5EF4-FFF2-40B4-BE49-F238E27FC236}">
                <a16:creationId xmlns:a16="http://schemas.microsoft.com/office/drawing/2014/main" id="{E7D2696F-7DF3-A848-B4A2-0483E5C96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81" y="3607303"/>
            <a:ext cx="2028409" cy="70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B2DEBE-821D-D44F-96B5-CA2BBA9BEDCF}"/>
              </a:ext>
            </a:extLst>
          </p:cNvPr>
          <p:cNvCxnSpPr/>
          <p:nvPr/>
        </p:nvCxnSpPr>
        <p:spPr>
          <a:xfrm>
            <a:off x="3097269" y="4170363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8CB29D2-CFF9-7F46-BED6-92F1A59DCDF1}"/>
              </a:ext>
            </a:extLst>
          </p:cNvPr>
          <p:cNvSpPr/>
          <p:nvPr/>
        </p:nvSpPr>
        <p:spPr>
          <a:xfrm>
            <a:off x="3861249" y="4100538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7517E-38FA-B54B-82B1-F95B9B0FF210}"/>
              </a:ext>
            </a:extLst>
          </p:cNvPr>
          <p:cNvSpPr txBox="1"/>
          <p:nvPr/>
        </p:nvSpPr>
        <p:spPr>
          <a:xfrm>
            <a:off x="3119844" y="4310013"/>
            <a:ext cx="81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chg.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8F697A-C383-F24A-A4F4-02125D34C48E}"/>
              </a:ext>
            </a:extLst>
          </p:cNvPr>
          <p:cNvCxnSpPr/>
          <p:nvPr/>
        </p:nvCxnSpPr>
        <p:spPr>
          <a:xfrm>
            <a:off x="3097268" y="3569001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499CAC10-BD7A-BE4B-B226-CF5166D40646}"/>
              </a:ext>
            </a:extLst>
          </p:cNvPr>
          <p:cNvSpPr/>
          <p:nvPr/>
        </p:nvSpPr>
        <p:spPr>
          <a:xfrm>
            <a:off x="3861248" y="3499176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9D9A6A-8C1A-1A4A-8092-37137CF8A098}"/>
              </a:ext>
            </a:extLst>
          </p:cNvPr>
          <p:cNvCxnSpPr/>
          <p:nvPr/>
        </p:nvCxnSpPr>
        <p:spPr>
          <a:xfrm>
            <a:off x="3097268" y="2722048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A6BB4DD-56B9-2D48-B57C-E9ADFFBA1694}"/>
              </a:ext>
            </a:extLst>
          </p:cNvPr>
          <p:cNvSpPr/>
          <p:nvPr/>
        </p:nvSpPr>
        <p:spPr>
          <a:xfrm>
            <a:off x="3861248" y="2652223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E5381E-2F3E-E840-8149-50402F765818}"/>
              </a:ext>
            </a:extLst>
          </p:cNvPr>
          <p:cNvSpPr txBox="1"/>
          <p:nvPr/>
        </p:nvSpPr>
        <p:spPr>
          <a:xfrm>
            <a:off x="3119844" y="2827990"/>
            <a:ext cx="69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+mn-lt"/>
              </a:rPr>
              <a:t>chg</a:t>
            </a:r>
            <a:endParaRPr lang="en-US" dirty="0"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AEF812-1FC4-754F-BBA5-21E85D375F4D}"/>
              </a:ext>
            </a:extLst>
          </p:cNvPr>
          <p:cNvSpPr/>
          <p:nvPr/>
        </p:nvSpPr>
        <p:spPr>
          <a:xfrm>
            <a:off x="2653494" y="1839449"/>
            <a:ext cx="432487" cy="9885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A94F2C7-08F0-FB44-9591-57C061869C2D}"/>
              </a:ext>
            </a:extLst>
          </p:cNvPr>
          <p:cNvCxnSpPr/>
          <p:nvPr/>
        </p:nvCxnSpPr>
        <p:spPr>
          <a:xfrm>
            <a:off x="3097268" y="1992183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710E8A7-2FEB-AC4F-9DD9-3EB2943F9205}"/>
              </a:ext>
            </a:extLst>
          </p:cNvPr>
          <p:cNvSpPr/>
          <p:nvPr/>
        </p:nvSpPr>
        <p:spPr>
          <a:xfrm>
            <a:off x="3861248" y="1922358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86C1F55-FB00-924C-B2F0-115988BC516B}"/>
              </a:ext>
            </a:extLst>
          </p:cNvPr>
          <p:cNvSpPr/>
          <p:nvPr/>
        </p:nvSpPr>
        <p:spPr>
          <a:xfrm>
            <a:off x="1606676" y="2652223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6A55A2E-6498-6F48-ABEB-0DEE748A8A2A}"/>
              </a:ext>
            </a:extLst>
          </p:cNvPr>
          <p:cNvSpPr/>
          <p:nvPr/>
        </p:nvSpPr>
        <p:spPr>
          <a:xfrm>
            <a:off x="1638102" y="1922358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BC2A24-40AB-FE43-8E25-2909A364D386}"/>
              </a:ext>
            </a:extLst>
          </p:cNvPr>
          <p:cNvCxnSpPr/>
          <p:nvPr/>
        </p:nvCxnSpPr>
        <p:spPr>
          <a:xfrm>
            <a:off x="1871811" y="2716555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50DACFC-3D30-764A-AD4D-960B077435E8}"/>
              </a:ext>
            </a:extLst>
          </p:cNvPr>
          <p:cNvCxnSpPr/>
          <p:nvPr/>
        </p:nvCxnSpPr>
        <p:spPr>
          <a:xfrm>
            <a:off x="1871811" y="1986690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CD0F6F-C742-D94D-B046-8D584D0BB8AF}"/>
              </a:ext>
            </a:extLst>
          </p:cNvPr>
          <p:cNvCxnSpPr/>
          <p:nvPr/>
        </p:nvCxnSpPr>
        <p:spPr>
          <a:xfrm>
            <a:off x="4157810" y="3563508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175F171-9359-9B48-A75D-E29EBD2407C5}"/>
              </a:ext>
            </a:extLst>
          </p:cNvPr>
          <p:cNvCxnSpPr/>
          <p:nvPr/>
        </p:nvCxnSpPr>
        <p:spPr>
          <a:xfrm>
            <a:off x="4157810" y="2716555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0217F8B-4861-F048-ACFE-E19EC6161C14}"/>
              </a:ext>
            </a:extLst>
          </p:cNvPr>
          <p:cNvSpPr/>
          <p:nvPr/>
        </p:nvSpPr>
        <p:spPr>
          <a:xfrm>
            <a:off x="4918229" y="2650285"/>
            <a:ext cx="432487" cy="9885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8211DA8-CACB-9A40-963E-4323324F91AB}"/>
              </a:ext>
            </a:extLst>
          </p:cNvPr>
          <p:cNvCxnSpPr/>
          <p:nvPr/>
        </p:nvCxnSpPr>
        <p:spPr>
          <a:xfrm>
            <a:off x="5459388" y="3560032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DC292E9-6EED-0C47-8941-6C2D9FFBBFE3}"/>
              </a:ext>
            </a:extLst>
          </p:cNvPr>
          <p:cNvCxnSpPr/>
          <p:nvPr/>
        </p:nvCxnSpPr>
        <p:spPr>
          <a:xfrm>
            <a:off x="5459388" y="2713079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F5902139-528B-FC4A-8606-67992D9DA20F}"/>
              </a:ext>
            </a:extLst>
          </p:cNvPr>
          <p:cNvSpPr/>
          <p:nvPr/>
        </p:nvSpPr>
        <p:spPr>
          <a:xfrm>
            <a:off x="6259416" y="3461124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F95AA72-2CC5-E540-8C86-C0784A3A426E}"/>
              </a:ext>
            </a:extLst>
          </p:cNvPr>
          <p:cNvSpPr/>
          <p:nvPr/>
        </p:nvSpPr>
        <p:spPr>
          <a:xfrm>
            <a:off x="6259416" y="2614171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74EA9DE-2064-9247-88E7-D492E37A5BA9}"/>
              </a:ext>
            </a:extLst>
          </p:cNvPr>
          <p:cNvCxnSpPr/>
          <p:nvPr/>
        </p:nvCxnSpPr>
        <p:spPr>
          <a:xfrm>
            <a:off x="6538545" y="3528367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1CD51BC-0475-6B40-9A14-7A68BC02132A}"/>
              </a:ext>
            </a:extLst>
          </p:cNvPr>
          <p:cNvCxnSpPr/>
          <p:nvPr/>
        </p:nvCxnSpPr>
        <p:spPr>
          <a:xfrm>
            <a:off x="6538545" y="2681414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349D47F-B82A-9341-BAEC-9EE344EC42B0}"/>
              </a:ext>
            </a:extLst>
          </p:cNvPr>
          <p:cNvSpPr/>
          <p:nvPr/>
        </p:nvSpPr>
        <p:spPr>
          <a:xfrm>
            <a:off x="7272189" y="2618762"/>
            <a:ext cx="432487" cy="9885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E0E8DFF-3404-8D4D-BD23-B733E6F2C042}"/>
              </a:ext>
            </a:extLst>
          </p:cNvPr>
          <p:cNvCxnSpPr/>
          <p:nvPr/>
        </p:nvCxnSpPr>
        <p:spPr>
          <a:xfrm>
            <a:off x="7742065" y="3504381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6AB81650-5FC7-EE46-9490-8A7988433F22}"/>
              </a:ext>
            </a:extLst>
          </p:cNvPr>
          <p:cNvSpPr/>
          <p:nvPr/>
        </p:nvSpPr>
        <p:spPr>
          <a:xfrm>
            <a:off x="8542093" y="3405473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6FDCB3-6B11-7A48-A80F-F7AEFD0C5697}"/>
              </a:ext>
            </a:extLst>
          </p:cNvPr>
          <p:cNvSpPr txBox="1"/>
          <p:nvPr/>
        </p:nvSpPr>
        <p:spPr>
          <a:xfrm>
            <a:off x="5548422" y="3516321"/>
            <a:ext cx="81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chg.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8D45E4-47C5-4E44-ABC0-A2F8C15C6CFA}"/>
              </a:ext>
            </a:extLst>
          </p:cNvPr>
          <p:cNvSpPr txBox="1"/>
          <p:nvPr/>
        </p:nvSpPr>
        <p:spPr>
          <a:xfrm>
            <a:off x="7715612" y="3545123"/>
            <a:ext cx="81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chg.</a:t>
            </a:r>
          </a:p>
        </p:txBody>
      </p:sp>
      <p:pic>
        <p:nvPicPr>
          <p:cNvPr id="23556" name="Picture 4" descr="WikiLeaks – Wikipedia">
            <a:extLst>
              <a:ext uri="{FF2B5EF4-FFF2-40B4-BE49-F238E27FC236}">
                <a16:creationId xmlns:a16="http://schemas.microsoft.com/office/drawing/2014/main" id="{CAAF9ABB-AC5E-1F4F-84D9-21F26A99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11" y="1000089"/>
            <a:ext cx="920329" cy="21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1F7063D-BA69-5C40-A0D0-D28043E0EB9C}"/>
              </a:ext>
            </a:extLst>
          </p:cNvPr>
          <p:cNvSpPr/>
          <p:nvPr/>
        </p:nvSpPr>
        <p:spPr>
          <a:xfrm>
            <a:off x="4854065" y="810268"/>
            <a:ext cx="432487" cy="9885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8C0173-09DF-E143-9881-A3E12C5C1C6D}"/>
              </a:ext>
            </a:extLst>
          </p:cNvPr>
          <p:cNvSpPr txBox="1"/>
          <p:nvPr/>
        </p:nvSpPr>
        <p:spPr>
          <a:xfrm>
            <a:off x="5548422" y="1000089"/>
            <a:ext cx="1943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transaction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B0B7AC1-4FAF-4040-A8B3-EF5A46FAB10C}"/>
              </a:ext>
            </a:extLst>
          </p:cNvPr>
          <p:cNvSpPr/>
          <p:nvPr/>
        </p:nvSpPr>
        <p:spPr>
          <a:xfrm>
            <a:off x="1160194" y="1084257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0A4804-15E4-6643-8FAB-588A281F0189}"/>
              </a:ext>
            </a:extLst>
          </p:cNvPr>
          <p:cNvSpPr txBox="1"/>
          <p:nvPr/>
        </p:nvSpPr>
        <p:spPr>
          <a:xfrm>
            <a:off x="1754957" y="1000089"/>
            <a:ext cx="1742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output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10AC9B-050F-AD49-97F8-498BDD645E23}"/>
              </a:ext>
            </a:extLst>
          </p:cNvPr>
          <p:cNvSpPr txBox="1"/>
          <p:nvPr/>
        </p:nvSpPr>
        <p:spPr>
          <a:xfrm>
            <a:off x="4961372" y="4556916"/>
            <a:ext cx="3508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+mn-lt"/>
              </a:rPr>
              <a:t>Coinbase knows entity!</a:t>
            </a:r>
          </a:p>
        </p:txBody>
      </p:sp>
    </p:spTree>
    <p:extLst>
      <p:ext uri="{BB962C8B-B14F-4D97-AF65-F5344CB8AC3E}">
        <p14:creationId xmlns:p14="http://schemas.microsoft.com/office/powerpoint/2010/main" val="2166612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341E-E409-D343-B9D3-AF415CD0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(2013)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3409C-6BCA-F048-AAB3-53B6C44B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184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Heuristic 1 and 2 -&gt; 3.3M clusters</a:t>
            </a:r>
          </a:p>
          <a:p>
            <a:r>
              <a:rPr lang="en-US" dirty="0"/>
              <a:t>ID 1070 </a:t>
            </a:r>
            <a:r>
              <a:rPr lang="en-US" dirty="0" err="1"/>
              <a:t>addreses</a:t>
            </a:r>
            <a:r>
              <a:rPr lang="en-US" dirty="0"/>
              <a:t> by interacting with merchants</a:t>
            </a:r>
          </a:p>
          <a:p>
            <a:pPr lvl="1"/>
            <a:r>
              <a:rPr lang="en-US" dirty="0"/>
              <a:t>Coinbase, </a:t>
            </a:r>
            <a:r>
              <a:rPr lang="en-US" dirty="0" err="1"/>
              <a:t>Bitpay</a:t>
            </a:r>
            <a:r>
              <a:rPr lang="en-US" dirty="0"/>
              <a:t>, …</a:t>
            </a:r>
          </a:p>
          <a:p>
            <a:r>
              <a:rPr lang="en-US" dirty="0"/>
              <a:t>Learn ID of 2200 clusters </a:t>
            </a:r>
          </a:p>
          <a:p>
            <a:pPr lvl="1"/>
            <a:r>
              <a:rPr lang="en-US" dirty="0"/>
              <a:t>1.8M address</a:t>
            </a:r>
          </a:p>
          <a:p>
            <a:pPr lvl="1"/>
            <a:r>
              <a:rPr lang="en-US" dirty="0"/>
              <a:t>15% of total value</a:t>
            </a:r>
          </a:p>
          <a:p>
            <a:pPr lvl="1"/>
            <a:r>
              <a:rPr lang="en-US" dirty="0"/>
              <a:t>Track multiple thefts</a:t>
            </a:r>
          </a:p>
          <a:p>
            <a:pPr lvl="1"/>
            <a:r>
              <a:rPr lang="en-US" dirty="0"/>
              <a:t>Learn total assets for each cluster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8B9E8-4D7B-5D46-8C9C-D785045EF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774" y="2150075"/>
            <a:ext cx="3385752" cy="21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81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A37E-083F-054A-ACC8-E9382F2A2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Cryptocurrencies anonymous</a:t>
            </a:r>
          </a:p>
        </p:txBody>
      </p:sp>
      <p:pic>
        <p:nvPicPr>
          <p:cNvPr id="27650" name="Picture 2" descr="3 Easy Steps to Coinjoin on Wasabi Wallet (2020 Update)">
            <a:extLst>
              <a:ext uri="{FF2B5EF4-FFF2-40B4-BE49-F238E27FC236}">
                <a16:creationId xmlns:a16="http://schemas.microsoft.com/office/drawing/2014/main" id="{C0069356-C41E-F548-8A8B-68CA30D3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9" y="2150074"/>
            <a:ext cx="2314270" cy="20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8246A4-8BA4-6345-ACF7-2B2181C8C4EE}"/>
              </a:ext>
            </a:extLst>
          </p:cNvPr>
          <p:cNvSpPr txBox="1"/>
          <p:nvPr/>
        </p:nvSpPr>
        <p:spPr>
          <a:xfrm>
            <a:off x="976184" y="4448433"/>
            <a:ext cx="147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Mixing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6B1A5-1838-6A4F-B39D-273FEBD53F9F}"/>
              </a:ext>
            </a:extLst>
          </p:cNvPr>
          <p:cNvSpPr txBox="1"/>
          <p:nvPr/>
        </p:nvSpPr>
        <p:spPr>
          <a:xfrm>
            <a:off x="4757350" y="4413100"/>
            <a:ext cx="405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Anonymous cryptocurrencies</a:t>
            </a:r>
          </a:p>
        </p:txBody>
      </p:sp>
      <p:pic>
        <p:nvPicPr>
          <p:cNvPr id="27652" name="Picture 4" descr="Was ist Monero? Die Kryptowährun, die auf Privatsphäre setzt">
            <a:extLst>
              <a:ext uri="{FF2B5EF4-FFF2-40B4-BE49-F238E27FC236}">
                <a16:creationId xmlns:a16="http://schemas.microsoft.com/office/drawing/2014/main" id="{646205D1-1578-4A48-BA03-A24191741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12" y="980045"/>
            <a:ext cx="3052119" cy="17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Privacy-protecting digital currency | Zcash">
            <a:extLst>
              <a:ext uri="{FF2B5EF4-FFF2-40B4-BE49-F238E27FC236}">
                <a16:creationId xmlns:a16="http://schemas.microsoft.com/office/drawing/2014/main" id="{3A9CACDE-4525-AE47-AA6C-17FC89C0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93" y="2776170"/>
            <a:ext cx="1636930" cy="163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043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D9A6-283B-B342-84E3-070568C1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pic>
        <p:nvPicPr>
          <p:cNvPr id="24578" name="Picture 2" descr="Placeit - Electrical Company Logo Maker with Electrician Images">
            <a:extLst>
              <a:ext uri="{FF2B5EF4-FFF2-40B4-BE49-F238E27FC236}">
                <a16:creationId xmlns:a16="http://schemas.microsoft.com/office/drawing/2014/main" id="{369AFA76-9FBF-A14F-A2D0-4F9179D3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84" y="945292"/>
            <a:ext cx="2758646" cy="275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76719-3C62-0C4F-A0BF-E77695B9E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87701"/>
            <a:ext cx="584280" cy="864318"/>
          </a:xfrm>
          <a:prstGeom prst="rect">
            <a:avLst/>
          </a:prstGeom>
        </p:spPr>
      </p:pic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36235E1E-F9B4-5842-9A17-0E1C0EAD84BE}"/>
              </a:ext>
            </a:extLst>
          </p:cNvPr>
          <p:cNvSpPr/>
          <p:nvPr/>
        </p:nvSpPr>
        <p:spPr>
          <a:xfrm>
            <a:off x="1297459" y="1482811"/>
            <a:ext cx="902044" cy="4695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otched Right Arrow 7">
            <a:extLst>
              <a:ext uri="{FF2B5EF4-FFF2-40B4-BE49-F238E27FC236}">
                <a16:creationId xmlns:a16="http://schemas.microsoft.com/office/drawing/2014/main" id="{FCE397AB-EF78-8B40-99AA-0F5E8AF7AAB8}"/>
              </a:ext>
            </a:extLst>
          </p:cNvPr>
          <p:cNvSpPr/>
          <p:nvPr/>
        </p:nvSpPr>
        <p:spPr>
          <a:xfrm>
            <a:off x="5669782" y="1431839"/>
            <a:ext cx="902044" cy="4695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0" name="Picture 4" descr="Subcontractor Licensing, Credentialing and Certification Information">
            <a:extLst>
              <a:ext uri="{FF2B5EF4-FFF2-40B4-BE49-F238E27FC236}">
                <a16:creationId xmlns:a16="http://schemas.microsoft.com/office/drawing/2014/main" id="{3FF42100-515A-0C45-983F-6D0C33959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7" t="9771" r="53471" b="57396"/>
          <a:stretch/>
        </p:blipFill>
        <p:spPr bwMode="auto">
          <a:xfrm>
            <a:off x="6907425" y="1260652"/>
            <a:ext cx="1878231" cy="150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087A7A-0BE4-C641-AFB2-D22C51A72D4E}"/>
              </a:ext>
            </a:extLst>
          </p:cNvPr>
          <p:cNvSpPr txBox="1"/>
          <p:nvPr/>
        </p:nvSpPr>
        <p:spPr>
          <a:xfrm>
            <a:off x="220876" y="3928381"/>
            <a:ext cx="275864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A1: 1. out: EC1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39BEA-7774-124C-8336-79423C37CEDC}"/>
              </a:ext>
            </a:extLst>
          </p:cNvPr>
          <p:cNvSpPr txBox="1"/>
          <p:nvPr/>
        </p:nvSpPr>
        <p:spPr>
          <a:xfrm>
            <a:off x="4572000" y="3928381"/>
            <a:ext cx="4114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EC1: 1 out: S: </a:t>
            </a:r>
            <a:r>
              <a:rPr lang="en-US" dirty="0"/>
              <a:t>0.8, EC2: 0.2 </a:t>
            </a:r>
            <a:endParaRPr lang="en-US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FC8D97-2E69-594E-80BA-2BC92FBC713C}"/>
              </a:ext>
            </a:extLst>
          </p:cNvPr>
          <p:cNvSpPr txBox="1"/>
          <p:nvPr/>
        </p:nvSpPr>
        <p:spPr>
          <a:xfrm>
            <a:off x="366766" y="4387761"/>
            <a:ext cx="9938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and Subcontractor learn EC’s profit margin. </a:t>
            </a:r>
          </a:p>
          <a:p>
            <a:pPr algn="l"/>
            <a:r>
              <a:rPr lang="en-US" dirty="0">
                <a:latin typeface="+mn-lt"/>
              </a:rPr>
              <a:t>How can we prevent this?</a:t>
            </a:r>
          </a:p>
        </p:txBody>
      </p:sp>
    </p:spTree>
    <p:extLst>
      <p:ext uri="{BB962C8B-B14F-4D97-AF65-F5344CB8AC3E}">
        <p14:creationId xmlns:p14="http://schemas.microsoft.com/office/powerpoint/2010/main" val="171223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D9A6-283B-B342-84E3-070568C1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pic>
        <p:nvPicPr>
          <p:cNvPr id="24578" name="Picture 2" descr="Placeit - Electrical Company Logo Maker with Electrician Images">
            <a:extLst>
              <a:ext uri="{FF2B5EF4-FFF2-40B4-BE49-F238E27FC236}">
                <a16:creationId xmlns:a16="http://schemas.microsoft.com/office/drawing/2014/main" id="{369AFA76-9FBF-A14F-A2D0-4F9179D3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84" y="945292"/>
            <a:ext cx="2758646" cy="275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76719-3C62-0C4F-A0BF-E77695B9E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22" y="972459"/>
            <a:ext cx="584280" cy="864318"/>
          </a:xfrm>
          <a:prstGeom prst="rect">
            <a:avLst/>
          </a:prstGeom>
        </p:spPr>
      </p:pic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36235E1E-F9B4-5842-9A17-0E1C0EAD84BE}"/>
              </a:ext>
            </a:extLst>
          </p:cNvPr>
          <p:cNvSpPr/>
          <p:nvPr/>
        </p:nvSpPr>
        <p:spPr>
          <a:xfrm>
            <a:off x="1297459" y="1482811"/>
            <a:ext cx="902044" cy="4695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otched Right Arrow 7">
            <a:extLst>
              <a:ext uri="{FF2B5EF4-FFF2-40B4-BE49-F238E27FC236}">
                <a16:creationId xmlns:a16="http://schemas.microsoft.com/office/drawing/2014/main" id="{FCE397AB-EF78-8B40-99AA-0F5E8AF7AAB8}"/>
              </a:ext>
            </a:extLst>
          </p:cNvPr>
          <p:cNvSpPr/>
          <p:nvPr/>
        </p:nvSpPr>
        <p:spPr>
          <a:xfrm>
            <a:off x="5600137" y="1601998"/>
            <a:ext cx="902044" cy="4695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0" name="Picture 4" descr="Subcontractor Licensing, Credentialing and Certification Information">
            <a:extLst>
              <a:ext uri="{FF2B5EF4-FFF2-40B4-BE49-F238E27FC236}">
                <a16:creationId xmlns:a16="http://schemas.microsoft.com/office/drawing/2014/main" id="{3FF42100-515A-0C45-983F-6D0C33959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7" t="9771" r="53471" b="57396"/>
          <a:stretch/>
        </p:blipFill>
        <p:spPr bwMode="auto">
          <a:xfrm>
            <a:off x="6907425" y="1260652"/>
            <a:ext cx="1878231" cy="150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087A7A-0BE4-C641-AFB2-D22C51A72D4E}"/>
              </a:ext>
            </a:extLst>
          </p:cNvPr>
          <p:cNvSpPr txBox="1"/>
          <p:nvPr/>
        </p:nvSpPr>
        <p:spPr>
          <a:xfrm>
            <a:off x="220876" y="3928381"/>
            <a:ext cx="275864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A1: 1. out: EC1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39BEA-7774-124C-8336-79423C37CEDC}"/>
              </a:ext>
            </a:extLst>
          </p:cNvPr>
          <p:cNvSpPr txBox="1"/>
          <p:nvPr/>
        </p:nvSpPr>
        <p:spPr>
          <a:xfrm>
            <a:off x="4572000" y="3928381"/>
            <a:ext cx="4114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EC1: 1 out: S: </a:t>
            </a:r>
            <a:r>
              <a:rPr lang="en-US" dirty="0"/>
              <a:t>0.8, EC2: 0.2 </a:t>
            </a:r>
            <a:endParaRPr lang="en-US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FC8D97-2E69-594E-80BA-2BC92FBC713C}"/>
              </a:ext>
            </a:extLst>
          </p:cNvPr>
          <p:cNvSpPr txBox="1"/>
          <p:nvPr/>
        </p:nvSpPr>
        <p:spPr>
          <a:xfrm>
            <a:off x="366766" y="4387761"/>
            <a:ext cx="9938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EC has many customers. Mix payments -&gt; use some to pay sub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C06E57-6E6B-5E4F-BD27-A869585E8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44" y="2012654"/>
            <a:ext cx="473557" cy="816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4F1687-F6CF-794F-BBF7-65EE8F02A2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6766" y="2951838"/>
            <a:ext cx="584281" cy="864321"/>
          </a:xfrm>
          <a:prstGeom prst="rect">
            <a:avLst/>
          </a:prstGeom>
        </p:spPr>
      </p:pic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id="{860526A9-E9D1-6944-AD05-3C56050054FA}"/>
              </a:ext>
            </a:extLst>
          </p:cNvPr>
          <p:cNvSpPr/>
          <p:nvPr/>
        </p:nvSpPr>
        <p:spPr>
          <a:xfrm>
            <a:off x="1214611" y="2254472"/>
            <a:ext cx="902044" cy="4695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otched Right Arrow 15">
            <a:extLst>
              <a:ext uri="{FF2B5EF4-FFF2-40B4-BE49-F238E27FC236}">
                <a16:creationId xmlns:a16="http://schemas.microsoft.com/office/drawing/2014/main" id="{60E3D32E-E0CE-C645-ADA4-C817BF89110D}"/>
              </a:ext>
            </a:extLst>
          </p:cNvPr>
          <p:cNvSpPr/>
          <p:nvPr/>
        </p:nvSpPr>
        <p:spPr>
          <a:xfrm>
            <a:off x="1247260" y="3042186"/>
            <a:ext cx="902044" cy="4695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85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DED6B-729E-9640-9A39-95F81EDB9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Mixing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D48024-A0AF-7E4E-A8DA-2A3837F0B67C}"/>
              </a:ext>
            </a:extLst>
          </p:cNvPr>
          <p:cNvGrpSpPr/>
          <p:nvPr/>
        </p:nvGrpSpPr>
        <p:grpSpPr>
          <a:xfrm>
            <a:off x="5528526" y="1520559"/>
            <a:ext cx="904288" cy="1791245"/>
            <a:chOff x="2738367" y="3111810"/>
            <a:chExt cx="629100" cy="12438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65ACD0-3EDB-854F-BFFD-BF192BB8D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8367" y="3569717"/>
              <a:ext cx="602551" cy="78593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0E82D5-6119-AE48-B5DE-FA6C520A45CA}"/>
                </a:ext>
              </a:extLst>
            </p:cNvPr>
            <p:cNvSpPr txBox="1"/>
            <p:nvPr/>
          </p:nvSpPr>
          <p:spPr>
            <a:xfrm>
              <a:off x="2738367" y="3111810"/>
              <a:ext cx="629100" cy="320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n-lt"/>
                </a:rPr>
                <a:t>Mixer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797D794-2198-DC48-9731-1FC745958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795" y="1199864"/>
            <a:ext cx="584280" cy="864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E5F982-9EDF-F147-9799-29619B932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917" y="2240059"/>
            <a:ext cx="473557" cy="816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B0D0B-3859-2242-9A72-D93B118F76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03339" y="3179243"/>
            <a:ext cx="584281" cy="8643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D0250A-21B3-4D4F-8E16-1F4D182271EF}"/>
              </a:ext>
            </a:extLst>
          </p:cNvPr>
          <p:cNvSpPr txBox="1"/>
          <p:nvPr/>
        </p:nvSpPr>
        <p:spPr>
          <a:xfrm rot="1129246">
            <a:off x="3513671" y="156949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A2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04BF4EA-554A-8242-AB96-9724708B78AF}"/>
              </a:ext>
            </a:extLst>
          </p:cNvPr>
          <p:cNvCxnSpPr>
            <a:cxnSpLocks/>
          </p:cNvCxnSpPr>
          <p:nvPr/>
        </p:nvCxnSpPr>
        <p:spPr>
          <a:xfrm>
            <a:off x="3172037" y="1768976"/>
            <a:ext cx="2054871" cy="6566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A5810FD-BB8D-F24C-BAEC-619EBCF4C676}"/>
              </a:ext>
            </a:extLst>
          </p:cNvPr>
          <p:cNvSpPr txBox="1"/>
          <p:nvPr/>
        </p:nvSpPr>
        <p:spPr>
          <a:xfrm>
            <a:off x="3513670" y="241746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2F08EED-585E-5940-B92A-E0805C9D1433}"/>
              </a:ext>
            </a:extLst>
          </p:cNvPr>
          <p:cNvCxnSpPr>
            <a:cxnSpLocks/>
          </p:cNvCxnSpPr>
          <p:nvPr/>
        </p:nvCxnSpPr>
        <p:spPr>
          <a:xfrm>
            <a:off x="3060155" y="2852999"/>
            <a:ext cx="21667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FCC68F5-2F87-5046-9823-618BCEFC3F95}"/>
              </a:ext>
            </a:extLst>
          </p:cNvPr>
          <p:cNvSpPr txBox="1"/>
          <p:nvPr/>
        </p:nvSpPr>
        <p:spPr>
          <a:xfrm rot="20741752">
            <a:off x="3565023" y="3015283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C2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6F93869-2162-F84F-AF9D-799F78F904AD}"/>
              </a:ext>
            </a:extLst>
          </p:cNvPr>
          <p:cNvCxnSpPr>
            <a:cxnSpLocks/>
          </p:cNvCxnSpPr>
          <p:nvPr/>
        </p:nvCxnSpPr>
        <p:spPr>
          <a:xfrm flipV="1">
            <a:off x="3218758" y="3179243"/>
            <a:ext cx="2193501" cy="4355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6CCA1A5-DA47-7C4C-AF6D-847C2AF7AD5F}"/>
              </a:ext>
            </a:extLst>
          </p:cNvPr>
          <p:cNvSpPr txBox="1"/>
          <p:nvPr/>
        </p:nvSpPr>
        <p:spPr>
          <a:xfrm>
            <a:off x="457200" y="1501964"/>
            <a:ext cx="154249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A1 -&gt; M: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DF5AF5-125F-3443-BF58-E6A553BD3532}"/>
              </a:ext>
            </a:extLst>
          </p:cNvPr>
          <p:cNvSpPr txBox="1"/>
          <p:nvPr/>
        </p:nvSpPr>
        <p:spPr>
          <a:xfrm>
            <a:off x="451896" y="2469893"/>
            <a:ext cx="154249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/>
              <a:t>B1</a:t>
            </a:r>
            <a:r>
              <a:rPr lang="en-US" dirty="0">
                <a:latin typeface="+mn-lt"/>
              </a:rPr>
              <a:t> -&gt; M: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23FA30-E6D9-8B49-A37F-36A7CE8FB728}"/>
              </a:ext>
            </a:extLst>
          </p:cNvPr>
          <p:cNvSpPr txBox="1"/>
          <p:nvPr/>
        </p:nvSpPr>
        <p:spPr>
          <a:xfrm>
            <a:off x="451895" y="3437822"/>
            <a:ext cx="154249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/>
              <a:t>C1</a:t>
            </a:r>
            <a:r>
              <a:rPr lang="en-US" dirty="0">
                <a:latin typeface="+mn-lt"/>
              </a:rPr>
              <a:t> -&gt; M: 1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0CDD6EA-3ABC-9B4C-AF12-9472A4DD4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666" y="3176078"/>
            <a:ext cx="587994" cy="8909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460CA89-FA22-2B49-99FC-5EBA05B929A7}"/>
              </a:ext>
            </a:extLst>
          </p:cNvPr>
          <p:cNvSpPr txBox="1"/>
          <p:nvPr/>
        </p:nvSpPr>
        <p:spPr>
          <a:xfrm>
            <a:off x="4772610" y="3608478"/>
            <a:ext cx="102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E63C0F-6E6C-1246-8914-3D7DE868506F}"/>
              </a:ext>
            </a:extLst>
          </p:cNvPr>
          <p:cNvSpPr txBox="1"/>
          <p:nvPr/>
        </p:nvSpPr>
        <p:spPr>
          <a:xfrm>
            <a:off x="3763686" y="4586569"/>
            <a:ext cx="447827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M: 3 Outs: B2: 1, A2: 1, C2: 1 </a:t>
            </a:r>
          </a:p>
        </p:txBody>
      </p:sp>
    </p:spTree>
    <p:extLst>
      <p:ext uri="{BB962C8B-B14F-4D97-AF65-F5344CB8AC3E}">
        <p14:creationId xmlns:p14="http://schemas.microsoft.com/office/powerpoint/2010/main" val="306194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/>
      <p:bldP spid="34" grpId="0" animBg="1"/>
      <p:bldP spid="35" grpId="0" animBg="1"/>
      <p:bldP spid="36" grpId="0" animBg="1"/>
      <p:bldP spid="40" grpId="0"/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9BD-2D4B-004F-85A8-8F5F2456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Mixing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D01313-F38A-B546-B867-6BBD3F924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Outside observer who is A2?</a:t>
                </a:r>
              </a:p>
              <a:p>
                <a:pPr lvl="1"/>
                <a:r>
                  <a:rPr lang="en-US" dirty="0"/>
                  <a:t>A2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𝐴𝑙𝑖𝑐𝑒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𝐵𝑜𝑏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𝐶𝑎𝑟𝑜𝑙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For Bob</a:t>
                </a:r>
              </a:p>
              <a:p>
                <a:pPr lvl="1"/>
                <a:r>
                  <a:rPr lang="en-US" dirty="0"/>
                  <a:t>A2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𝐴𝑙𝑖𝑐𝑒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strike="sngStrike">
                        <a:latin typeface="Cambria Math" panose="02040503050406030204" pitchFamily="18" charset="0"/>
                      </a:rPr>
                      <m:t>𝐵𝑜𝑏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𝐶𝑎𝑟𝑜𝑙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more the better mixing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D01313-F38A-B546-B867-6BBD3F924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8883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1152-F865-B943-B150-40C144B0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Mixer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71C2F-7067-FF47-99AC-FBCFD68C0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Mixer can deanonymize </a:t>
            </a:r>
          </a:p>
          <a:p>
            <a:r>
              <a:rPr lang="en-US" dirty="0"/>
              <a:t>All outputs MUST have same value</a:t>
            </a:r>
          </a:p>
          <a:p>
            <a:pPr lvl="1"/>
            <a:r>
              <a:rPr lang="en-US" dirty="0"/>
              <a:t>If not you can match inputs and outputs</a:t>
            </a:r>
          </a:p>
          <a:p>
            <a:r>
              <a:rPr lang="en-US" dirty="0"/>
              <a:t>Mixer takes transaction fees</a:t>
            </a:r>
          </a:p>
          <a:p>
            <a:r>
              <a:rPr lang="en-US" dirty="0">
                <a:solidFill>
                  <a:srgbClr val="FF0000"/>
                </a:solidFill>
              </a:rPr>
              <a:t>Mixer can steal funds</a:t>
            </a:r>
          </a:p>
          <a:p>
            <a:r>
              <a:rPr lang="en-US" dirty="0" err="1"/>
              <a:t>ScriptPK</a:t>
            </a:r>
            <a:r>
              <a:rPr lang="en-US" dirty="0"/>
              <a:t> for all outputs must be the same</a:t>
            </a:r>
          </a:p>
          <a:p>
            <a:pPr lvl="1"/>
            <a:r>
              <a:rPr lang="en-US" dirty="0"/>
              <a:t>Otherwise linkable on spend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01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2A1A-09C3-1C44-9F22-67080CE3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r>
              <a:rPr lang="en-US" dirty="0"/>
              <a:t> (Mixing without Mixer)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2548D-3F3E-2B45-AC4B-D35EBD7C9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CoinJoin</a:t>
            </a:r>
            <a:r>
              <a:rPr lang="en-US" dirty="0"/>
              <a:t> TX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266E3-8708-3743-84CD-5FC3F60955B9}"/>
              </a:ext>
            </a:extLst>
          </p:cNvPr>
          <p:cNvSpPr txBox="1"/>
          <p:nvPr/>
        </p:nvSpPr>
        <p:spPr>
          <a:xfrm>
            <a:off x="2738074" y="1361455"/>
            <a:ext cx="5392671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:A1: 5, B1: 3, C1: 2 </a:t>
            </a:r>
          </a:p>
          <a:p>
            <a:pPr algn="l"/>
            <a:r>
              <a:rPr lang="en-US" dirty="0">
                <a:latin typeface="+mn-lt"/>
              </a:rPr>
              <a:t>Outs: B2: 2, A2: 2, C2: 2</a:t>
            </a:r>
          </a:p>
          <a:p>
            <a:pPr algn="l"/>
            <a:r>
              <a:rPr lang="en-US" dirty="0"/>
              <a:t>Change (not private): A3: 3, B3: 1</a:t>
            </a:r>
          </a:p>
          <a:p>
            <a:pPr algn="l"/>
            <a:r>
              <a:rPr lang="en-US" dirty="0">
                <a:latin typeface="+mn-lt"/>
              </a:rPr>
              <a:t>Signed: </a:t>
            </a:r>
            <a:r>
              <a:rPr lang="en-US" dirty="0" err="1">
                <a:latin typeface="+mn-lt"/>
              </a:rPr>
              <a:t>Multisig</a:t>
            </a:r>
            <a:r>
              <a:rPr lang="en-US" dirty="0">
                <a:latin typeface="+mn-lt"/>
              </a:rPr>
              <a:t> A1, B1, C1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ED596-191F-0A47-9EBE-8FBE924DC4AF}"/>
              </a:ext>
            </a:extLst>
          </p:cNvPr>
          <p:cNvSpPr txBox="1"/>
          <p:nvPr/>
        </p:nvSpPr>
        <p:spPr>
          <a:xfrm>
            <a:off x="2738074" y="2878533"/>
            <a:ext cx="6512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Out value = min of inputs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2C18E-EED4-0B46-9D52-79DF12288170}"/>
              </a:ext>
            </a:extLst>
          </p:cNvPr>
          <p:cNvSpPr txBox="1"/>
          <p:nvPr/>
        </p:nvSpPr>
        <p:spPr>
          <a:xfrm>
            <a:off x="2738074" y="3481684"/>
            <a:ext cx="326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Usually ~40 inputs</a:t>
            </a:r>
          </a:p>
        </p:txBody>
      </p:sp>
    </p:spTree>
    <p:extLst>
      <p:ext uri="{BB962C8B-B14F-4D97-AF65-F5344CB8AC3E}">
        <p14:creationId xmlns:p14="http://schemas.microsoft.com/office/powerpoint/2010/main" val="3628724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EA1A-6B67-A449-8108-3F54B701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D493B-1560-BB4B-9725-C3C6DAE44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84" y="1234873"/>
            <a:ext cx="584280" cy="86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073916-E286-2940-99D8-7BD121073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25" y="2586048"/>
            <a:ext cx="473557" cy="81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2C50C-03BF-7A4E-953D-FD0F9105A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27"/>
          <a:stretch/>
        </p:blipFill>
        <p:spPr>
          <a:xfrm>
            <a:off x="5189838" y="1582099"/>
            <a:ext cx="2304192" cy="73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F4AD0-B42B-1C47-A264-61E4DD9722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8884" y="3889383"/>
            <a:ext cx="497942" cy="7366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7C851E-D254-EB47-9557-AC6F81121C83}"/>
              </a:ext>
            </a:extLst>
          </p:cNvPr>
          <p:cNvCxnSpPr/>
          <p:nvPr/>
        </p:nvCxnSpPr>
        <p:spPr>
          <a:xfrm>
            <a:off x="1828800" y="1667032"/>
            <a:ext cx="2743200" cy="174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B884ED-74D7-BC40-AA03-FEFDB5345956}"/>
              </a:ext>
            </a:extLst>
          </p:cNvPr>
          <p:cNvSpPr txBox="1"/>
          <p:nvPr/>
        </p:nvSpPr>
        <p:spPr>
          <a:xfrm>
            <a:off x="5301049" y="1004040"/>
            <a:ext cx="307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Online Forum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055208-FC84-EE45-9095-90FFA3B2AE1B}"/>
              </a:ext>
            </a:extLst>
          </p:cNvPr>
          <p:cNvSpPr txBox="1"/>
          <p:nvPr/>
        </p:nvSpPr>
        <p:spPr>
          <a:xfrm>
            <a:off x="1964724" y="1234873"/>
            <a:ext cx="244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A1: 5, A3 (change)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A03BC2-436A-6A43-96F9-709103722E11}"/>
              </a:ext>
            </a:extLst>
          </p:cNvPr>
          <p:cNvCxnSpPr/>
          <p:nvPr/>
        </p:nvCxnSpPr>
        <p:spPr>
          <a:xfrm>
            <a:off x="1816443" y="2236941"/>
            <a:ext cx="2743200" cy="174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F174EC3-1CB5-784C-B9B9-59F5686E3485}"/>
              </a:ext>
            </a:extLst>
          </p:cNvPr>
          <p:cNvSpPr txBox="1"/>
          <p:nvPr/>
        </p:nvSpPr>
        <p:spPr>
          <a:xfrm>
            <a:off x="2273642" y="1950399"/>
            <a:ext cx="245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A2 (over Tor)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99548B-87A1-8448-BDE5-029838708B1D}"/>
              </a:ext>
            </a:extLst>
          </p:cNvPr>
          <p:cNvSpPr txBox="1"/>
          <p:nvPr/>
        </p:nvSpPr>
        <p:spPr>
          <a:xfrm>
            <a:off x="5603446" y="2424235"/>
            <a:ext cx="1890584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A1: 5, A3</a:t>
            </a:r>
          </a:p>
          <a:p>
            <a:pPr algn="l"/>
            <a:r>
              <a:rPr lang="en-US" dirty="0">
                <a:latin typeface="+mn-lt"/>
              </a:rPr>
              <a:t>B1: 3, B3</a:t>
            </a:r>
          </a:p>
          <a:p>
            <a:pPr algn="l"/>
            <a:r>
              <a:rPr lang="en-US" dirty="0">
                <a:latin typeface="+mn-lt"/>
              </a:rPr>
              <a:t>C1: 2, C3</a:t>
            </a:r>
          </a:p>
          <a:p>
            <a:pPr algn="l"/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B2,A2,C2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F526FB-F5BA-5847-A2AD-F725CBFFC267}"/>
              </a:ext>
            </a:extLst>
          </p:cNvPr>
          <p:cNvCxnSpPr/>
          <p:nvPr/>
        </p:nvCxnSpPr>
        <p:spPr>
          <a:xfrm flipV="1">
            <a:off x="1816443" y="3171740"/>
            <a:ext cx="2916194" cy="10859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6C6B73-2CE5-7F43-B69E-EAAE8FA8227A}"/>
              </a:ext>
            </a:extLst>
          </p:cNvPr>
          <p:cNvSpPr txBox="1"/>
          <p:nvPr/>
        </p:nvSpPr>
        <p:spPr>
          <a:xfrm>
            <a:off x="2287635" y="3950732"/>
            <a:ext cx="255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Add Signatures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2A37D4-C729-D547-885E-32104BD95FF0}"/>
              </a:ext>
            </a:extLst>
          </p:cNvPr>
          <p:cNvSpPr txBox="1"/>
          <p:nvPr/>
        </p:nvSpPr>
        <p:spPr>
          <a:xfrm>
            <a:off x="2555576" y="4642896"/>
            <a:ext cx="371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Publish Transaction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4353DA-2101-2A4F-B054-0F1C25F08055}"/>
              </a:ext>
            </a:extLst>
          </p:cNvPr>
          <p:cNvSpPr txBox="1"/>
          <p:nvPr/>
        </p:nvSpPr>
        <p:spPr>
          <a:xfrm>
            <a:off x="5603446" y="4594059"/>
            <a:ext cx="354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What if A1 is spent?</a:t>
            </a:r>
          </a:p>
        </p:txBody>
      </p:sp>
    </p:spTree>
    <p:extLst>
      <p:ext uri="{BB962C8B-B14F-4D97-AF65-F5344CB8AC3E}">
        <p14:creationId xmlns:p14="http://schemas.microsoft.com/office/powerpoint/2010/main" val="29982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B208-3816-3F4A-B37A-EAB58E15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Anonymity</a:t>
            </a:r>
          </a:p>
        </p:txBody>
      </p:sp>
      <p:pic>
        <p:nvPicPr>
          <p:cNvPr id="18434" name="Picture 2" descr="4chan – Wikipedia">
            <a:extLst>
              <a:ext uri="{FF2B5EF4-FFF2-40B4-BE49-F238E27FC236}">
                <a16:creationId xmlns:a16="http://schemas.microsoft.com/office/drawing/2014/main" id="{98DCFF94-7782-254C-A3AB-73DE832C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97" y="3707027"/>
            <a:ext cx="3252335" cy="12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Reddit Statistiken: 430 Mio. Menschen nutzen Reddit jeden Monat">
            <a:extLst>
              <a:ext uri="{FF2B5EF4-FFF2-40B4-BE49-F238E27FC236}">
                <a16:creationId xmlns:a16="http://schemas.microsoft.com/office/drawing/2014/main" id="{28C21BF2-97C0-6B4D-A0CF-7125DBF07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82" y="1025611"/>
            <a:ext cx="4104518" cy="215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6BD13-E98C-5947-9031-B0064F7973C8}"/>
              </a:ext>
            </a:extLst>
          </p:cNvPr>
          <p:cNvSpPr txBox="1"/>
          <p:nvPr/>
        </p:nvSpPr>
        <p:spPr>
          <a:xfrm>
            <a:off x="457200" y="1260389"/>
            <a:ext cx="5856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Weak Anonymity (Pseudonymity):</a:t>
            </a:r>
          </a:p>
          <a:p>
            <a:pPr algn="l"/>
            <a:r>
              <a:rPr lang="en-US" dirty="0">
                <a:latin typeface="+mn-lt"/>
              </a:rPr>
              <a:t>One consistent Pseudonym (e.g. reddit)</a:t>
            </a:r>
          </a:p>
          <a:p>
            <a:pPr algn="l"/>
            <a:r>
              <a:rPr lang="en-US" u="sng" dirty="0">
                <a:latin typeface="+mn-lt"/>
              </a:rPr>
              <a:t>Pros: </a:t>
            </a:r>
            <a:r>
              <a:rPr lang="en-US" dirty="0">
                <a:latin typeface="+mn-lt"/>
              </a:rPr>
              <a:t>Reputation</a:t>
            </a:r>
          </a:p>
          <a:p>
            <a:pPr algn="l"/>
            <a:r>
              <a:rPr lang="en-US" u="sng" dirty="0">
                <a:latin typeface="+mn-lt"/>
              </a:rPr>
              <a:t>Cons: </a:t>
            </a:r>
            <a:r>
              <a:rPr lang="en-US" dirty="0">
                <a:latin typeface="+mn-lt"/>
              </a:rPr>
              <a:t>Linkable posts, one post linked to you-&gt; all posts linked to you</a:t>
            </a:r>
          </a:p>
          <a:p>
            <a:pPr algn="l"/>
            <a:r>
              <a:rPr lang="en-US" dirty="0">
                <a:latin typeface="+mn-lt"/>
              </a:rPr>
              <a:t>Writing style, topics of interest may link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54F6E-BCF9-8240-A511-1A8916ABD17D}"/>
              </a:ext>
            </a:extLst>
          </p:cNvPr>
          <p:cNvSpPr txBox="1"/>
          <p:nvPr/>
        </p:nvSpPr>
        <p:spPr>
          <a:xfrm>
            <a:off x="457200" y="3707027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Strong Anonymity:</a:t>
            </a:r>
          </a:p>
          <a:p>
            <a:pPr algn="l"/>
            <a:r>
              <a:rPr lang="en-US" dirty="0">
                <a:latin typeface="+mn-lt"/>
              </a:rPr>
              <a:t>Cons: No Reputation</a:t>
            </a:r>
          </a:p>
        </p:txBody>
      </p:sp>
    </p:spTree>
    <p:extLst>
      <p:ext uri="{BB962C8B-B14F-4D97-AF65-F5344CB8AC3E}">
        <p14:creationId xmlns:p14="http://schemas.microsoft.com/office/powerpoint/2010/main" val="289316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1E948-893A-3D4F-A1A0-CAF79781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r>
              <a:rPr lang="en-US" dirty="0"/>
              <a:t> drawbacks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F3FFF-22C1-A448-BDED-CA5C19F5D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Coinjoin</a:t>
            </a:r>
            <a:r>
              <a:rPr lang="en-US" dirty="0"/>
              <a:t> still has drawbacks:</a:t>
            </a:r>
          </a:p>
          <a:p>
            <a:r>
              <a:rPr lang="en-US" dirty="0"/>
              <a:t>Interaction required</a:t>
            </a:r>
          </a:p>
          <a:p>
            <a:r>
              <a:rPr lang="en-US" dirty="0"/>
              <a:t>Any party can disrupt the process</a:t>
            </a:r>
          </a:p>
          <a:p>
            <a:r>
              <a:rPr lang="en-US" dirty="0"/>
              <a:t>Anonymity set determined by who is using the service</a:t>
            </a:r>
          </a:p>
          <a:p>
            <a:r>
              <a:rPr lang="en-US" dirty="0"/>
              <a:t>Transaction amounts public</a:t>
            </a:r>
          </a:p>
        </p:txBody>
      </p:sp>
    </p:spTree>
    <p:extLst>
      <p:ext uri="{BB962C8B-B14F-4D97-AF65-F5344CB8AC3E}">
        <p14:creationId xmlns:p14="http://schemas.microsoft.com/office/powerpoint/2010/main" val="1584511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3F875-535A-B049-95E0-A25B9FBAE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Cryptonote</a:t>
            </a:r>
            <a:r>
              <a:rPr lang="en-US" dirty="0"/>
              <a:t> (</a:t>
            </a:r>
            <a:r>
              <a:rPr lang="en-US" dirty="0" err="1"/>
              <a:t>Monero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59B2C-CDAF-6F40-AD57-24A70ED66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Cryptonote</a:t>
            </a:r>
            <a:r>
              <a:rPr lang="en-US" dirty="0"/>
              <a:t> protocol, proposed in 2012</a:t>
            </a:r>
          </a:p>
          <a:p>
            <a:r>
              <a:rPr lang="en-US" dirty="0"/>
              <a:t>Enables non interactive </a:t>
            </a:r>
            <a:r>
              <a:rPr lang="en-US" dirty="0" err="1"/>
              <a:t>coinjoin</a:t>
            </a:r>
            <a:endParaRPr lang="en-US" dirty="0"/>
          </a:p>
          <a:p>
            <a:r>
              <a:rPr lang="en-US" dirty="0"/>
              <a:t>Sender can choose anonymity set</a:t>
            </a:r>
          </a:p>
          <a:p>
            <a:r>
              <a:rPr lang="en-US" dirty="0"/>
              <a:t>Hides amounts</a:t>
            </a:r>
          </a:p>
          <a:p>
            <a:r>
              <a:rPr lang="en-US" dirty="0"/>
              <a:t>Basis of </a:t>
            </a:r>
            <a:r>
              <a:rPr lang="en-US" dirty="0" err="1"/>
              <a:t>Monero</a:t>
            </a:r>
            <a:r>
              <a:rPr lang="en-US" dirty="0"/>
              <a:t>, Mobile coin, others</a:t>
            </a:r>
          </a:p>
        </p:txBody>
      </p:sp>
      <p:pic>
        <p:nvPicPr>
          <p:cNvPr id="1026" name="Picture 2" descr="What is Monero (XMR)? | The definitive guide - Learn to code in 30 Days">
            <a:extLst>
              <a:ext uri="{FF2B5EF4-FFF2-40B4-BE49-F238E27FC236}">
                <a16:creationId xmlns:a16="http://schemas.microsoft.com/office/drawing/2014/main" id="{D767BAE4-5298-5244-9325-0931BF7B0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8" y="4036420"/>
            <a:ext cx="1049383" cy="104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gnal Messenger goes cryptocurrency with MobileCoin: proof-of-Intel-CPU –  Attack of the 50 Foot Blockchain">
            <a:extLst>
              <a:ext uri="{FF2B5EF4-FFF2-40B4-BE49-F238E27FC236}">
                <a16:creationId xmlns:a16="http://schemas.microsoft.com/office/drawing/2014/main" id="{008B8F0C-E7CB-4343-BA80-1074AD858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39" y="4036420"/>
            <a:ext cx="1647235" cy="101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763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754"/>
            <a:ext cx="8229600" cy="623097"/>
          </a:xfrm>
        </p:spPr>
        <p:txBody>
          <a:bodyPr>
            <a:normAutofit fontScale="90000"/>
          </a:bodyPr>
          <a:lstStyle/>
          <a:p>
            <a:r>
              <a:rPr lang="en-US" dirty="0"/>
              <a:t>Recap Signatures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71550"/>
            <a:ext cx="8686800" cy="4095750"/>
          </a:xfrm>
        </p:spPr>
        <p:txBody>
          <a:bodyPr>
            <a:normAutofit/>
          </a:bodyPr>
          <a:lstStyle/>
          <a:p>
            <a:pPr marL="57150" indent="0">
              <a:spcBef>
                <a:spcPts val="1200"/>
              </a:spcBef>
              <a:buNone/>
              <a:tabLst>
                <a:tab pos="3200400" algn="l"/>
              </a:tabLst>
            </a:pPr>
            <a:r>
              <a:rPr lang="en-US" sz="2400" b="1" u="sng" dirty="0">
                <a:sym typeface="Symbol" charset="0"/>
              </a:rPr>
              <a:t>Def</a:t>
            </a:r>
            <a:r>
              <a:rPr lang="en-US" sz="2400" dirty="0">
                <a:sym typeface="Symbol" charset="0"/>
              </a:rPr>
              <a:t>:    a signature scheme is a triple of algorithms:</a:t>
            </a:r>
          </a:p>
          <a:p>
            <a:pPr marL="800100" lvl="1">
              <a:spcBef>
                <a:spcPts val="1200"/>
              </a:spcBef>
              <a:tabLst>
                <a:tab pos="3200400" algn="l"/>
              </a:tabLst>
            </a:pPr>
            <a:r>
              <a:rPr lang="en-US" sz="2400" b="1" dirty="0">
                <a:sym typeface="Symbol" charset="0"/>
              </a:rPr>
              <a:t>Gen</a:t>
            </a:r>
            <a:r>
              <a:rPr lang="en-US" sz="2400" dirty="0">
                <a:sym typeface="Symbol" charset="0"/>
              </a:rPr>
              <a:t>():  </a:t>
            </a:r>
            <a:r>
              <a:rPr lang="en-US" sz="2400" dirty="0"/>
              <a:t>outputs a key pair    (pk, </a:t>
            </a:r>
            <a:r>
              <a:rPr lang="en-US" sz="2400" dirty="0" err="1"/>
              <a:t>sk</a:t>
            </a:r>
            <a:r>
              <a:rPr lang="en-US" sz="2400" dirty="0"/>
              <a:t>)</a:t>
            </a:r>
            <a:endParaRPr lang="en-US" sz="2400" dirty="0">
              <a:sym typeface="Symbol" charset="0"/>
            </a:endParaRPr>
          </a:p>
          <a:p>
            <a:pPr marL="800100" lvl="1">
              <a:spcBef>
                <a:spcPts val="1200"/>
              </a:spcBef>
              <a:tabLst>
                <a:tab pos="3200400" algn="l"/>
              </a:tabLst>
            </a:pPr>
            <a:r>
              <a:rPr lang="en-US" sz="2400" b="1" dirty="0">
                <a:sym typeface="Symbol" charset="0"/>
              </a:rPr>
              <a:t>Sign</a:t>
            </a:r>
            <a:r>
              <a:rPr lang="en-US" sz="2400" dirty="0">
                <a:sym typeface="Symbol" charset="0"/>
              </a:rPr>
              <a:t>(</a:t>
            </a:r>
            <a:r>
              <a:rPr lang="en-US" sz="2400" dirty="0" err="1">
                <a:sym typeface="Symbol" charset="0"/>
              </a:rPr>
              <a:t>sk</a:t>
            </a:r>
            <a:r>
              <a:rPr lang="en-US" sz="2400" dirty="0">
                <a:sym typeface="Symbol" charset="0"/>
              </a:rPr>
              <a:t>, </a:t>
            </a:r>
            <a:r>
              <a:rPr lang="en-US" sz="2400" dirty="0"/>
              <a:t>msg</a:t>
            </a:r>
            <a:r>
              <a:rPr lang="en-US" sz="2400" dirty="0">
                <a:sym typeface="Symbol" charset="0"/>
              </a:rPr>
              <a:t>)  outputs sig.  </a:t>
            </a:r>
            <a:r>
              <a:rPr lang="en-US" sz="2400" dirty="0" err="1">
                <a:sym typeface="Symbol" charset="0"/>
              </a:rPr>
              <a:t>σ</a:t>
            </a:r>
            <a:endParaRPr lang="en-US" sz="2400" dirty="0">
              <a:sym typeface="Symbol" charset="0"/>
            </a:endParaRPr>
          </a:p>
          <a:p>
            <a:pPr marL="800100" lvl="1">
              <a:spcBef>
                <a:spcPts val="1200"/>
              </a:spcBef>
              <a:tabLst>
                <a:tab pos="3200400" algn="l"/>
              </a:tabLst>
            </a:pPr>
            <a:r>
              <a:rPr lang="en-US" sz="2400" b="1" dirty="0">
                <a:sym typeface="Symbol" charset="0"/>
              </a:rPr>
              <a:t>Verify</a:t>
            </a:r>
            <a:r>
              <a:rPr lang="en-US" sz="2400" dirty="0">
                <a:sym typeface="Symbol" charset="0"/>
              </a:rPr>
              <a:t>(pk, msg, </a:t>
            </a:r>
            <a:r>
              <a:rPr lang="en-US" sz="2400" dirty="0" err="1">
                <a:sym typeface="Symbol" charset="0"/>
              </a:rPr>
              <a:t>σ</a:t>
            </a:r>
            <a:r>
              <a:rPr lang="en-US" sz="2400" dirty="0">
                <a:sym typeface="Symbol" charset="0"/>
              </a:rPr>
              <a:t>)  outputs ‘accept</a:t>
            </a:r>
            <a:r>
              <a:rPr lang="ja-JP" altLang="en-US" sz="2400" dirty="0">
                <a:latin typeface="Arial"/>
                <a:sym typeface="Symbol" charset="0"/>
              </a:rPr>
              <a:t>’</a:t>
            </a:r>
            <a:r>
              <a:rPr lang="en-US" sz="2400" dirty="0">
                <a:sym typeface="Symbol" charset="0"/>
              </a:rPr>
              <a:t> or  ‘reject</a:t>
            </a:r>
            <a:r>
              <a:rPr lang="en-US" sz="2400" dirty="0">
                <a:latin typeface="Arial"/>
                <a:sym typeface="Symbol" charset="0"/>
              </a:rPr>
              <a:t>’</a:t>
            </a:r>
            <a:endParaRPr lang="en-US" altLang="ja-JP" sz="2400" dirty="0">
              <a:latin typeface="Arial"/>
              <a:sym typeface="Symbol" charset="0"/>
            </a:endParaRPr>
          </a:p>
          <a:p>
            <a:pPr marL="0" indent="0">
              <a:spcBef>
                <a:spcPts val="4200"/>
              </a:spcBef>
              <a:buNone/>
            </a:pPr>
            <a:r>
              <a:rPr lang="en-US" sz="2400" b="1" u="sng" dirty="0"/>
              <a:t>Secure signatures</a:t>
            </a:r>
            <a:r>
              <a:rPr lang="en-US" sz="2400" dirty="0"/>
              <a:t>:   (informal)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	Adversary who sees signatures on many messages of his choice,</a:t>
            </a:r>
            <a:br>
              <a:rPr lang="en-US" sz="2400" dirty="0"/>
            </a:br>
            <a:r>
              <a:rPr lang="en-US" sz="2400" dirty="0"/>
              <a:t>	cannot forge a signature on a new message.</a:t>
            </a:r>
          </a:p>
        </p:txBody>
      </p:sp>
    </p:spTree>
    <p:extLst>
      <p:ext uri="{BB962C8B-B14F-4D97-AF65-F5344CB8AC3E}">
        <p14:creationId xmlns:p14="http://schemas.microsoft.com/office/powerpoint/2010/main" val="230832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754"/>
            <a:ext cx="8229600" cy="623097"/>
          </a:xfrm>
        </p:spPr>
        <p:txBody>
          <a:bodyPr>
            <a:normAutofit fontScale="90000"/>
          </a:bodyPr>
          <a:lstStyle/>
          <a:p>
            <a:r>
              <a:rPr lang="en-US" dirty="0"/>
              <a:t>Linkable Ring Signatures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28600" y="971550"/>
                <a:ext cx="8686800" cy="4095750"/>
              </a:xfrm>
            </p:spPr>
            <p:txBody>
              <a:bodyPr>
                <a:normAutofit fontScale="70000" lnSpcReduction="20000"/>
              </a:bodyPr>
              <a:lstStyle/>
              <a:p>
                <a:pPr marL="57150" indent="0">
                  <a:spcBef>
                    <a:spcPts val="1200"/>
                  </a:spcBef>
                  <a:buNone/>
                  <a:tabLst>
                    <a:tab pos="3200400" algn="l"/>
                  </a:tabLst>
                </a:pPr>
                <a:r>
                  <a:rPr lang="en-US" sz="2400" b="1" u="sng" dirty="0">
                    <a:sym typeface="Symbol" charset="0"/>
                  </a:rPr>
                  <a:t>Def</a:t>
                </a:r>
                <a:r>
                  <a:rPr lang="en-US" sz="2400" dirty="0">
                    <a:sym typeface="Symbol" charset="0"/>
                  </a:rPr>
                  <a:t>:    a signature scheme is a triple of algorithms:</a:t>
                </a:r>
              </a:p>
              <a:p>
                <a:pPr marL="800100" lvl="1">
                  <a:spcBef>
                    <a:spcPts val="1200"/>
                  </a:spcBef>
                  <a:tabLst>
                    <a:tab pos="3200400" algn="l"/>
                  </a:tabLst>
                </a:pPr>
                <a:r>
                  <a:rPr lang="en-US" sz="2400" b="1" dirty="0">
                    <a:sym typeface="Symbol" charset="0"/>
                  </a:rPr>
                  <a:t>Gen</a:t>
                </a:r>
                <a:r>
                  <a:rPr lang="en-US" sz="2400" dirty="0">
                    <a:sym typeface="Symbol" charset="0"/>
                  </a:rPr>
                  <a:t>():  </a:t>
                </a:r>
                <a:r>
                  <a:rPr lang="en-US" sz="2400" dirty="0"/>
                  <a:t>outputs a key pair    (pk, </a:t>
                </a:r>
                <a:r>
                  <a:rPr lang="en-US" sz="2400" dirty="0" err="1"/>
                  <a:t>sk</a:t>
                </a:r>
                <a:r>
                  <a:rPr lang="en-US" sz="2400" dirty="0"/>
                  <a:t>)</a:t>
                </a:r>
                <a:endParaRPr lang="en-US" sz="2400" dirty="0">
                  <a:sym typeface="Symbol" charset="0"/>
                </a:endParaRPr>
              </a:p>
              <a:p>
                <a:pPr marL="800100" lvl="1">
                  <a:spcBef>
                    <a:spcPts val="1200"/>
                  </a:spcBef>
                  <a:tabLst>
                    <a:tab pos="3200400" algn="l"/>
                  </a:tabLst>
                </a:pPr>
                <a:r>
                  <a:rPr lang="en-US" sz="2400" b="1" dirty="0" err="1">
                    <a:sym typeface="Symbol" charset="0"/>
                  </a:rPr>
                  <a:t>RingSign</a:t>
                </a:r>
                <a:r>
                  <a:rPr lang="en-US" sz="2400" dirty="0">
                    <a:sym typeface="Symbol" charset="0"/>
                  </a:rPr>
                  <a:t>(</a:t>
                </a:r>
                <a:r>
                  <a:rPr lang="en-US" sz="2400" dirty="0" err="1">
                    <a:sym typeface="Symbol" charset="0"/>
                  </a:rPr>
                  <a:t>sk,</a:t>
                </a:r>
                <a:r>
                  <a:rPr lang="en-US" sz="2400" dirty="0" err="1">
                    <a:solidFill>
                      <a:srgbClr val="3025FF"/>
                    </a:solidFill>
                    <a:sym typeface="Symbol" charset="0"/>
                  </a:rPr>
                  <a:t>PKs</a:t>
                </a:r>
                <a:r>
                  <a:rPr lang="en-US" sz="2400" dirty="0">
                    <a:sym typeface="Symbol" charset="0"/>
                  </a:rPr>
                  <a:t>, </a:t>
                </a:r>
                <a:r>
                  <a:rPr lang="en-US" sz="2400" dirty="0"/>
                  <a:t>msg</a:t>
                </a:r>
                <a:r>
                  <a:rPr lang="en-US" sz="2400" dirty="0">
                    <a:sym typeface="Symbol" charset="0"/>
                  </a:rPr>
                  <a:t>)  outputs sig.  </a:t>
                </a:r>
                <a:r>
                  <a:rPr lang="en-US" sz="2400" dirty="0" err="1">
                    <a:sym typeface="Symbol" charset="0"/>
                  </a:rPr>
                  <a:t>σ</a:t>
                </a:r>
                <a:endParaRPr lang="en-US" sz="2400" dirty="0">
                  <a:sym typeface="Symbol" charset="0"/>
                </a:endParaRPr>
              </a:p>
              <a:p>
                <a:pPr marL="800100" lvl="1">
                  <a:spcBef>
                    <a:spcPts val="1200"/>
                  </a:spcBef>
                  <a:tabLst>
                    <a:tab pos="3200400" algn="l"/>
                  </a:tabLst>
                </a:pPr>
                <a:r>
                  <a:rPr lang="en-US" sz="2400" b="1" dirty="0">
                    <a:sym typeface="Symbol" charset="0"/>
                  </a:rPr>
                  <a:t>Verify</a:t>
                </a:r>
                <a:r>
                  <a:rPr lang="en-US" sz="2400" dirty="0">
                    <a:sym typeface="Symbol" charset="0"/>
                  </a:rPr>
                  <a:t>(</a:t>
                </a:r>
                <a:r>
                  <a:rPr lang="en-US" sz="2400" strike="sngStrike" dirty="0">
                    <a:sym typeface="Symbol" charset="0"/>
                  </a:rPr>
                  <a:t>pk,</a:t>
                </a:r>
                <a:r>
                  <a:rPr lang="en-US" sz="2400" dirty="0">
                    <a:solidFill>
                      <a:srgbClr val="3025FF"/>
                    </a:solidFill>
                    <a:sym typeface="Symbol" charset="0"/>
                  </a:rPr>
                  <a:t> PKs, </a:t>
                </a:r>
                <a:r>
                  <a:rPr lang="en-US" sz="2400" dirty="0">
                    <a:sym typeface="Symbol" charset="0"/>
                  </a:rPr>
                  <a:t>msg, </a:t>
                </a:r>
                <a:r>
                  <a:rPr lang="en-US" sz="2400" dirty="0" err="1">
                    <a:sym typeface="Symbol" charset="0"/>
                  </a:rPr>
                  <a:t>σ</a:t>
                </a:r>
                <a:r>
                  <a:rPr lang="en-US" sz="2400" dirty="0">
                    <a:sym typeface="Symbol" charset="0"/>
                  </a:rPr>
                  <a:t>)  outputs ‘accept</a:t>
                </a:r>
                <a:r>
                  <a:rPr lang="ja-JP" altLang="en-US" sz="2400" dirty="0">
                    <a:latin typeface="Arial"/>
                    <a:sym typeface="Symbol" charset="0"/>
                  </a:rPr>
                  <a:t>’</a:t>
                </a:r>
                <a:r>
                  <a:rPr lang="en-US" sz="2400" dirty="0">
                    <a:sym typeface="Symbol" charset="0"/>
                  </a:rPr>
                  <a:t> or  ‘reject</a:t>
                </a:r>
                <a:r>
                  <a:rPr lang="en-US" sz="2400" dirty="0">
                    <a:latin typeface="Arial"/>
                    <a:sym typeface="Symbol" charset="0"/>
                  </a:rPr>
                  <a:t>’</a:t>
                </a:r>
              </a:p>
              <a:p>
                <a:pPr marL="800100" lvl="1">
                  <a:spcBef>
                    <a:spcPts val="1200"/>
                  </a:spcBef>
                  <a:tabLst>
                    <a:tab pos="3200400" algn="l"/>
                  </a:tabLst>
                </a:pPr>
                <a:r>
                  <a:rPr lang="en-US" altLang="ja-JP" sz="2400" b="1" dirty="0">
                    <a:latin typeface="Arial"/>
                    <a:sym typeface="Symbol" charset="0"/>
                  </a:rPr>
                  <a:t>Link</a:t>
                </a:r>
                <a:r>
                  <a:rPr lang="en-US" altLang="ja-JP" sz="2400" dirty="0">
                    <a:latin typeface="Arial"/>
                    <a:sym typeface="Symbol" charset="0"/>
                  </a:rPr>
                  <a:t>(</a:t>
                </a:r>
                <a:r>
                  <a:rPr lang="en-US" sz="2400" dirty="0">
                    <a:solidFill>
                      <a:srgbClr val="3025FF"/>
                    </a:solidFill>
                    <a:sym typeface="Symbol" charset="0"/>
                  </a:rPr>
                  <a:t>PKs, </a:t>
                </a:r>
                <a:r>
                  <a:rPr lang="en-US" sz="2400" dirty="0">
                    <a:sym typeface="Symbol" charset="0"/>
                  </a:rPr>
                  <a:t>msg, </a:t>
                </a:r>
                <a:r>
                  <a:rPr lang="en-US" sz="2400" dirty="0" err="1">
                    <a:sym typeface="Symbol" charset="0"/>
                  </a:rPr>
                  <a:t>σ</a:t>
                </a:r>
                <a:r>
                  <a:rPr lang="en-US" sz="2400" dirty="0">
                    <a:sym typeface="Symbol" charset="0"/>
                  </a:rPr>
                  <a:t>,</a:t>
                </a:r>
                <a:r>
                  <a:rPr lang="en-US" sz="2400" dirty="0">
                    <a:solidFill>
                      <a:srgbClr val="3025FF"/>
                    </a:solidFill>
                    <a:sym typeface="Symbol" charset="0"/>
                  </a:rPr>
                  <a:t> PKs’, </a:t>
                </a:r>
                <a:r>
                  <a:rPr lang="en-US" sz="2400" dirty="0">
                    <a:sym typeface="Symbol" charset="0"/>
                  </a:rPr>
                  <a:t>msg’, </a:t>
                </a:r>
                <a:r>
                  <a:rPr lang="en-US" sz="2400" dirty="0" err="1">
                    <a:sym typeface="Symbol" charset="0"/>
                  </a:rPr>
                  <a:t>σ</a:t>
                </a:r>
                <a:r>
                  <a:rPr lang="en-US" sz="2400" dirty="0">
                    <a:sym typeface="Symbol" charset="0"/>
                  </a:rPr>
                  <a:t>’) outputs 0 or 1</a:t>
                </a:r>
                <a:endParaRPr lang="en-US" altLang="ja-JP" sz="2400" dirty="0">
                  <a:latin typeface="Arial"/>
                  <a:sym typeface="Symbol" charset="0"/>
                </a:endParaRPr>
              </a:p>
              <a:p>
                <a:pPr marL="0" indent="0">
                  <a:spcBef>
                    <a:spcPts val="4200"/>
                  </a:spcBef>
                  <a:buNone/>
                </a:pPr>
                <a:r>
                  <a:rPr lang="en-US" sz="2400" b="1" u="sng" dirty="0"/>
                  <a:t>Secure signatures</a:t>
                </a:r>
                <a:r>
                  <a:rPr lang="en-US" sz="2400" dirty="0"/>
                  <a:t>:   (informal) 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400" dirty="0"/>
                  <a:t>	Unforgeability: Adversary who sees signatures on many messages of his choice,</a:t>
                </a:r>
                <a:br>
                  <a:rPr lang="en-US" sz="2400" dirty="0"/>
                </a:br>
                <a:r>
                  <a:rPr lang="en-US" sz="2400" dirty="0"/>
                  <a:t>	cannot forge a signature on a new message.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400" dirty="0"/>
                  <a:t>	Anonymity: </a:t>
                </a:r>
                <a:r>
                  <a:rPr lang="en-US" sz="2400" b="1" dirty="0">
                    <a:sym typeface="Symbol" charset="0"/>
                  </a:rPr>
                  <a:t>Sign</a:t>
                </a:r>
                <a:r>
                  <a:rPr lang="en-US" sz="2400" dirty="0">
                    <a:sym typeface="Symbol" charset="0"/>
                  </a:rPr>
                  <a:t>(</a:t>
                </a:r>
                <a:r>
                  <a:rPr lang="en-US" sz="2400" dirty="0" err="1">
                    <a:sym typeface="Symbol" charset="0"/>
                  </a:rPr>
                  <a:t>sk</a:t>
                </a:r>
                <a:r>
                  <a:rPr lang="en-US" sz="2400" baseline="-25000" dirty="0" err="1">
                    <a:sym typeface="Symbol" charset="0"/>
                  </a:rPr>
                  <a:t>i</a:t>
                </a:r>
                <a:r>
                  <a:rPr lang="en-US" sz="2400" dirty="0" err="1">
                    <a:sym typeface="Symbol" charset="0"/>
                  </a:rPr>
                  <a:t>,</a:t>
                </a:r>
                <a:r>
                  <a:rPr lang="en-US" sz="2400" dirty="0" err="1">
                    <a:solidFill>
                      <a:srgbClr val="3025FF"/>
                    </a:solidFill>
                    <a:sym typeface="Symbol" charset="0"/>
                  </a:rPr>
                  <a:t>PKs</a:t>
                </a:r>
                <a:r>
                  <a:rPr lang="en-US" sz="2400" dirty="0">
                    <a:sym typeface="Symbol" charset="0"/>
                  </a:rPr>
                  <a:t>, </a:t>
                </a:r>
                <a:r>
                  <a:rPr lang="en-US" sz="2400" dirty="0"/>
                  <a:t>msg</a:t>
                </a:r>
                <a:r>
                  <a:rPr lang="en-US" sz="2400" dirty="0">
                    <a:sym typeface="Symbol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sym typeface="Symbol" charset="0"/>
                      </a:rPr>
                      <m:t>≈</m:t>
                    </m:r>
                  </m:oMath>
                </a14:m>
                <a:r>
                  <a:rPr lang="en-US" sz="2400" dirty="0">
                    <a:sym typeface="Symbol" charset="0"/>
                  </a:rPr>
                  <a:t> </a:t>
                </a:r>
                <a:r>
                  <a:rPr lang="en-US" sz="2400" b="1" dirty="0">
                    <a:sym typeface="Symbol" charset="0"/>
                  </a:rPr>
                  <a:t>Sign</a:t>
                </a:r>
                <a:r>
                  <a:rPr lang="en-US" sz="2400" dirty="0">
                    <a:sym typeface="Symbol" charset="0"/>
                  </a:rPr>
                  <a:t>(</a:t>
                </a:r>
                <a:r>
                  <a:rPr lang="en-US" sz="2400" dirty="0" err="1">
                    <a:sym typeface="Symbol" charset="0"/>
                  </a:rPr>
                  <a:t>sk</a:t>
                </a:r>
                <a:r>
                  <a:rPr lang="en-US" sz="2400" baseline="-25000" dirty="0" err="1">
                    <a:sym typeface="Symbol" charset="0"/>
                  </a:rPr>
                  <a:t>j</a:t>
                </a:r>
                <a:r>
                  <a:rPr lang="en-US" sz="2400" dirty="0" err="1">
                    <a:sym typeface="Symbol" charset="0"/>
                  </a:rPr>
                  <a:t>,</a:t>
                </a:r>
                <a:r>
                  <a:rPr lang="en-US" sz="2400" dirty="0" err="1">
                    <a:solidFill>
                      <a:srgbClr val="3025FF"/>
                    </a:solidFill>
                    <a:sym typeface="Symbol" charset="0"/>
                  </a:rPr>
                  <a:t>PKs</a:t>
                </a:r>
                <a:r>
                  <a:rPr lang="en-US" sz="2400" dirty="0">
                    <a:sym typeface="Symbol" charset="0"/>
                  </a:rPr>
                  <a:t>, </a:t>
                </a:r>
                <a:r>
                  <a:rPr lang="en-US" sz="2400" dirty="0"/>
                  <a:t>msg</a:t>
                </a:r>
                <a:r>
                  <a:rPr lang="en-US" sz="2400" dirty="0">
                    <a:sym typeface="Symbol" charset="0"/>
                  </a:rPr>
                  <a:t>)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sym typeface="Symbol" charset="0"/>
                      </a:rPr>
                      <m:t>𝑝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sym typeface="Symbol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Symbol" charset="0"/>
                      </a:rPr>
                      <m:t>𝑝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charset="0"/>
                          </a:rPr>
                          <m:t>𝑗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sym typeface="Symbol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Symbol" charset="0"/>
                      </a:rPr>
                      <m:t>𝑃𝐾𝑠</m:t>
                    </m:r>
                  </m:oMath>
                </a14:m>
                <a:endParaRPr lang="en-US" sz="2400" dirty="0"/>
              </a:p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400" dirty="0"/>
                  <a:t>	</a:t>
                </a:r>
                <a:r>
                  <a:rPr lang="en-US" sz="2400" dirty="0" err="1"/>
                  <a:t>Linkability</a:t>
                </a:r>
                <a:r>
                  <a:rPr lang="en-US" sz="2400" dirty="0"/>
                  <a:t>: If a secret key signs two messages, then the signatures can be linked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:endParaRPr lang="en-US" sz="2400" dirty="0"/>
              </a:p>
              <a:p>
                <a:pPr marL="0" indent="0">
                  <a:spcBef>
                    <a:spcPts val="1800"/>
                  </a:spcBef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71550"/>
                <a:ext cx="8686800" cy="4095750"/>
              </a:xfrm>
              <a:blipFill>
                <a:blip r:embed="rId3"/>
                <a:stretch>
                  <a:fillRect l="-584" t="-1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08EE5AC-E61A-3A4B-8253-8D84DEDAF064}"/>
                  </a:ext>
                </a:extLst>
              </p:cNvPr>
              <p:cNvSpPr/>
              <p:nvPr/>
            </p:nvSpPr>
            <p:spPr>
              <a:xfrm>
                <a:off x="6067698" y="1489165"/>
                <a:ext cx="2420982" cy="61830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PKs=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1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800" dirty="0"/>
              </a:p>
              <a:p>
                <a:pPr algn="ctr"/>
                <a:r>
                  <a:rPr lang="en-US" sz="1800" dirty="0"/>
                  <a:t>pk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1800" dirty="0"/>
                  <a:t>PKs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08EE5AC-E61A-3A4B-8253-8D84DEDAF0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698" y="1489165"/>
                <a:ext cx="2420982" cy="6183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80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A1AE4-2883-BE4C-BDB0-1C1046CB2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CryptoNote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21DA4-B64A-8D4C-85C3-6D607C3C6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11" y="3474720"/>
            <a:ext cx="584280" cy="864318"/>
          </a:xfrm>
          <a:prstGeom prst="rect">
            <a:avLst/>
          </a:prstGeom>
        </p:spPr>
      </p:pic>
      <p:pic>
        <p:nvPicPr>
          <p:cNvPr id="6" name="Picture 4" descr="Subcontractor Licensing, Credentialing and Certification Information">
            <a:extLst>
              <a:ext uri="{FF2B5EF4-FFF2-40B4-BE49-F238E27FC236}">
                <a16:creationId xmlns:a16="http://schemas.microsoft.com/office/drawing/2014/main" id="{F5E4CDD3-B05C-C448-8F91-11B138740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7" t="9771" r="53471" b="57396"/>
          <a:stretch/>
        </p:blipFill>
        <p:spPr bwMode="auto">
          <a:xfrm>
            <a:off x="6942259" y="3021347"/>
            <a:ext cx="1878231" cy="150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BA3E2-C964-924B-AA80-46EDE3A2BC30}"/>
              </a:ext>
            </a:extLst>
          </p:cNvPr>
          <p:cNvCxnSpPr/>
          <p:nvPr/>
        </p:nvCxnSpPr>
        <p:spPr>
          <a:xfrm flipH="1">
            <a:off x="1924594" y="4032069"/>
            <a:ext cx="42410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D90C6D8-A5F7-D543-9DF2-A8F88447BB34}"/>
              </a:ext>
            </a:extLst>
          </p:cNvPr>
          <p:cNvSpPr txBox="1"/>
          <p:nvPr/>
        </p:nvSpPr>
        <p:spPr>
          <a:xfrm>
            <a:off x="2926080" y="3474720"/>
            <a:ext cx="137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Fresh PK</a:t>
            </a:r>
            <a:r>
              <a:rPr lang="en-US" baseline="-25000" dirty="0">
                <a:latin typeface="+mn-lt"/>
              </a:rPr>
              <a:t>R</a:t>
            </a:r>
            <a:endParaRPr lang="en-US" dirty="0">
              <a:latin typeface="+mn-lt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704C49DA-8DF5-5F4E-95F1-1ADB7D7A771D}"/>
              </a:ext>
            </a:extLst>
          </p:cNvPr>
          <p:cNvSpPr/>
          <p:nvPr/>
        </p:nvSpPr>
        <p:spPr>
          <a:xfrm>
            <a:off x="278675" y="1111430"/>
            <a:ext cx="2882537" cy="103632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All UTXOs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C2AD77-9AE9-8947-90CA-2827B2B8BCDD}"/>
              </a:ext>
            </a:extLst>
          </p:cNvPr>
          <p:cNvSpPr/>
          <p:nvPr/>
        </p:nvSpPr>
        <p:spPr>
          <a:xfrm>
            <a:off x="127273" y="2995751"/>
            <a:ext cx="2563676" cy="2884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/>
              <a:t>PKs</a:t>
            </a:r>
            <a:r>
              <a:rPr lang="en-US" sz="2000" dirty="0"/>
              <a:t> subset of UTXOs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3732894B-732B-004A-BA01-2DBD83CC7ED9}"/>
              </a:ext>
            </a:extLst>
          </p:cNvPr>
          <p:cNvSpPr/>
          <p:nvPr/>
        </p:nvSpPr>
        <p:spPr>
          <a:xfrm>
            <a:off x="1241971" y="2204901"/>
            <a:ext cx="395240" cy="68253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C8A9FD-9D13-4343-B3BC-56AAD3F0AEA7}"/>
              </a:ext>
            </a:extLst>
          </p:cNvPr>
          <p:cNvSpPr txBox="1"/>
          <p:nvPr/>
        </p:nvSpPr>
        <p:spPr>
          <a:xfrm>
            <a:off x="278675" y="4588277"/>
            <a:ext cx="707739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TX: Inputs </a:t>
            </a:r>
            <a:r>
              <a:rPr lang="en-US" i="1" dirty="0">
                <a:latin typeface="+mn-lt"/>
              </a:rPr>
              <a:t>PKs </a:t>
            </a:r>
            <a:r>
              <a:rPr lang="en-US" dirty="0">
                <a:latin typeface="+mn-lt"/>
              </a:rPr>
              <a:t>, Output: </a:t>
            </a:r>
            <a:r>
              <a:rPr lang="en-US" sz="2000" dirty="0"/>
              <a:t>PK</a:t>
            </a:r>
            <a:r>
              <a:rPr lang="en-US" sz="2000" baseline="-25000" dirty="0"/>
              <a:t>R</a:t>
            </a:r>
            <a:r>
              <a:rPr lang="en-US" sz="2000" dirty="0"/>
              <a:t>, Signature: Sign(</a:t>
            </a:r>
            <a:r>
              <a:rPr lang="en-US" sz="2000" dirty="0" err="1"/>
              <a:t>sk</a:t>
            </a:r>
            <a:r>
              <a:rPr lang="en-US" sz="2000" dirty="0"/>
              <a:t>,</a:t>
            </a:r>
            <a:r>
              <a:rPr lang="en-US" sz="2000" i="1" dirty="0"/>
              <a:t> PKs </a:t>
            </a:r>
            <a:r>
              <a:rPr lang="en-US" sz="2000" dirty="0"/>
              <a:t>,TX)</a:t>
            </a:r>
            <a:endParaRPr lang="en-US" sz="20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B87FB-D23D-E047-ACC9-910F3C05DD82}"/>
              </a:ext>
            </a:extLst>
          </p:cNvPr>
          <p:cNvSpPr txBox="1"/>
          <p:nvPr/>
        </p:nvSpPr>
        <p:spPr>
          <a:xfrm>
            <a:off x="4093030" y="1065922"/>
            <a:ext cx="47722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Additional Pieces: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Generate </a:t>
            </a:r>
            <a:r>
              <a:rPr lang="en-US" sz="2000" dirty="0"/>
              <a:t>PK</a:t>
            </a:r>
            <a:r>
              <a:rPr lang="en-US" sz="2000" baseline="-25000" dirty="0"/>
              <a:t>S </a:t>
            </a:r>
            <a:r>
              <a:rPr lang="en-US" sz="2000" dirty="0"/>
              <a:t>without interaction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Make amounts private (next lecture)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826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6FE4-ECB3-1342-871D-481A74CCC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CryptoNote</a:t>
            </a:r>
            <a:r>
              <a:rPr lang="en-US" dirty="0"/>
              <a:t>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9B190-BD46-2448-AB23-A3B4F815A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Sender picks anonymity set</a:t>
            </a:r>
          </a:p>
          <a:p>
            <a:pPr lvl="1"/>
            <a:r>
              <a:rPr lang="en-US" dirty="0"/>
              <a:t>Ring signature provides anonymity in set</a:t>
            </a:r>
          </a:p>
          <a:p>
            <a:pPr lvl="1"/>
            <a:r>
              <a:rPr lang="en-US" dirty="0"/>
              <a:t>The larger the set the better</a:t>
            </a:r>
          </a:p>
          <a:p>
            <a:pPr lvl="1"/>
            <a:r>
              <a:rPr lang="en-US" dirty="0"/>
              <a:t>Still not perfect (e.g. if I know all other PKs in set)</a:t>
            </a:r>
          </a:p>
          <a:p>
            <a:r>
              <a:rPr lang="en-US" dirty="0" err="1"/>
              <a:t>Linkability</a:t>
            </a:r>
            <a:r>
              <a:rPr lang="en-US" dirty="0"/>
              <a:t> of ring signatures prevents double spends</a:t>
            </a:r>
          </a:p>
          <a:p>
            <a:r>
              <a:rPr lang="en-US" dirty="0"/>
              <a:t>Keys can only be used once</a:t>
            </a:r>
          </a:p>
          <a:p>
            <a:r>
              <a:rPr lang="en-US" dirty="0"/>
              <a:t>Hides amounts (unlike </a:t>
            </a:r>
            <a:r>
              <a:rPr lang="en-US" dirty="0" err="1"/>
              <a:t>coinjoin</a:t>
            </a:r>
            <a:r>
              <a:rPr lang="en-US" dirty="0"/>
              <a:t>)</a:t>
            </a:r>
          </a:p>
          <a:p>
            <a:r>
              <a:rPr lang="en-US" dirty="0"/>
              <a:t>Fully non interactive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303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172AE5B-21CD-D548-AD72-3757124A6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599" y="3371850"/>
            <a:ext cx="7220607" cy="13144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Next lecture:   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Zero-knowledge SNARKs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66383B-610F-F040-85AB-9E762F54A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  OF  LECTURE</a:t>
            </a:r>
          </a:p>
        </p:txBody>
      </p:sp>
    </p:spTree>
    <p:extLst>
      <p:ext uri="{BB962C8B-B14F-4D97-AF65-F5344CB8AC3E}">
        <p14:creationId xmlns:p14="http://schemas.microsoft.com/office/powerpoint/2010/main" val="3972749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5244-EC9F-6E43-BF0B-E05CDDCC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needs privacy for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1BD6-CBCC-2E46-B555-6E29E2830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9020432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Companies:</a:t>
            </a:r>
          </a:p>
          <a:p>
            <a:r>
              <a:rPr lang="en-US" dirty="0"/>
              <a:t>Ford does not want to reveal cost of tires</a:t>
            </a:r>
          </a:p>
          <a:p>
            <a:r>
              <a:rPr lang="en-US" dirty="0"/>
              <a:t>Salaries of employees</a:t>
            </a:r>
          </a:p>
          <a:p>
            <a:r>
              <a:rPr lang="en-US" dirty="0"/>
              <a:t>Investment funds want to keep strategies private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67DF2-595B-D34A-A4CE-9E8BA5E8E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794" y="3720812"/>
            <a:ext cx="2382854" cy="10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53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5244-EC9F-6E43-BF0B-E05CDDCC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needs privacy for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1BD6-CBCC-2E46-B555-6E29E2830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9020432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Consumers</a:t>
            </a:r>
          </a:p>
          <a:p>
            <a:r>
              <a:rPr lang="en-US" dirty="0"/>
              <a:t>Salary, Rent, Purchasing things online, Donations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22" name="Picture 2" descr="Mozilla pushes PayPal to make Venmo transactions private by default |  TechCrunch">
            <a:extLst>
              <a:ext uri="{FF2B5EF4-FFF2-40B4-BE49-F238E27FC236}">
                <a16:creationId xmlns:a16="http://schemas.microsoft.com/office/drawing/2014/main" id="{07949F74-73A9-8744-AAD2-8B860D18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05" y="2434281"/>
            <a:ext cx="3760295" cy="270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WikiLeaks – Wikipedia">
            <a:extLst>
              <a:ext uri="{FF2B5EF4-FFF2-40B4-BE49-F238E27FC236}">
                <a16:creationId xmlns:a16="http://schemas.microsoft.com/office/drawing/2014/main" id="{D95AA24E-3716-9C4C-869E-DEEF1EE4E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4281"/>
            <a:ext cx="1173995" cy="27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National Rifle Association - Wikipedia">
            <a:extLst>
              <a:ext uri="{FF2B5EF4-FFF2-40B4-BE49-F238E27FC236}">
                <a16:creationId xmlns:a16="http://schemas.microsoft.com/office/drawing/2014/main" id="{BA646119-7309-0F42-A205-7243B0C9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266" y="2434281"/>
            <a:ext cx="122793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Sarasota Planned Parenthood To Launch Peer Sex Education Program | Health  News Florida">
            <a:extLst>
              <a:ext uri="{FF2B5EF4-FFF2-40B4-BE49-F238E27FC236}">
                <a16:creationId xmlns:a16="http://schemas.microsoft.com/office/drawing/2014/main" id="{77EF2E73-AA5B-F642-833B-85AA9F3F5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61" y="4035189"/>
            <a:ext cx="2360141" cy="98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89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5244-EC9F-6E43-BF0B-E05CDDCC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needs privacy for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1BD6-CBCC-2E46-B555-6E29E2830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1139191"/>
            <a:ext cx="9020432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Criminals:</a:t>
            </a:r>
          </a:p>
          <a:p>
            <a:r>
              <a:rPr lang="en-US" dirty="0"/>
              <a:t>Stolen funds (WannaCry), buying/selling drugs, tax evasion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460" name="Picture 4" descr="Silk-Road-Prozess: Ulbricht schuldig gesprochen | ZDNet.de">
            <a:extLst>
              <a:ext uri="{FF2B5EF4-FFF2-40B4-BE49-F238E27FC236}">
                <a16:creationId xmlns:a16="http://schemas.microsoft.com/office/drawing/2014/main" id="{169B7CA1-3631-0D4E-998E-D6D95A2E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14" y="2934057"/>
            <a:ext cx="2235195" cy="125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37F76F8A-B553-104A-BAE7-FA6E6482C9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00E78D-00EC-5248-B7D9-3722159AC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59" y="2332886"/>
            <a:ext cx="3565082" cy="268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2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5244-EC9F-6E43-BF0B-E05CDDCC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needs privacy for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1BD6-CBCC-2E46-B555-6E29E2830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9020432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Applications:</a:t>
            </a:r>
          </a:p>
          <a:p>
            <a:r>
              <a:rPr lang="en-US" dirty="0"/>
              <a:t>Privacy can prevent frontrunning</a:t>
            </a:r>
          </a:p>
          <a:p>
            <a:r>
              <a:rPr lang="en-US" dirty="0"/>
              <a:t>Exchanges may want to keep orderbook private</a:t>
            </a:r>
          </a:p>
          <a:p>
            <a:r>
              <a:rPr lang="en-US" dirty="0"/>
              <a:t>Sealed bid auction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458" name="Picture 2" descr="Flash Boys: A Wall Street Revolt: Amazon.de: Lewis, Michael: Fremdsprachige  Bücher">
            <a:extLst>
              <a:ext uri="{FF2B5EF4-FFF2-40B4-BE49-F238E27FC236}">
                <a16:creationId xmlns:a16="http://schemas.microsoft.com/office/drawing/2014/main" id="{0AE12533-4E46-8749-B9DC-EACF33B80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892" y="2840211"/>
            <a:ext cx="1452919" cy="217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2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CDF7-7D39-9641-82CE-13C524596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of Digital Payments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19D76-B022-F548-A74D-74B92801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>
              <a:defRPr/>
            </a:pPr>
            <a:fld id="{A25EAAF7-E907-EF47-9376-F956DC3F028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9E8BA-4904-894A-B07A-497EC8B34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625" y="2547950"/>
            <a:ext cx="822832" cy="822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15A51A-65CC-394D-929E-C99B115F1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91" y="2588134"/>
            <a:ext cx="1068365" cy="10683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B6718-26E6-D048-B5D1-0EBEC10A8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133" y="2684093"/>
            <a:ext cx="2294465" cy="961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693277-A055-154E-8A0D-84757F7B2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2" y="2877111"/>
            <a:ext cx="995228" cy="682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B31CD1-062D-1B41-AAF9-79A4D002C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9416" y="3465110"/>
            <a:ext cx="1545167" cy="96697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0B3509-F814-4D4A-B799-0EBA4605FCE7}"/>
              </a:ext>
            </a:extLst>
          </p:cNvPr>
          <p:cNvCxnSpPr>
            <a:cxnSpLocks/>
          </p:cNvCxnSpPr>
          <p:nvPr/>
        </p:nvCxnSpPr>
        <p:spPr>
          <a:xfrm>
            <a:off x="973666" y="4758796"/>
            <a:ext cx="7315201" cy="169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D3BF4AB-F7AB-D643-AD00-8879FE6795F9}"/>
              </a:ext>
            </a:extLst>
          </p:cNvPr>
          <p:cNvSpPr txBox="1"/>
          <p:nvPr/>
        </p:nvSpPr>
        <p:spPr>
          <a:xfrm>
            <a:off x="6447099" y="4681835"/>
            <a:ext cx="283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private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AE127F-ADF2-1D44-A384-7D2BF798A585}"/>
              </a:ext>
            </a:extLst>
          </p:cNvPr>
          <p:cNvSpPr txBox="1"/>
          <p:nvPr/>
        </p:nvSpPr>
        <p:spPr>
          <a:xfrm>
            <a:off x="162602" y="4636527"/>
            <a:ext cx="1845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private</a:t>
            </a:r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33EA6893-6713-C74A-88E1-6DB80F1B596B}"/>
              </a:ext>
            </a:extLst>
          </p:cNvPr>
          <p:cNvSpPr/>
          <p:nvPr/>
        </p:nvSpPr>
        <p:spPr>
          <a:xfrm>
            <a:off x="812801" y="1074726"/>
            <a:ext cx="1981200" cy="641328"/>
          </a:xfrm>
          <a:prstGeom prst="wedgeRectCallout">
            <a:avLst>
              <a:gd name="adj1" fmla="val -7771"/>
              <a:gd name="adj2" fmla="val 1537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Payments publicly visible/linkable</a:t>
            </a:r>
          </a:p>
        </p:txBody>
      </p: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C4DC78A3-0603-7B4F-84DA-8BF43F679905}"/>
              </a:ext>
            </a:extLst>
          </p:cNvPr>
          <p:cNvSpPr/>
          <p:nvPr/>
        </p:nvSpPr>
        <p:spPr>
          <a:xfrm>
            <a:off x="3441714" y="1074726"/>
            <a:ext cx="2436653" cy="822832"/>
          </a:xfrm>
          <a:prstGeom prst="wedgeRectCallout">
            <a:avLst>
              <a:gd name="adj1" fmla="val -32202"/>
              <a:gd name="adj2" fmla="val 22012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Payments only visible to bank/</a:t>
            </a:r>
            <a:r>
              <a:rPr lang="en-US" sz="1800" dirty="0" err="1"/>
              <a:t>venmo</a:t>
            </a:r>
            <a:r>
              <a:rPr lang="en-US" sz="1800" dirty="0"/>
              <a:t>. Optionally sender/receiver public</a:t>
            </a:r>
          </a:p>
        </p:txBody>
      </p:sp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F2FF9C66-07B2-9747-BE6E-C1F6D09559DB}"/>
              </a:ext>
            </a:extLst>
          </p:cNvPr>
          <p:cNvSpPr/>
          <p:nvPr/>
        </p:nvSpPr>
        <p:spPr>
          <a:xfrm>
            <a:off x="5483913" y="2013577"/>
            <a:ext cx="3380685" cy="421382"/>
          </a:xfrm>
          <a:prstGeom prst="wedgeRectCallout">
            <a:avLst>
              <a:gd name="adj1" fmla="val -14724"/>
              <a:gd name="adj2" fmla="val 14034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/>
              <a:t>Unlinkable</a:t>
            </a:r>
            <a:r>
              <a:rPr lang="en-US" sz="1800" dirty="0"/>
              <a:t> private payments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8FD4D3A-29A8-F74A-96FD-2653FCA3C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1846" y="3746803"/>
            <a:ext cx="1253067" cy="8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64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FDF85-8E0E-324F-880C-1A34E7E7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in Ethereum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CE3B2-4D97-D446-BDEC-9235326B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955"/>
            <a:ext cx="9144000" cy="1875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34148-D7D4-CB4A-B9D8-98E9304BC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79214"/>
            <a:ext cx="3215904" cy="22649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A3427-5DB5-7449-BADC-5257BD53A01D}"/>
              </a:ext>
            </a:extLst>
          </p:cNvPr>
          <p:cNvSpPr txBox="1"/>
          <p:nvPr/>
        </p:nvSpPr>
        <p:spPr>
          <a:xfrm>
            <a:off x="4448431" y="3042186"/>
            <a:ext cx="48087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Weak Pseudonymity: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Account public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Values public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Mostly one account per user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Some accounts known (</a:t>
            </a:r>
            <a:r>
              <a:rPr lang="en-US" dirty="0" err="1">
                <a:latin typeface="+mn-lt"/>
              </a:rPr>
              <a:t>Binance</a:t>
            </a:r>
            <a:r>
              <a:rPr lang="en-US" dirty="0">
                <a:latin typeface="+mn-lt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7852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131096</TotalTime>
  <Words>1408</Words>
  <Application>Microsoft Macintosh PowerPoint</Application>
  <PresentationFormat>On-screen Show (16:9)</PresentationFormat>
  <Paragraphs>252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Cambria Math</vt:lpstr>
      <vt:lpstr>Office Theme</vt:lpstr>
      <vt:lpstr>Privacy, Mixers and Monero </vt:lpstr>
      <vt:lpstr>Privacy for Cryptocurrencies</vt:lpstr>
      <vt:lpstr>Anonymity</vt:lpstr>
      <vt:lpstr>Who needs privacy for payments</vt:lpstr>
      <vt:lpstr>Who needs privacy for payments</vt:lpstr>
      <vt:lpstr>Who needs privacy for payments</vt:lpstr>
      <vt:lpstr>Who needs privacy for payments</vt:lpstr>
      <vt:lpstr>Privacy of Digital Payments</vt:lpstr>
      <vt:lpstr>Privacy in Ethereum</vt:lpstr>
      <vt:lpstr>Privacy in Bitcoin</vt:lpstr>
      <vt:lpstr>Privacy in Bitcoin</vt:lpstr>
      <vt:lpstr>Linking Addresses to Identities</vt:lpstr>
      <vt:lpstr>Linking Addresses to Identities</vt:lpstr>
      <vt:lpstr>Donating to Wikileaks</vt:lpstr>
      <vt:lpstr>Is Bitcoin Anonymous?</vt:lpstr>
      <vt:lpstr>Network Anonymity</vt:lpstr>
      <vt:lpstr>Light client network anonymity</vt:lpstr>
      <vt:lpstr>Idioms of use</vt:lpstr>
      <vt:lpstr>Idioms of use</vt:lpstr>
      <vt:lpstr>Example tracing</vt:lpstr>
      <vt:lpstr>Experiment (2013)</vt:lpstr>
      <vt:lpstr>Making Cryptocurrencies anonymous</vt:lpstr>
      <vt:lpstr>Another example</vt:lpstr>
      <vt:lpstr>Another example</vt:lpstr>
      <vt:lpstr>Mixing</vt:lpstr>
      <vt:lpstr>Mixing Analysis</vt:lpstr>
      <vt:lpstr>Mixer Problems</vt:lpstr>
      <vt:lpstr>CoinJoin (Mixing without Mixer)</vt:lpstr>
      <vt:lpstr>CoinJoin</vt:lpstr>
      <vt:lpstr>Coinjoin drawbacks</vt:lpstr>
      <vt:lpstr>Cryptonote (Monero)</vt:lpstr>
      <vt:lpstr>Recap Signatures</vt:lpstr>
      <vt:lpstr>Linkable Ring Signatures</vt:lpstr>
      <vt:lpstr>CryptoNote</vt:lpstr>
      <vt:lpstr>CryptoNote analysis</vt:lpstr>
      <vt:lpstr>END  OF  LECTURE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Monica Lam</dc:creator>
  <cp:lastModifiedBy>Benedikt Buenz</cp:lastModifiedBy>
  <cp:revision>1539</cp:revision>
  <cp:lastPrinted>2015-09-20T23:02:57Z</cp:lastPrinted>
  <dcterms:created xsi:type="dcterms:W3CDTF">2010-10-17T19:58:05Z</dcterms:created>
  <dcterms:modified xsi:type="dcterms:W3CDTF">2021-11-01T22:13:08Z</dcterms:modified>
</cp:coreProperties>
</file>