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352" r:id="rId2"/>
    <p:sldId id="1634" r:id="rId3"/>
    <p:sldId id="1635" r:id="rId4"/>
    <p:sldId id="1636" r:id="rId5"/>
    <p:sldId id="1637" r:id="rId6"/>
    <p:sldId id="1638" r:id="rId7"/>
    <p:sldId id="1639" r:id="rId8"/>
    <p:sldId id="1640" r:id="rId9"/>
    <p:sldId id="1536" r:id="rId10"/>
    <p:sldId id="1641" r:id="rId11"/>
    <p:sldId id="1642" r:id="rId12"/>
    <p:sldId id="1644" r:id="rId13"/>
    <p:sldId id="1645" r:id="rId14"/>
    <p:sldId id="1646" r:id="rId15"/>
    <p:sldId id="1647" r:id="rId16"/>
    <p:sldId id="1661" r:id="rId17"/>
    <p:sldId id="1648" r:id="rId18"/>
    <p:sldId id="1643" r:id="rId19"/>
    <p:sldId id="1649" r:id="rId20"/>
    <p:sldId id="1650" r:id="rId21"/>
    <p:sldId id="1651" r:id="rId22"/>
    <p:sldId id="1664" r:id="rId23"/>
    <p:sldId id="1652" r:id="rId24"/>
    <p:sldId id="1653" r:id="rId25"/>
    <p:sldId id="1654" r:id="rId26"/>
    <p:sldId id="1655" r:id="rId27"/>
    <p:sldId id="1656" r:id="rId28"/>
    <p:sldId id="1657" r:id="rId29"/>
    <p:sldId id="1659" r:id="rId30"/>
    <p:sldId id="1658" r:id="rId31"/>
    <p:sldId id="1660" r:id="rId32"/>
    <p:sldId id="1663" r:id="rId33"/>
    <p:sldId id="1662" r:id="rId34"/>
    <p:sldId id="1633" r:id="rId3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0723" autoAdjust="0"/>
  </p:normalViewPr>
  <p:slideViewPr>
    <p:cSldViewPr snapToGrid="0">
      <p:cViewPr varScale="1">
        <p:scale>
          <a:sx n="120" d="100"/>
          <a:sy n="120" d="100"/>
        </p:scale>
        <p:origin x="200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UTXO being spent cannot tell how many of my other UTXOs were spent during that day.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nonce must match current nonce of sender in sender’s account data.   When Tx processed successfully, nonce in sender’s account data is incremented by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Tx go to contracts, others go to owned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Ethereum: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690576" y="4413293"/>
            <a:ext cx="645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HW#2 is posted on the course web site.   Due Oct. 12.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F29B-3541-BF48-B8E4-0CD8FD04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88A4-58B4-D74B-B953-E1151110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Layer 1</a:t>
            </a:r>
            <a:r>
              <a:rPr lang="en-US" sz="2400" dirty="0"/>
              <a:t>:    </a:t>
            </a:r>
            <a:r>
              <a:rPr lang="en-US" sz="2400" dirty="0" err="1"/>
              <a:t>PoW</a:t>
            </a:r>
            <a:r>
              <a:rPr lang="en-US" sz="2400" dirty="0"/>
              <a:t> consensus.    Block reward = 2 ETH  + Tx fees (gas)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83121-B8A7-3C49-809B-03E69091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7520"/>
            <a:ext cx="3034381" cy="3345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42D68-0A1E-E247-B911-C2C91A61E24E}"/>
              </a:ext>
            </a:extLst>
          </p:cNvPr>
          <p:cNvSpPr txBox="1"/>
          <p:nvPr/>
        </p:nvSpPr>
        <p:spPr>
          <a:xfrm>
            <a:off x="4413455" y="2340917"/>
            <a:ext cx="3739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avg. block rate = 15 seconds.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(variant of Nakamoto)</a:t>
            </a:r>
          </a:p>
          <a:p>
            <a:pPr algn="ctr"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about 150 Tx per block.</a:t>
            </a:r>
          </a:p>
        </p:txBody>
      </p:sp>
    </p:spTree>
    <p:extLst>
      <p:ext uri="{BB962C8B-B14F-4D97-AF65-F5344CB8AC3E}">
        <p14:creationId xmlns:p14="http://schemas.microsoft.com/office/powerpoint/2010/main" val="149075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Layer 1.5:   compute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EC07-1D35-5C4D-B2D2-589BCDF6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World state:   set of accounts identified by 160-bit address.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types of accounts: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owned accounts</a:t>
            </a:r>
            <a:r>
              <a:rPr lang="en-US" sz="2400" dirty="0"/>
              <a:t>:  controlled by ECDSA signing key pair (PK,SK).</a:t>
            </a:r>
          </a:p>
          <a:p>
            <a:pPr marL="0" indent="0">
              <a:buNone/>
            </a:pPr>
            <a:r>
              <a:rPr lang="en-US" sz="2400" dirty="0"/>
              <a:t>			SK known only to account owner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(2) </a:t>
            </a:r>
            <a:r>
              <a:rPr lang="en-US" sz="2400" b="1" dirty="0"/>
              <a:t>contracts</a:t>
            </a:r>
            <a:r>
              <a:rPr lang="en-US" sz="2400" dirty="0"/>
              <a:t>:  controlled by code.</a:t>
            </a:r>
          </a:p>
          <a:p>
            <a:pPr marL="0" indent="0">
              <a:buNone/>
            </a:pPr>
            <a:r>
              <a:rPr lang="en-US" sz="2400" dirty="0"/>
              <a:t>			code set at account creation time, 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15155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0C3-7CFE-C741-8ACD-7C0C78B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associated with an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4E54-1E08-7042-94ED-04872FC5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3" y="955601"/>
            <a:ext cx="8102009" cy="5329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962275" algn="l"/>
                <a:tab pos="4794250" algn="l"/>
              </a:tabLst>
            </a:pPr>
            <a:r>
              <a:rPr lang="en-US" sz="2400" u="sng" dirty="0"/>
              <a:t>Account data</a:t>
            </a:r>
            <a:r>
              <a:rPr lang="en-US" sz="2400" dirty="0"/>
              <a:t>	</a:t>
            </a:r>
            <a:r>
              <a:rPr lang="en-US" sz="2400" u="sng" dirty="0"/>
              <a:t>Owned</a:t>
            </a:r>
            <a:r>
              <a:rPr lang="en-US" sz="2400" dirty="0"/>
              <a:t>	</a:t>
            </a:r>
            <a:r>
              <a:rPr lang="en-US" sz="2400" u="sng" dirty="0"/>
              <a:t>Contracts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F6DE1F-DA4B-C145-8757-4466C6FA47BE}"/>
              </a:ext>
            </a:extLst>
          </p:cNvPr>
          <p:cNvSpPr txBox="1">
            <a:spLocks/>
          </p:cNvSpPr>
          <p:nvPr/>
        </p:nvSpPr>
        <p:spPr bwMode="auto">
          <a:xfrm>
            <a:off x="233913" y="1512037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address</a:t>
            </a:r>
            <a:r>
              <a:rPr lang="en-US" sz="2400" dirty="0"/>
              <a:t> (computed):	H(PK)	H(</a:t>
            </a:r>
            <a:r>
              <a:rPr lang="en-US" sz="2400" dirty="0" err="1"/>
              <a:t>CreatorAddr</a:t>
            </a:r>
            <a:r>
              <a:rPr lang="en-US" sz="2400" dirty="0"/>
              <a:t>, </a:t>
            </a:r>
            <a:r>
              <a:rPr lang="en-US" sz="2400" dirty="0" err="1"/>
              <a:t>CreatorNonce</a:t>
            </a:r>
            <a:r>
              <a:rPr lang="en-US" sz="2400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C75FD0-7CC8-494D-8ADB-C4DDF9371437}"/>
              </a:ext>
            </a:extLst>
          </p:cNvPr>
          <p:cNvSpPr txBox="1">
            <a:spLocks/>
          </p:cNvSpPr>
          <p:nvPr/>
        </p:nvSpPr>
        <p:spPr bwMode="auto">
          <a:xfrm>
            <a:off x="228600" y="2173031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code:</a:t>
            </a:r>
            <a:r>
              <a:rPr lang="en-US" sz="2400" dirty="0"/>
              <a:t>	⊥	</a:t>
            </a:r>
            <a:r>
              <a:rPr lang="en-US" sz="2400" dirty="0" err="1"/>
              <a:t>CodeHash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04983-A7CE-0146-829C-342A4B682514}"/>
              </a:ext>
            </a:extLst>
          </p:cNvPr>
          <p:cNvSpPr txBox="1">
            <a:spLocks/>
          </p:cNvSpPr>
          <p:nvPr/>
        </p:nvSpPr>
        <p:spPr bwMode="auto">
          <a:xfrm>
            <a:off x="228600" y="2834025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storage root </a:t>
            </a:r>
            <a:r>
              <a:rPr lang="en-US" sz="2400" dirty="0"/>
              <a:t>(state):	⊥	</a:t>
            </a:r>
            <a:r>
              <a:rPr lang="en-US" sz="2400" dirty="0" err="1"/>
              <a:t>StorageRoot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4E372-3A64-AF46-9956-6E5BA60FC391}"/>
              </a:ext>
            </a:extLst>
          </p:cNvPr>
          <p:cNvSpPr txBox="1">
            <a:spLocks/>
          </p:cNvSpPr>
          <p:nvPr/>
        </p:nvSpPr>
        <p:spPr bwMode="auto">
          <a:xfrm>
            <a:off x="228600" y="3495019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balance </a:t>
            </a:r>
            <a:r>
              <a:rPr lang="en-US" sz="2000" dirty="0"/>
              <a:t>(in Wei):</a:t>
            </a:r>
            <a:r>
              <a:rPr lang="en-US" sz="2400" b="1" dirty="0"/>
              <a:t>	</a:t>
            </a:r>
            <a:r>
              <a:rPr lang="en-US" sz="2400" dirty="0"/>
              <a:t>balance	balance       </a:t>
            </a:r>
            <a:r>
              <a:rPr lang="en-US" sz="2000" dirty="0"/>
              <a:t>(10</a:t>
            </a:r>
            <a:r>
              <a:rPr lang="en-US" sz="2000" baseline="30000" dirty="0"/>
              <a:t>18</a:t>
            </a:r>
            <a:r>
              <a:rPr lang="en-US" sz="2000" dirty="0"/>
              <a:t> Wei = 1 ETH)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F15372-00CC-7745-87F7-B9CB1CBDA6E2}"/>
              </a:ext>
            </a:extLst>
          </p:cNvPr>
          <p:cNvSpPr txBox="1">
            <a:spLocks/>
          </p:cNvSpPr>
          <p:nvPr/>
        </p:nvSpPr>
        <p:spPr bwMode="auto">
          <a:xfrm>
            <a:off x="228600" y="4156012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nonce:	</a:t>
            </a:r>
            <a:r>
              <a:rPr lang="en-US" sz="2400" dirty="0"/>
              <a:t>nonce	nonce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1487E-C148-824D-B1FF-E762F2A479BB}"/>
              </a:ext>
            </a:extLst>
          </p:cNvPr>
          <p:cNvSpPr txBox="1"/>
          <p:nvPr/>
        </p:nvSpPr>
        <p:spPr>
          <a:xfrm>
            <a:off x="1201481" y="4646434"/>
            <a:ext cx="72957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(#Tx sent) + (#accounts created):   anti-replay mechanism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7447AD6-1DE4-6E42-97E5-47230CEC1718}"/>
              </a:ext>
            </a:extLst>
          </p:cNvPr>
          <p:cNvSpPr/>
          <p:nvPr/>
        </p:nvSpPr>
        <p:spPr>
          <a:xfrm>
            <a:off x="765544" y="4539663"/>
            <a:ext cx="446568" cy="381142"/>
          </a:xfrm>
          <a:custGeom>
            <a:avLst/>
            <a:gdLst>
              <a:gd name="connsiteX0" fmla="*/ 446568 w 446568"/>
              <a:gd name="connsiteY0" fmla="*/ 244549 h 253112"/>
              <a:gd name="connsiteX1" fmla="*/ 170121 w 446568"/>
              <a:gd name="connsiteY1" fmla="*/ 223284 h 253112"/>
              <a:gd name="connsiteX2" fmla="*/ 0 w 446568"/>
              <a:gd name="connsiteY2" fmla="*/ 0 h 2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8" h="253112">
                <a:moveTo>
                  <a:pt x="446568" y="244549"/>
                </a:moveTo>
                <a:cubicBezTo>
                  <a:pt x="345558" y="254295"/>
                  <a:pt x="244549" y="264042"/>
                  <a:pt x="170121" y="223284"/>
                </a:cubicBezTo>
                <a:cubicBezTo>
                  <a:pt x="95693" y="182526"/>
                  <a:pt x="47846" y="91263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B9465FAF-074A-7B4B-9A99-6A4D54DF2F5C}"/>
              </a:ext>
            </a:extLst>
          </p:cNvPr>
          <p:cNvSpPr/>
          <p:nvPr/>
        </p:nvSpPr>
        <p:spPr>
          <a:xfrm>
            <a:off x="186068" y="1543936"/>
            <a:ext cx="45719" cy="317693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state:  persistent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76D-2771-CE4D-A503-E8EBFE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4349-A885-384B-B8A1-85AD21B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1071562"/>
            <a:ext cx="9015413" cy="4071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Transactions:  signed data by initiator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To:</a:t>
            </a:r>
            <a:r>
              <a:rPr lang="en-US" sz="2400" dirty="0"/>
              <a:t>  32-byte address of target  (0 ⇾ create new account)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From</a:t>
            </a:r>
            <a:r>
              <a:rPr lang="en-US" sz="2400" dirty="0"/>
              <a:t>,  </a:t>
            </a:r>
            <a:r>
              <a:rPr lang="en-US" sz="2400" b="1" dirty="0"/>
              <a:t>Signature</a:t>
            </a:r>
            <a:r>
              <a:rPr lang="en-US" sz="2400" dirty="0"/>
              <a:t>:   initiator address and signature on Tx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Value</a:t>
            </a:r>
            <a:r>
              <a:rPr lang="en-US" sz="2400" dirty="0"/>
              <a:t>:  # Wei being sent with Tx</a:t>
            </a:r>
          </a:p>
          <a:p>
            <a:pPr>
              <a:spcBef>
                <a:spcPts val="1176"/>
              </a:spcBef>
            </a:pPr>
            <a:r>
              <a:rPr lang="en-US" sz="2400" b="1" dirty="0" err="1"/>
              <a:t>gasPrice</a:t>
            </a:r>
            <a:r>
              <a:rPr lang="en-US" sz="2400" b="1" dirty="0"/>
              <a:t>,  </a:t>
            </a:r>
            <a:r>
              <a:rPr lang="en-US" sz="2400" b="1" dirty="0" err="1"/>
              <a:t>gasLimit</a:t>
            </a:r>
            <a:r>
              <a:rPr lang="en-US" sz="2400" dirty="0"/>
              <a:t>:  Tx fees (later)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if  To = 0:   create new contract   </a:t>
            </a:r>
            <a:r>
              <a:rPr lang="en-US" sz="2400" b="1" dirty="0"/>
              <a:t>code = (</a:t>
            </a:r>
            <a:r>
              <a:rPr lang="en-US" sz="2400" b="1" dirty="0" err="1"/>
              <a:t>init</a:t>
            </a:r>
            <a:r>
              <a:rPr lang="en-US" sz="2400" b="1" dirty="0"/>
              <a:t>, body)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if  To ≠ 0:   </a:t>
            </a:r>
            <a:r>
              <a:rPr lang="en-US" sz="2400" b="1" dirty="0"/>
              <a:t>data</a:t>
            </a:r>
            <a:r>
              <a:rPr lang="en-US" sz="2400" dirty="0"/>
              <a:t> (what function to call &amp; arguments)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nonce</a:t>
            </a:r>
            <a:r>
              <a:rPr lang="en-US" sz="2400" dirty="0"/>
              <a:t>:  must match current nonce of sender (prevents Tx replay)  </a:t>
            </a:r>
          </a:p>
        </p:txBody>
      </p:sp>
    </p:spTree>
    <p:extLst>
      <p:ext uri="{BB962C8B-B14F-4D97-AF65-F5344CB8AC3E}">
        <p14:creationId xmlns:p14="http://schemas.microsoft.com/office/powerpoint/2010/main" val="10244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E5C-6CE6-1243-B20C-F5B9B99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D0EE-1BBA-2D40-8AF9-CAE310BB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types: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owned ⇾ owned:     transfer ETH between users</a:t>
            </a:r>
          </a:p>
          <a:p>
            <a:pPr marL="0" indent="0">
              <a:buNone/>
            </a:pPr>
            <a:r>
              <a:rPr lang="en-US" dirty="0"/>
              <a:t>	owned ⇾ contract:   call contract with ETH &amp; data</a:t>
            </a:r>
          </a:p>
        </p:txBody>
      </p:sp>
    </p:spTree>
    <p:extLst>
      <p:ext uri="{BB962C8B-B14F-4D97-AF65-F5344CB8AC3E}">
        <p14:creationId xmlns:p14="http://schemas.microsoft.com/office/powerpoint/2010/main" val="219640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6168-6D9A-034A-BD67-211BD14B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 </a:t>
            </a:r>
            <a:r>
              <a:rPr lang="en-US" sz="2700" b="0" dirty="0"/>
              <a:t>(block  #10993504)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F75AA-A7C2-AF4C-A94B-5B0CCDF14B29}"/>
              </a:ext>
            </a:extLst>
          </p:cNvPr>
          <p:cNvSpPr txBox="1"/>
          <p:nvPr/>
        </p:nvSpPr>
        <p:spPr>
          <a:xfrm>
            <a:off x="1244007" y="1062137"/>
            <a:ext cx="83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8A52A-CF37-3E40-95BC-3D9A70843844}"/>
              </a:ext>
            </a:extLst>
          </p:cNvPr>
          <p:cNvSpPr txBox="1"/>
          <p:nvPr/>
        </p:nvSpPr>
        <p:spPr>
          <a:xfrm>
            <a:off x="3597346" y="1062136"/>
            <a:ext cx="46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BE9B-5865-A04E-A431-3F93A20E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71" y="1523802"/>
            <a:ext cx="6705895" cy="3472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49B77-899A-F045-8DAE-0DFFF9AB395F}"/>
              </a:ext>
            </a:extLst>
          </p:cNvPr>
          <p:cNvSpPr txBox="1"/>
          <p:nvPr/>
        </p:nvSpPr>
        <p:spPr>
          <a:xfrm>
            <a:off x="4955552" y="106213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err="1">
                <a:latin typeface="+mn-lt"/>
              </a:rPr>
              <a:t>msg.value</a:t>
            </a:r>
            <a:endParaRPr lang="en-US" u="sng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E8A49-2886-0B4A-99EA-D75781207F2E}"/>
              </a:ext>
            </a:extLst>
          </p:cNvPr>
          <p:cNvSpPr txBox="1"/>
          <p:nvPr/>
        </p:nvSpPr>
        <p:spPr>
          <a:xfrm>
            <a:off x="6782965" y="1062134"/>
            <a:ext cx="166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Tx fee (ETH)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41361D-92E3-E744-B15A-25A7F443E8B2}"/>
              </a:ext>
            </a:extLst>
          </p:cNvPr>
          <p:cNvSpPr/>
          <p:nvPr/>
        </p:nvSpPr>
        <p:spPr>
          <a:xfrm>
            <a:off x="4859079" y="2307265"/>
            <a:ext cx="1923886" cy="382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FE33BE-02D8-5144-843D-9E544E2962CD}"/>
              </a:ext>
            </a:extLst>
          </p:cNvPr>
          <p:cNvSpPr/>
          <p:nvPr/>
        </p:nvSpPr>
        <p:spPr>
          <a:xfrm>
            <a:off x="4859079" y="2753831"/>
            <a:ext cx="1307805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B4D96E-5B4F-7C44-AF09-AA85A9E67DE3}"/>
              </a:ext>
            </a:extLst>
          </p:cNvPr>
          <p:cNvSpPr/>
          <p:nvPr/>
        </p:nvSpPr>
        <p:spPr>
          <a:xfrm>
            <a:off x="4859079" y="3522527"/>
            <a:ext cx="1923886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A685-B200-B948-BD15-08FD63FD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Messages:  virtual Tx initiated by a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3F86E-7479-E240-AB1C-5F1B994F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3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Same as Tx, but no signature   (contract has no signing key)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contract ⇾ owned:    contract sends funds to user</a:t>
            </a:r>
          </a:p>
          <a:p>
            <a:pPr marL="0" indent="0">
              <a:buNone/>
            </a:pPr>
            <a:r>
              <a:rPr lang="en-US" sz="2400" dirty="0"/>
              <a:t>	contract ⇾ contract:  one program calls another </a:t>
            </a:r>
            <a:r>
              <a:rPr lang="en-US" sz="2000" dirty="0"/>
              <a:t>(and sends funds)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One Tx from user:</a:t>
            </a:r>
            <a:r>
              <a:rPr lang="en-US" sz="2400" dirty="0"/>
              <a:t> can lead to many Tx processed.   Composability!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 Tx from owned </a:t>
            </a:r>
            <a:r>
              <a:rPr lang="en-US" sz="2400" dirty="0" err="1"/>
              <a:t>addr</a:t>
            </a:r>
            <a:r>
              <a:rPr lang="en-US" sz="2400" dirty="0"/>
              <a:t> ⇾ contract ⇾ another contract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4B63D-AF56-944D-9CA6-8D3FA8554F2B}"/>
              </a:ext>
            </a:extLst>
          </p:cNvPr>
          <p:cNvGrpSpPr/>
          <p:nvPr/>
        </p:nvGrpSpPr>
        <p:grpSpPr>
          <a:xfrm>
            <a:off x="3827720" y="4369981"/>
            <a:ext cx="5130309" cy="546726"/>
            <a:chOff x="3827720" y="4369981"/>
            <a:chExt cx="5130309" cy="5467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1237B-0B79-EF42-945D-A0CA506ED6FF}"/>
                </a:ext>
              </a:extLst>
            </p:cNvPr>
            <p:cNvSpPr txBox="1"/>
            <p:nvPr/>
          </p:nvSpPr>
          <p:spPr>
            <a:xfrm>
              <a:off x="4253023" y="4455042"/>
              <a:ext cx="4705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another contract ⇾ different owned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48894C-2D30-D648-AC71-C8BDC743F9AD}"/>
                </a:ext>
              </a:extLst>
            </p:cNvPr>
            <p:cNvSpPr/>
            <p:nvPr/>
          </p:nvSpPr>
          <p:spPr>
            <a:xfrm>
              <a:off x="3827720" y="4369981"/>
              <a:ext cx="404037" cy="392409"/>
            </a:xfrm>
            <a:custGeom>
              <a:avLst/>
              <a:gdLst>
                <a:gd name="connsiteX0" fmla="*/ 29665 w 656986"/>
                <a:gd name="connsiteY0" fmla="*/ 0 h 392409"/>
                <a:gd name="connsiteX1" fmla="*/ 72195 w 656986"/>
                <a:gd name="connsiteY1" fmla="*/ 350875 h 392409"/>
                <a:gd name="connsiteX2" fmla="*/ 656986 w 656986"/>
                <a:gd name="connsiteY2" fmla="*/ 372140 h 39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986" h="392409">
                  <a:moveTo>
                    <a:pt x="29665" y="0"/>
                  </a:moveTo>
                  <a:cubicBezTo>
                    <a:pt x="-1347" y="144426"/>
                    <a:pt x="-32359" y="288852"/>
                    <a:pt x="72195" y="350875"/>
                  </a:cubicBezTo>
                  <a:cubicBezTo>
                    <a:pt x="176749" y="412898"/>
                    <a:pt x="416867" y="392519"/>
                    <a:pt x="656986" y="3721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7C6C41-5F70-2C4A-888C-B9ED23F59DE4}"/>
              </a:ext>
            </a:extLst>
          </p:cNvPr>
          <p:cNvSpPr/>
          <p:nvPr/>
        </p:nvSpPr>
        <p:spPr>
          <a:xfrm>
            <a:off x="318979" y="3902150"/>
            <a:ext cx="8686800" cy="1090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6E1E-24D4-7A4D-A360-590EB49A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8A5A-613A-654E-8AB7-79D932E6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983932"/>
            <a:ext cx="7935686" cy="3900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9B46B-9F33-6743-92BD-0C593EBEDC6C}"/>
              </a:ext>
            </a:extLst>
          </p:cNvPr>
          <p:cNvSpPr txBox="1"/>
          <p:nvPr/>
        </p:nvSpPr>
        <p:spPr>
          <a:xfrm>
            <a:off x="457200" y="4681835"/>
            <a:ext cx="35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 (four accounts)</a:t>
            </a:r>
          </a:p>
        </p:txBody>
      </p:sp>
    </p:spTree>
    <p:extLst>
      <p:ext uri="{BB962C8B-B14F-4D97-AF65-F5344CB8AC3E}">
        <p14:creationId xmlns:p14="http://schemas.microsoft.com/office/powerpoint/2010/main" val="20156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269-6494-D948-A988-97271717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Ethereum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AD9F-2F25-4F40-942B-E683B729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Miners collect </a:t>
            </a:r>
            <a:r>
              <a:rPr lang="en-US" sz="2400" dirty="0" err="1"/>
              <a:t>Txs</a:t>
            </a:r>
            <a:r>
              <a:rPr lang="en-US" sz="2400" dirty="0"/>
              <a:t> from users   ⇒  leader creates a block of n  Tx</a:t>
            </a:r>
          </a:p>
          <a:p>
            <a:r>
              <a:rPr lang="en-US" sz="2400" dirty="0"/>
              <a:t>Miner does:    </a:t>
            </a:r>
          </a:p>
          <a:p>
            <a:pPr lvl="2"/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=1,…,n:   execute state change of </a:t>
            </a:r>
            <a:r>
              <a:rPr lang="en-US" sz="2400" dirty="0" err="1"/>
              <a:t>Tx</a:t>
            </a:r>
            <a:r>
              <a:rPr lang="en-US" sz="2400" baseline="-25000" dirty="0" err="1"/>
              <a:t>i</a:t>
            </a:r>
            <a:endParaRPr lang="en-US" sz="2400" baseline="-25000" dirty="0"/>
          </a:p>
          <a:p>
            <a:pPr marL="857250" lvl="2" indent="0">
              <a:buNone/>
            </a:pPr>
            <a:r>
              <a:rPr lang="en-US" sz="2400" baseline="-25000" dirty="0"/>
              <a:t>								</a:t>
            </a:r>
            <a:r>
              <a:rPr lang="en-US" sz="2000" dirty="0"/>
              <a:t>(can change state of &gt;n accounts)</a:t>
            </a:r>
          </a:p>
          <a:p>
            <a:pPr lvl="2"/>
            <a:r>
              <a:rPr lang="en-US" sz="2400" dirty="0"/>
              <a:t>record updated world state in block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miners re-execute all Tx to verify block</a:t>
            </a:r>
          </a:p>
          <a:p>
            <a:r>
              <a:rPr lang="en-US" sz="2400" dirty="0"/>
              <a:t>Miners should only build on a valid block</a:t>
            </a:r>
          </a:p>
          <a:p>
            <a:r>
              <a:rPr lang="en-US" sz="2400" dirty="0"/>
              <a:t>Miners are not paid for verifying block (note: verifier’s dilemma)</a:t>
            </a:r>
          </a:p>
        </p:txBody>
      </p:sp>
    </p:spTree>
    <p:extLst>
      <p:ext uri="{BB962C8B-B14F-4D97-AF65-F5344CB8AC3E}">
        <p14:creationId xmlns:p14="http://schemas.microsoft.com/office/powerpoint/2010/main" val="6373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309-0DB3-334A-883F-F8BB6CC3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15B-37FD-464E-A44E-B24A6D2C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Recall:  UTXO contains (hash of) </a:t>
            </a:r>
            <a:r>
              <a:rPr lang="en-US" sz="2400" dirty="0" err="1"/>
              <a:t>ScriptPK</a:t>
            </a:r>
            <a:endParaRPr lang="en-US" sz="2400" dirty="0"/>
          </a:p>
          <a:p>
            <a:r>
              <a:rPr lang="en-US" sz="2400" dirty="0"/>
              <a:t>simple script: indicates conditions when UTXO can be spent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Limitations:</a:t>
            </a:r>
          </a:p>
          <a:p>
            <a:r>
              <a:rPr lang="en-US" sz="2400" dirty="0"/>
              <a:t>Difficult to maintain state in multi-stage contracts</a:t>
            </a:r>
          </a:p>
          <a:p>
            <a:r>
              <a:rPr lang="en-US" sz="2400" dirty="0"/>
              <a:t>Difficult to enforce global rules on assets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simple example: rate limiting.    My wallet manages 100 UTXOs.  </a:t>
            </a:r>
          </a:p>
          <a:p>
            <a:r>
              <a:rPr lang="en-US" sz="2400" dirty="0"/>
              <a:t>Desired policy:  can only transfer 2BTC per day out of my wallet</a:t>
            </a:r>
          </a:p>
        </p:txBody>
      </p:sp>
    </p:spTree>
    <p:extLst>
      <p:ext uri="{BB962C8B-B14F-4D97-AF65-F5344CB8AC3E}">
        <p14:creationId xmlns:p14="http://schemas.microsoft.com/office/powerpoint/2010/main" val="22904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2B1-6036-854C-B76C-0FF5AA8D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header data  </a:t>
            </a:r>
            <a:r>
              <a:rPr lang="en-US" sz="3100" dirty="0"/>
              <a:t>(simplified)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7BCB-49F2-1648-91F0-53D731E6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569842" cy="4112142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consensus data:   parent hash,  difficulty,  </a:t>
            </a:r>
            <a:r>
              <a:rPr lang="en-US" sz="2400" dirty="0" err="1"/>
              <a:t>PoW</a:t>
            </a:r>
            <a:r>
              <a:rPr lang="en-US" sz="2400" dirty="0"/>
              <a:t> solution, etc.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address of gas beneficiary:  where Tx fees will go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b="1" dirty="0"/>
              <a:t>world state root</a:t>
            </a:r>
            <a:r>
              <a:rPr lang="en-US" sz="2400" dirty="0"/>
              <a:t>:   updated world state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	Merkle Patricia Tree hash of </a:t>
            </a:r>
            <a:r>
              <a:rPr lang="en-US" sz="2400" u="sng" dirty="0"/>
              <a:t>all</a:t>
            </a:r>
            <a:r>
              <a:rPr lang="en-US" sz="2400" dirty="0"/>
              <a:t> accounts in the system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(4) </a:t>
            </a:r>
            <a:r>
              <a:rPr lang="en-US" sz="2400" b="1" dirty="0"/>
              <a:t>Tx root</a:t>
            </a:r>
            <a:r>
              <a:rPr lang="en-US" sz="2400" dirty="0"/>
              <a:t>:   Merkle hash of all Tx processed in block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</a:t>
            </a:r>
            <a:r>
              <a:rPr lang="en-US" sz="2400" b="1" dirty="0"/>
              <a:t>Tx receipt root</a:t>
            </a:r>
            <a:r>
              <a:rPr lang="en-US" sz="2400" dirty="0"/>
              <a:t>:  Merkle hash of log messages generated in block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Gas used:   tells verifier how much work to verify block</a:t>
            </a:r>
          </a:p>
        </p:txBody>
      </p:sp>
    </p:spTree>
    <p:extLst>
      <p:ext uri="{BB962C8B-B14F-4D97-AF65-F5344CB8AC3E}">
        <p14:creationId xmlns:p14="http://schemas.microsoft.com/office/powerpoint/2010/main" val="997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blockchain: abstractly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FA65-01D7-864A-8A28-D98ACA4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Amount of memory to run a node (in GB)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9F96-B4A2-FD43-B45E-D2E88CDB6EB1}"/>
              </a:ext>
            </a:extLst>
          </p:cNvPr>
          <p:cNvSpPr txBox="1"/>
          <p:nvPr/>
        </p:nvSpPr>
        <p:spPr>
          <a:xfrm>
            <a:off x="1012157" y="4556916"/>
            <a:ext cx="591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 total blockchain size:   5.2 TB   (Oct. 2020)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07DD6-446C-5B49-AAC7-43ABE3CB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7"/>
          <a:stretch/>
        </p:blipFill>
        <p:spPr>
          <a:xfrm>
            <a:off x="458479" y="1180214"/>
            <a:ext cx="7822182" cy="2942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7F1CF-F991-4D41-9FE9-F90486C22261}"/>
              </a:ext>
            </a:extLst>
          </p:cNvPr>
          <p:cNvSpPr txBox="1"/>
          <p:nvPr/>
        </p:nvSpPr>
        <p:spPr>
          <a:xfrm>
            <a:off x="8042922" y="1267396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323GB</a:t>
            </a:r>
          </a:p>
        </p:txBody>
      </p:sp>
    </p:spTree>
    <p:extLst>
      <p:ext uri="{BB962C8B-B14F-4D97-AF65-F5344CB8AC3E}">
        <p14:creationId xmlns:p14="http://schemas.microsoft.com/office/powerpoint/2010/main" val="410516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224643"/>
            <a:ext cx="72002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contract </a:t>
            </a:r>
            <a:r>
              <a:rPr lang="en-US" dirty="0" err="1">
                <a:latin typeface="+mn-lt"/>
              </a:rPr>
              <a:t>nameCoin</a:t>
            </a:r>
            <a:r>
              <a:rPr lang="en-US" dirty="0">
                <a:latin typeface="+mn-lt"/>
              </a:rPr>
              <a:t> {		// Solidity code   (next lecture)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struct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 {</a:t>
            </a:r>
          </a:p>
          <a:p>
            <a:r>
              <a:rPr lang="en-US" dirty="0">
                <a:latin typeface="+mn-lt"/>
              </a:rPr>
              <a:t>		address </a:t>
            </a:r>
            <a:r>
              <a:rPr lang="en-US" b="1" dirty="0">
                <a:latin typeface="+mn-lt"/>
              </a:rPr>
              <a:t>owner</a:t>
            </a:r>
            <a:r>
              <a:rPr lang="en-US" dirty="0">
                <a:latin typeface="+mn-lt"/>
              </a:rPr>
              <a:t>;	// address of domain owner</a:t>
            </a:r>
          </a:p>
          <a:p>
            <a:r>
              <a:rPr lang="en-US" dirty="0">
                <a:latin typeface="+mn-lt"/>
              </a:rPr>
              <a:t>		bytes32 </a:t>
            </a:r>
            <a:r>
              <a:rPr lang="en-US" b="1" dirty="0">
                <a:latin typeface="+mn-lt"/>
              </a:rPr>
              <a:t>value</a:t>
            </a:r>
            <a:r>
              <a:rPr lang="en-US" dirty="0">
                <a:latin typeface="+mn-lt"/>
              </a:rPr>
              <a:t>; 	// IP address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// array of all registered domains</a:t>
            </a:r>
          </a:p>
          <a:p>
            <a:r>
              <a:rPr lang="en-US" dirty="0">
                <a:latin typeface="+mn-lt"/>
              </a:rPr>
              <a:t>	mapping (bytes32 =&gt;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)  </a:t>
            </a:r>
            <a:r>
              <a:rPr lang="en-US" b="1" dirty="0">
                <a:latin typeface="+mn-lt"/>
              </a:rPr>
              <a:t>data</a:t>
            </a:r>
            <a:r>
              <a:rPr lang="en-US" dirty="0">
                <a:latin typeface="+mn-lt"/>
              </a:rPr>
              <a:t>;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17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188949"/>
            <a:ext cx="846026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nameNew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// registration costs is 100 Wei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if (data[name] == 0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100) {</a:t>
            </a:r>
          </a:p>
          <a:p>
            <a:r>
              <a:rPr lang="en-US" dirty="0">
                <a:latin typeface="+mn-lt"/>
              </a:rPr>
              <a:t>		data[name].owner 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 // record domain owner</a:t>
            </a:r>
          </a:p>
          <a:p>
            <a:r>
              <a:rPr lang="en-US" dirty="0">
                <a:latin typeface="+mn-lt"/>
              </a:rPr>
              <a:t>		emit Register(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, name)   // log event</a:t>
            </a:r>
          </a:p>
          <a:p>
            <a:r>
              <a:rPr lang="en-US" dirty="0">
                <a:latin typeface="+mn-lt"/>
              </a:rPr>
              <a:t>}}</a:t>
            </a: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61776-D2EC-304B-BCCC-E7E0486362C8}"/>
              </a:ext>
            </a:extLst>
          </p:cNvPr>
          <p:cNvSpPr txBox="1"/>
          <p:nvPr/>
        </p:nvSpPr>
        <p:spPr>
          <a:xfrm>
            <a:off x="690270" y="4395049"/>
            <a:ext cx="74455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 ensures that no one can take over a registered name</a:t>
            </a:r>
          </a:p>
        </p:txBody>
      </p:sp>
    </p:spTree>
    <p:extLst>
      <p:ext uri="{BB962C8B-B14F-4D97-AF65-F5344CB8AC3E}">
        <p14:creationId xmlns:p14="http://schemas.microsoft.com/office/powerpoint/2010/main" val="399088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214440" y="997324"/>
            <a:ext cx="884684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nameUpdate</a:t>
            </a:r>
            <a:r>
              <a:rPr lang="en-US" dirty="0">
                <a:latin typeface="+mn-lt"/>
              </a:rPr>
              <a:t>(</a:t>
            </a:r>
          </a:p>
          <a:p>
            <a:r>
              <a:rPr lang="en-US" dirty="0">
                <a:latin typeface="+mn-lt"/>
              </a:rPr>
              <a:t>			bytes32 name, bytes32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, address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) {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// check if message is from domain owner, </a:t>
            </a:r>
          </a:p>
          <a:p>
            <a:r>
              <a:rPr lang="en-US" dirty="0">
                <a:latin typeface="+mn-lt"/>
              </a:rPr>
              <a:t>    //                and update cost of 10 Wei is paid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if (data[name].owner ==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		data[name].value =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;		// record new value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  		data[name].owner =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;		// record new owner</a:t>
            </a:r>
          </a:p>
          <a:p>
            <a:r>
              <a:rPr lang="en-US" dirty="0">
                <a:latin typeface="+mn-lt"/>
              </a:rPr>
              <a:t>  }}}</a:t>
            </a:r>
          </a:p>
        </p:txBody>
      </p:sp>
    </p:spTree>
    <p:extLst>
      <p:ext uri="{BB962C8B-B14F-4D97-AF65-F5344CB8AC3E}">
        <p14:creationId xmlns:p14="http://schemas.microsoft.com/office/powerpoint/2010/main" val="215238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638982" y="1503509"/>
            <a:ext cx="549618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	function </a:t>
            </a:r>
            <a:r>
              <a:rPr lang="en-US" b="1" dirty="0" err="1">
                <a:latin typeface="+mn-lt"/>
              </a:rPr>
              <a:t>nameLookup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		return data[name];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}  // end of contract</a:t>
            </a:r>
          </a:p>
        </p:txBody>
      </p:sp>
    </p:spTree>
    <p:extLst>
      <p:ext uri="{BB962C8B-B14F-4D97-AF65-F5344CB8AC3E}">
        <p14:creationId xmlns:p14="http://schemas.microsoft.com/office/powerpoint/2010/main" val="160536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202-1A1D-FB41-BFD1-292EF87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mechanics: 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0A53-8A80-884A-B0A5-3CF9CE5E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code in Solidity (or another front-end language)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compile to EVM bytecode</a:t>
            </a:r>
          </a:p>
          <a:p>
            <a:pPr marL="0" indent="0">
              <a:buNone/>
            </a:pPr>
            <a:r>
              <a:rPr lang="en-US" sz="2400" dirty="0"/>
              <a:t>			(recent projects use WASM or BPF bytecode)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miners use the EVM to execute contract bytecode</a:t>
            </a:r>
            <a:br>
              <a:rPr lang="en-US" sz="2400" dirty="0"/>
            </a:br>
            <a:r>
              <a:rPr lang="en-US" sz="2400" dirty="0"/>
              <a:t>			in response to a Tx</a:t>
            </a:r>
          </a:p>
        </p:txBody>
      </p:sp>
    </p:spTree>
    <p:extLst>
      <p:ext uri="{BB962C8B-B14F-4D97-AF65-F5344CB8AC3E}">
        <p14:creationId xmlns:p14="http://schemas.microsoft.com/office/powerpoint/2010/main" val="210554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A47-94FD-B54E-9D42-24B6FEF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CE0-1664-2245-A2F9-59A1FB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Stack machine (like Bitcoin) but with JUMP</a:t>
            </a:r>
          </a:p>
          <a:p>
            <a:r>
              <a:rPr lang="en-US" sz="2400" dirty="0"/>
              <a:t>max stack depth = 1024    </a:t>
            </a:r>
          </a:p>
          <a:p>
            <a:r>
              <a:rPr lang="en-US" sz="2400" dirty="0"/>
              <a:t>program aborts if stack size exceeded;  miner keeps gas</a:t>
            </a:r>
          </a:p>
          <a:p>
            <a:r>
              <a:rPr lang="en-US" sz="2400" dirty="0"/>
              <a:t>contract can create or call another contract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addition:  two types of zero initialized memory</a:t>
            </a:r>
          </a:p>
          <a:p>
            <a:r>
              <a:rPr lang="en-US" sz="2400" dirty="0"/>
              <a:t>Persistent storage (on blockchain):   SLOAD,  SSTORE   (expensive)</a:t>
            </a:r>
          </a:p>
          <a:p>
            <a:r>
              <a:rPr lang="en-US" sz="2400" dirty="0"/>
              <a:t>Volatile memory (for single Tx):   MLOAD, MSTORE      (cheap)</a:t>
            </a:r>
          </a:p>
          <a:p>
            <a:r>
              <a:rPr lang="en-US" sz="2400" dirty="0"/>
              <a:t>LOG0(data):  write data to log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C407-4D59-C442-B391-68CCB47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prices: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510C-6571-0947-A313-8428754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16679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SSTORE  </a:t>
            </a:r>
            <a:r>
              <a:rPr lang="en-US" sz="2400" b="1" dirty="0" err="1"/>
              <a:t>addr</a:t>
            </a:r>
            <a:r>
              <a:rPr lang="en-US" sz="2400" b="1" dirty="0"/>
              <a:t> </a:t>
            </a:r>
            <a:r>
              <a:rPr lang="en-US" sz="2000" dirty="0"/>
              <a:t>(32 bytes)</a:t>
            </a:r>
            <a:r>
              <a:rPr lang="en-US" sz="2400" dirty="0"/>
              <a:t>, 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000" dirty="0"/>
              <a:t>(32 bytes)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zero ⇾ non-zero:			20,000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non-zero:		5,000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zero:			15,000 gas refund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SUICIDE:  kill current contract.		24,000 gas refund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Refund is given for reducing size of blockchain state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84E0F-F7DA-A145-981B-BCB8E45B4692}"/>
              </a:ext>
            </a:extLst>
          </p:cNvPr>
          <p:cNvSpPr/>
          <p:nvPr/>
        </p:nvSpPr>
        <p:spPr>
          <a:xfrm>
            <a:off x="223284" y="1073888"/>
            <a:ext cx="7899990" cy="23285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C932-00AD-4E4C-975E-7785EDAC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example: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F834-03DE-C74D-B11D-C1CC9ACB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Domain name system on the blockchain:   [</a:t>
            </a:r>
            <a:r>
              <a:rPr lang="en-US" sz="2400" dirty="0" err="1"/>
              <a:t>google.com</a:t>
            </a:r>
            <a:r>
              <a:rPr lang="en-US" sz="2400" dirty="0"/>
              <a:t> ⇾ IP </a:t>
            </a:r>
            <a:r>
              <a:rPr lang="en-US" sz="2400" dirty="0" err="1"/>
              <a:t>addr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Need support for three operations:</a:t>
            </a:r>
          </a:p>
          <a:p>
            <a:r>
              <a:rPr lang="en-US" sz="2400" b="1" dirty="0" err="1"/>
              <a:t>Name.new</a:t>
            </a:r>
            <a:r>
              <a:rPr lang="en-US" sz="2400" dirty="0"/>
              <a:t>(</a:t>
            </a:r>
            <a:r>
              <a:rPr lang="en-US" sz="2400" dirty="0" err="1"/>
              <a:t>OwnerAddr</a:t>
            </a:r>
            <a:r>
              <a:rPr lang="en-US" sz="2400" dirty="0"/>
              <a:t>, DomainName):  intent to register</a:t>
            </a:r>
          </a:p>
          <a:p>
            <a:r>
              <a:rPr lang="en-US" sz="2400" b="1" dirty="0" err="1"/>
              <a:t>Name.update</a:t>
            </a:r>
            <a:r>
              <a:rPr lang="en-US" sz="2400" dirty="0"/>
              <a:t>(DomainName, </a:t>
            </a:r>
            <a:r>
              <a:rPr lang="en-US" sz="2400" dirty="0" err="1"/>
              <a:t>newVal</a:t>
            </a:r>
            <a:r>
              <a:rPr lang="en-US" sz="2400" dirty="0"/>
              <a:t>, </a:t>
            </a:r>
            <a:r>
              <a:rPr lang="en-US" sz="2400" dirty="0" err="1"/>
              <a:t>newOwner</a:t>
            </a:r>
            <a:r>
              <a:rPr lang="en-US" sz="2400" dirty="0"/>
              <a:t>, </a:t>
            </a:r>
            <a:r>
              <a:rPr lang="en-US" sz="2400" dirty="0" err="1"/>
              <a:t>OwnerSig</a:t>
            </a:r>
            <a:r>
              <a:rPr lang="en-US" sz="2400" dirty="0"/>
              <a:t>)</a:t>
            </a:r>
          </a:p>
          <a:p>
            <a:r>
              <a:rPr lang="en-US" sz="2400" b="1" dirty="0" err="1"/>
              <a:t>Name.lookup</a:t>
            </a:r>
            <a:r>
              <a:rPr lang="en-US" sz="2400" dirty="0"/>
              <a:t>(DomainName)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  also need to ensure no front-running on </a:t>
            </a:r>
            <a:r>
              <a:rPr lang="en-US" sz="2400" b="1" dirty="0" err="1"/>
              <a:t>Name.new</a:t>
            </a:r>
            <a:r>
              <a:rPr lang="en-US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76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Tx fees (gas) prevents submitting Tx that runs for many steps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 EVM instruction costs gas:</a:t>
            </a:r>
          </a:p>
          <a:p>
            <a:pPr lvl="2"/>
            <a:r>
              <a:rPr lang="en-US" sz="2400" dirty="0"/>
              <a:t>Tx specifies	</a:t>
            </a:r>
            <a:r>
              <a:rPr lang="en-US" sz="2400" b="1" dirty="0" err="1"/>
              <a:t>gasPrice</a:t>
            </a:r>
            <a:r>
              <a:rPr lang="en-US" sz="2400" dirty="0"/>
              <a:t>:    conversion:  gas ⇾ Wei</a:t>
            </a:r>
          </a:p>
          <a:p>
            <a:pPr marL="914400" lvl="2" indent="0">
              <a:buNone/>
            </a:pPr>
            <a:r>
              <a:rPr lang="en-US" sz="2400" dirty="0"/>
              <a:t>				</a:t>
            </a:r>
            <a:r>
              <a:rPr lang="en-US" sz="2400" b="1" dirty="0" err="1"/>
              <a:t>gasLimit</a:t>
            </a:r>
            <a:r>
              <a:rPr lang="en-US" sz="2400" dirty="0"/>
              <a:t>:	max gas for Tx</a:t>
            </a:r>
          </a:p>
        </p:txBody>
      </p:sp>
    </p:spTree>
    <p:extLst>
      <p:ext uri="{BB962C8B-B14F-4D97-AF65-F5344CB8AC3E}">
        <p14:creationId xmlns:p14="http://schemas.microsoft.com/office/powerpoint/2010/main" val="4063255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/>
              <a:t>Tx specifies	</a:t>
            </a:r>
            <a:r>
              <a:rPr lang="en-US" sz="2400" b="1" dirty="0" err="1"/>
              <a:t>gasPrice</a:t>
            </a:r>
            <a:r>
              <a:rPr lang="en-US" sz="2400" dirty="0"/>
              <a:t>:    conversion gas ⇾ Wei</a:t>
            </a:r>
          </a:p>
          <a:p>
            <a:pPr marL="914400" lvl="2" indent="0">
              <a:buNone/>
            </a:pPr>
            <a:r>
              <a:rPr lang="en-US" sz="2400" dirty="0"/>
              <a:t>		</a:t>
            </a:r>
            <a:r>
              <a:rPr lang="en-US" sz="2400" b="1" dirty="0" err="1"/>
              <a:t>gasLimit</a:t>
            </a:r>
            <a:r>
              <a:rPr lang="en-US" sz="2400" dirty="0"/>
              <a:t>:	max gas for Tx</a:t>
            </a:r>
          </a:p>
          <a:p>
            <a:pPr marL="914400" lvl="2" indent="0">
              <a:buNone/>
            </a:pPr>
            <a:endParaRPr lang="en-US" sz="2400" dirty="0"/>
          </a:p>
          <a:p>
            <a:pPr marL="571500" indent="-457200">
              <a:buAutoNum type="arabicParenBoth"/>
            </a:pPr>
            <a:r>
              <a:rPr lang="en-US" sz="2400" dirty="0"/>
              <a:t>if 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&gt; </a:t>
            </a:r>
            <a:r>
              <a:rPr lang="en-US" sz="2400" dirty="0" err="1"/>
              <a:t>msg.sender.balance</a:t>
            </a:r>
            <a:r>
              <a:rPr lang="en-US" sz="2400" dirty="0"/>
              <a:t>:   abort</a:t>
            </a:r>
          </a:p>
          <a:p>
            <a:pPr marL="571500" indent="-457200">
              <a:buAutoNum type="arabicParenBoth"/>
            </a:pPr>
            <a:r>
              <a:rPr lang="en-US" sz="2400" dirty="0"/>
              <a:t>deduct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571500" indent="-457200">
              <a:buAutoNum type="arabicParenBoth"/>
            </a:pPr>
            <a:r>
              <a:rPr lang="en-US" sz="2400" dirty="0"/>
              <a:t>set Gas = </a:t>
            </a:r>
            <a:r>
              <a:rPr lang="en-US" sz="2400" dirty="0" err="1"/>
              <a:t>gasLimit</a:t>
            </a:r>
            <a:endParaRPr lang="en-US" sz="2400" dirty="0"/>
          </a:p>
          <a:p>
            <a:pPr marL="571500" indent="-457200">
              <a:buAutoNum type="arabicParenBoth"/>
            </a:pPr>
            <a:r>
              <a:rPr lang="en-US" sz="2400" dirty="0"/>
              <a:t>execute Rx:  deduct gas from Gas for each instruction</a:t>
            </a:r>
          </a:p>
          <a:p>
            <a:pPr marL="114300" indent="0">
              <a:buNone/>
            </a:pPr>
            <a:r>
              <a:rPr lang="en-US" sz="2400" dirty="0"/>
              <a:t>			if (Gas &lt; 0):  abort, miner keeps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</a:p>
          <a:p>
            <a:pPr marL="114300" indent="0">
              <a:buNone/>
            </a:pPr>
            <a:r>
              <a:rPr lang="en-US" sz="2400" dirty="0"/>
              <a:t>(5) Refund  </a:t>
            </a:r>
            <a:r>
              <a:rPr lang="en-US" sz="2400" b="1" dirty="0" err="1"/>
              <a:t>Gas×gasPrice</a:t>
            </a:r>
            <a:r>
              <a:rPr lang="en-US" sz="2400" b="1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msg.sender.balance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1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047D-06AA-0047-BA6D-0704E37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Transactions are becoming more complex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B464C-C8CB-6145-8A6F-168B8454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016020"/>
            <a:ext cx="4371458" cy="3349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07641-0C07-FD40-9F5E-CFE1006CD6DD}"/>
              </a:ext>
            </a:extLst>
          </p:cNvPr>
          <p:cNvSpPr txBox="1"/>
          <p:nvPr/>
        </p:nvSpPr>
        <p:spPr>
          <a:xfrm>
            <a:off x="290857" y="4633259"/>
            <a:ext cx="841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GasLimit</a:t>
            </a:r>
            <a:r>
              <a:rPr lang="en-US" sz="2000" dirty="0">
                <a:latin typeface="+mn-lt"/>
              </a:rPr>
              <a:t> is increasing over time   ⇒   each Tx takes more instructions to execute</a:t>
            </a:r>
          </a:p>
        </p:txBody>
      </p:sp>
    </p:spTree>
    <p:extLst>
      <p:ext uri="{BB962C8B-B14F-4D97-AF65-F5344CB8AC3E}">
        <p14:creationId xmlns:p14="http://schemas.microsoft.com/office/powerpoint/2010/main" val="3871698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DA30-4872-4343-9248-E34D281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prices:  spike during congestion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A92299-132D-064B-8B38-B071ABB6721D}"/>
              </a:ext>
            </a:extLst>
          </p:cNvPr>
          <p:cNvGrpSpPr/>
          <p:nvPr/>
        </p:nvGrpSpPr>
        <p:grpSpPr>
          <a:xfrm>
            <a:off x="350874" y="946296"/>
            <a:ext cx="8591107" cy="2025143"/>
            <a:chOff x="361507" y="1116419"/>
            <a:chExt cx="8591107" cy="20251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758D01-EA42-234B-9BCE-432DEFB69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92499"/>
              <a:ext cx="8495414" cy="184906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BFAC3E-3EA8-C347-8B75-5AD983618677}"/>
                </a:ext>
              </a:extLst>
            </p:cNvPr>
            <p:cNvSpPr/>
            <p:nvPr/>
          </p:nvSpPr>
          <p:spPr>
            <a:xfrm>
              <a:off x="361507" y="1116419"/>
              <a:ext cx="4912242" cy="29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66FC66-E680-D443-9610-63EB889BD8EC}"/>
                </a:ext>
              </a:extLst>
            </p:cNvPr>
            <p:cNvSpPr txBox="1"/>
            <p:nvPr/>
          </p:nvSpPr>
          <p:spPr>
            <a:xfrm>
              <a:off x="565298" y="1585348"/>
              <a:ext cx="3796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GasPrice</a:t>
              </a:r>
              <a:r>
                <a:rPr lang="en-US" dirty="0">
                  <a:latin typeface="+mn-lt"/>
                </a:rPr>
                <a:t> in </a:t>
              </a:r>
              <a:r>
                <a:rPr lang="en-US" dirty="0" err="1">
                  <a:latin typeface="+mn-lt"/>
                </a:rPr>
                <a:t>Gwei</a:t>
              </a:r>
              <a:r>
                <a:rPr lang="en-US" dirty="0">
                  <a:latin typeface="+mn-lt"/>
                </a:rPr>
                <a:t>:   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   83B </a:t>
              </a:r>
              <a:r>
                <a:rPr lang="en-US" dirty="0" err="1">
                  <a:latin typeface="+mn-lt"/>
                </a:rPr>
                <a:t>Gwei</a:t>
              </a:r>
              <a:r>
                <a:rPr lang="en-US" dirty="0">
                  <a:latin typeface="+mn-lt"/>
                </a:rPr>
                <a:t> = 83×10</a:t>
              </a:r>
              <a:r>
                <a:rPr lang="en-US" baseline="30000" dirty="0">
                  <a:latin typeface="+mn-lt"/>
                </a:rPr>
                <a:t>-9</a:t>
              </a:r>
              <a:r>
                <a:rPr lang="en-US" dirty="0">
                  <a:latin typeface="+mn-lt"/>
                </a:rPr>
                <a:t> ETH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8511A-4068-2B49-94DA-591B51083F2D}"/>
              </a:ext>
            </a:extLst>
          </p:cNvPr>
          <p:cNvGrpSpPr/>
          <p:nvPr/>
        </p:nvGrpSpPr>
        <p:grpSpPr>
          <a:xfrm>
            <a:off x="393403" y="3342740"/>
            <a:ext cx="8367822" cy="1665538"/>
            <a:chOff x="457200" y="3247043"/>
            <a:chExt cx="8367822" cy="16655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1A7A5D-5BC6-4341-A897-717640F0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247043"/>
              <a:ext cx="8367822" cy="16655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43C5E-8D5A-DA48-AEEE-41C8F1653ED0}"/>
                </a:ext>
              </a:extLst>
            </p:cNvPr>
            <p:cNvSpPr txBox="1"/>
            <p:nvPr/>
          </p:nvSpPr>
          <p:spPr>
            <a:xfrm>
              <a:off x="696432" y="3502752"/>
              <a:ext cx="2891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Average Tx fee in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901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3333498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writing Solidity contracts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7C3B0-D28E-8944-9693-000F5208560D}"/>
              </a:ext>
            </a:extLst>
          </p:cNvPr>
          <p:cNvSpPr/>
          <p:nvPr/>
        </p:nvSpPr>
        <p:spPr>
          <a:xfrm>
            <a:off x="1031358" y="3616396"/>
            <a:ext cx="5326912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25F85-7F50-2344-BF0F-5D5340D8158D}"/>
              </a:ext>
            </a:extLst>
          </p:cNvPr>
          <p:cNvSpPr/>
          <p:nvPr/>
        </p:nvSpPr>
        <p:spPr>
          <a:xfrm>
            <a:off x="835937" y="1701206"/>
            <a:ext cx="6978994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1B2A-4DCA-5C48-B48F-ED360D7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broken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0209-3710-134D-873A-2C057E76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Name.new</a:t>
            </a:r>
            <a:r>
              <a:rPr lang="en-US" sz="2400" dirty="0"/>
              <a:t>()  and  </a:t>
            </a:r>
            <a:r>
              <a:rPr lang="en-US" sz="2400" dirty="0" err="1"/>
              <a:t>Name.upate</a:t>
            </a:r>
            <a:r>
              <a:rPr lang="en-US" sz="2400" dirty="0"/>
              <a:t>()  create a UTXO with </a:t>
            </a:r>
            <a:r>
              <a:rPr lang="en-US" sz="2400" dirty="0" err="1"/>
              <a:t>ScriptPK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OwnerAddr</a:t>
            </a:r>
            <a:r>
              <a:rPr lang="en-US" sz="2400" dirty="0"/>
              <a:t>&gt;  </a:t>
            </a:r>
            <a:r>
              <a:rPr lang="en-US" sz="2400" b="1" dirty="0"/>
              <a:t>EQVERIFY  CHECKSIG </a:t>
            </a:r>
            <a:br>
              <a:rPr lang="en-US" sz="2400" b="1" dirty="0"/>
            </a:br>
            <a:r>
              <a:rPr lang="en-US" sz="2400" b="1" dirty="0"/>
              <a:t>	VERIFY  </a:t>
            </a:r>
            <a:r>
              <a:rPr lang="en-US" sz="2400" dirty="0"/>
              <a:t>&lt;</a:t>
            </a:r>
            <a:r>
              <a:rPr lang="en-US" sz="2400" dirty="0" err="1"/>
              <a:t>NameCoin</a:t>
            </a:r>
            <a:r>
              <a:rPr lang="en-US" sz="2400" dirty="0"/>
              <a:t>&gt;  &lt;DomainName&gt;  &lt;</a:t>
            </a:r>
            <a:r>
              <a:rPr lang="en-US" sz="2400" dirty="0" err="1"/>
              <a:t>IPaddr</a:t>
            </a:r>
            <a:r>
              <a:rPr lang="en-US" sz="2400" dirty="0"/>
              <a:t>&gt; &lt;1&gt;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only owner can “spend” this UTXO to update domain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Contract</a:t>
            </a:r>
            <a:r>
              <a:rPr lang="en-US" sz="2400" dirty="0"/>
              <a:t>:  (should be enforced by miners)</a:t>
            </a:r>
          </a:p>
          <a:p>
            <a:pPr marL="0" indent="0">
              <a:buNone/>
            </a:pPr>
            <a:r>
              <a:rPr lang="en-US" sz="2400" dirty="0"/>
              <a:t>		if domain </a:t>
            </a:r>
            <a:r>
              <a:rPr lang="en-US" sz="2400" dirty="0" err="1"/>
              <a:t>google.com</a:t>
            </a:r>
            <a:r>
              <a:rPr lang="en-US" sz="2400" dirty="0"/>
              <a:t> is registered, </a:t>
            </a:r>
            <a:br>
              <a:rPr lang="en-US" sz="2400" dirty="0"/>
            </a:br>
            <a:r>
              <a:rPr lang="en-US" sz="2400" dirty="0"/>
              <a:t>		no one else can register that domain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Problem:  this contract cannot be enforced using Bitcoin script</a:t>
            </a:r>
          </a:p>
        </p:txBody>
      </p:sp>
    </p:spTree>
    <p:extLst>
      <p:ext uri="{BB962C8B-B14F-4D97-AF65-F5344CB8AC3E}">
        <p14:creationId xmlns:p14="http://schemas.microsoft.com/office/powerpoint/2010/main" val="35261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573A-C248-D146-8944-9FB5A1FD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E255-059A-E74F-B6C5-E10564DD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NameCoin</a:t>
            </a:r>
            <a:r>
              <a:rPr lang="en-US" sz="2400" dirty="0"/>
              <a:t>:   fork of Bitcoin that implements this contract</a:t>
            </a:r>
          </a:p>
          <a:p>
            <a:pPr marL="0" indent="0">
              <a:buNone/>
            </a:pPr>
            <a:r>
              <a:rPr lang="en-US" sz="2400" dirty="0"/>
              <a:t>	(see also the handshake project)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we build a blockchain that natively supports generic 	contracts like this?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	⇒  Ethereum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15777-4962-794E-85A9-04B78BF5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86" y="3526759"/>
            <a:ext cx="549349" cy="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B692-C626-2A4B-8D69-C815921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Ethereum:  enables many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F236-201E-144D-B807-969960D4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8759"/>
            <a:ext cx="8229600" cy="305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About 3000 Ethereum Decentralized Apps (DAPPs)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New coins:    ERC-20 interface to DAPP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DeFi</a:t>
            </a:r>
            <a:r>
              <a:rPr lang="en-US" sz="2400" dirty="0"/>
              <a:t>:   exchanges,  lending,  </a:t>
            </a:r>
            <a:r>
              <a:rPr lang="en-US" sz="2400" dirty="0" err="1"/>
              <a:t>stablecoins</a:t>
            </a:r>
            <a:r>
              <a:rPr lang="en-US" sz="2400" dirty="0"/>
              <a:t>,  derivatives, etc.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Insurance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Games: assets managed on chain   (e.g. </a:t>
            </a:r>
            <a:r>
              <a:rPr lang="en-US" sz="2400" dirty="0" err="1"/>
              <a:t>CryptoKitties</a:t>
            </a:r>
            <a:r>
              <a:rPr lang="en-US" sz="24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Managing distinguished assets  (ERC-821)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BE776-2A44-5946-855C-E06CF87358BB}"/>
              </a:ext>
            </a:extLst>
          </p:cNvPr>
          <p:cNvSpPr txBox="1">
            <a:spLocks/>
          </p:cNvSpPr>
          <p:nvPr/>
        </p:nvSpPr>
        <p:spPr bwMode="auto">
          <a:xfrm>
            <a:off x="2079551" y="4575617"/>
            <a:ext cx="4984898" cy="4684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stateofthedapps.com</a:t>
            </a:r>
            <a:r>
              <a:rPr lang="en-US" sz="2400" dirty="0"/>
              <a:t>,   </a:t>
            </a:r>
            <a:r>
              <a:rPr lang="en-US" sz="2400" dirty="0" err="1"/>
              <a:t>dapp.review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AD8D6-86E4-4843-8A48-9E87E989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758" y="2725927"/>
            <a:ext cx="1239019" cy="14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6CD4-5912-7746-A17F-5178758F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as a state transition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B6255-E806-F945-913D-EC429C94550A}"/>
              </a:ext>
            </a:extLst>
          </p:cNvPr>
          <p:cNvSpPr/>
          <p:nvPr/>
        </p:nvSpPr>
        <p:spPr>
          <a:xfrm>
            <a:off x="1562986" y="1562983"/>
            <a:ext cx="1456662" cy="1137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800" b="1" baseline="-25000" dirty="0">
                <a:solidFill>
                  <a:schemeClr val="tx1"/>
                </a:solidFill>
              </a:rPr>
              <a:t>⋮</a:t>
            </a:r>
            <a:endParaRPr lang="en-US" sz="2000" b="1" baseline="-25000" dirty="0">
              <a:solidFill>
                <a:schemeClr val="tx1"/>
              </a:solidFill>
            </a:endParaRPr>
          </a:p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C6FCD-E9DD-124C-B434-27B1DB761A5B}"/>
              </a:ext>
            </a:extLst>
          </p:cNvPr>
          <p:cNvSpPr txBox="1"/>
          <p:nvPr/>
        </p:nvSpPr>
        <p:spPr>
          <a:xfrm>
            <a:off x="1434278" y="1101317"/>
            <a:ext cx="158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93EB66-B9CD-B943-9BC8-B8E87EE9A3F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6688" y="2130960"/>
            <a:ext cx="946298" cy="6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3C1AAA-9EF1-3041-9BC2-14209164F659}"/>
              </a:ext>
            </a:extLst>
          </p:cNvPr>
          <p:cNvSpPr txBox="1"/>
          <p:nvPr/>
        </p:nvSpPr>
        <p:spPr>
          <a:xfrm>
            <a:off x="112499" y="183187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583BD0-6D0C-E94B-B283-6DC63AEA9167}"/>
              </a:ext>
            </a:extLst>
          </p:cNvPr>
          <p:cNvGrpSpPr/>
          <p:nvPr/>
        </p:nvGrpSpPr>
        <p:grpSpPr>
          <a:xfrm>
            <a:off x="4774529" y="1101317"/>
            <a:ext cx="3470467" cy="1599001"/>
            <a:chOff x="4774529" y="1218278"/>
            <a:chExt cx="3470467" cy="1599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EB33DC-D2F9-F745-86BA-5EF0CF6FFB29}"/>
                </a:ext>
              </a:extLst>
            </p:cNvPr>
            <p:cNvSpPr/>
            <p:nvPr/>
          </p:nvSpPr>
          <p:spPr>
            <a:xfrm>
              <a:off x="5374198" y="1666221"/>
              <a:ext cx="1456663" cy="11510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/>
              <a:r>
                <a:rPr lang="en-US" sz="2800" b="1" baseline="-25000" dirty="0">
                  <a:solidFill>
                    <a:schemeClr val="tx1"/>
                  </a:solidFill>
                </a:rPr>
                <a:t>⋮</a:t>
              </a:r>
              <a:endParaRPr lang="en-US" sz="2000" b="1" baseline="-25000" dirty="0">
                <a:solidFill>
                  <a:schemeClr val="tx1"/>
                </a:solidFill>
              </a:endParaRPr>
            </a:p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7F6C0B-85FB-0D4F-9D63-3FB1A9DA3948}"/>
                </a:ext>
              </a:extLst>
            </p:cNvPr>
            <p:cNvSpPr txBox="1"/>
            <p:nvPr/>
          </p:nvSpPr>
          <p:spPr>
            <a:xfrm>
              <a:off x="4774529" y="1218278"/>
              <a:ext cx="269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world state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FD37DD-7B4C-6342-B16F-9FFCE0EC17D1}"/>
                </a:ext>
              </a:extLst>
            </p:cNvPr>
            <p:cNvCxnSpPr>
              <a:cxnSpLocks/>
            </p:cNvCxnSpPr>
            <p:nvPr/>
          </p:nvCxnSpPr>
          <p:spPr>
            <a:xfrm>
              <a:off x="6830861" y="2247921"/>
              <a:ext cx="9462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3AF611-6B5B-F641-B902-75C865EA6C69}"/>
                </a:ext>
              </a:extLst>
            </p:cNvPr>
            <p:cNvSpPr txBox="1"/>
            <p:nvPr/>
          </p:nvSpPr>
          <p:spPr>
            <a:xfrm>
              <a:off x="7847130" y="195946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79319-3B22-8840-B836-291BA6473199}"/>
              </a:ext>
            </a:extLst>
          </p:cNvPr>
          <p:cNvGrpSpPr/>
          <p:nvPr/>
        </p:nvGrpSpPr>
        <p:grpSpPr>
          <a:xfrm>
            <a:off x="3105824" y="1718005"/>
            <a:ext cx="2225417" cy="933112"/>
            <a:chOff x="3105824" y="1834966"/>
            <a:chExt cx="2225417" cy="93311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10875-4E26-E747-ACC8-1C8C82E53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356" y="2282910"/>
              <a:ext cx="2125391" cy="137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74BB03-3653-534F-AAE8-FD33B8C016B4}"/>
                </a:ext>
              </a:extLst>
            </p:cNvPr>
            <p:cNvSpPr txBox="1"/>
            <p:nvPr/>
          </p:nvSpPr>
          <p:spPr>
            <a:xfrm>
              <a:off x="3728507" y="183496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042102-20F2-314A-B503-2A5CA65AA0BD}"/>
                </a:ext>
              </a:extLst>
            </p:cNvPr>
            <p:cNvSpPr txBox="1"/>
            <p:nvPr/>
          </p:nvSpPr>
          <p:spPr>
            <a:xfrm>
              <a:off x="3105824" y="2367968"/>
              <a:ext cx="222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Tx: UTXO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⇾ UTXO</a:t>
              </a:r>
              <a:r>
                <a:rPr lang="en-US" sz="2000" baseline="-25000" dirty="0">
                  <a:latin typeface="+mn-lt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A89668-19A1-3148-85D7-E3C5DF4AC362}"/>
              </a:ext>
            </a:extLst>
          </p:cNvPr>
          <p:cNvGrpSpPr/>
          <p:nvPr/>
        </p:nvGrpSpPr>
        <p:grpSpPr>
          <a:xfrm>
            <a:off x="616688" y="3322676"/>
            <a:ext cx="7263142" cy="1516923"/>
            <a:chOff x="616688" y="3322676"/>
            <a:chExt cx="7263142" cy="15169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150509-B574-414F-A6F1-4A0137C07FBE}"/>
                </a:ext>
              </a:extLst>
            </p:cNvPr>
            <p:cNvSpPr txBox="1"/>
            <p:nvPr/>
          </p:nvSpPr>
          <p:spPr>
            <a:xfrm>
              <a:off x="2746360" y="3335966"/>
              <a:ext cx="2812565" cy="4616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   </a:t>
              </a:r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bitcoin</a:t>
              </a:r>
              <a:r>
                <a:rPr lang="en-US" dirty="0">
                  <a:latin typeface="+mn-lt"/>
                </a:rPr>
                <a:t> :  S × I ⇾ S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5E4279-2ACF-2345-91D3-6CFE4B5C3B37}"/>
                </a:ext>
              </a:extLst>
            </p:cNvPr>
            <p:cNvSpPr txBox="1"/>
            <p:nvPr/>
          </p:nvSpPr>
          <p:spPr>
            <a:xfrm>
              <a:off x="616688" y="4008602"/>
              <a:ext cx="7263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S:  set of all possible world states,       s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 ∈ S genesis state</a:t>
              </a:r>
            </a:p>
            <a:p>
              <a:pPr algn="l"/>
              <a:r>
                <a:rPr lang="en-US" dirty="0">
                  <a:latin typeface="+mn-lt"/>
                </a:rPr>
                <a:t>I:   set of all possible inputs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AE3AEE-2815-9C45-8338-82804A9B4098}"/>
                </a:ext>
              </a:extLst>
            </p:cNvPr>
            <p:cNvSpPr txBox="1"/>
            <p:nvPr/>
          </p:nvSpPr>
          <p:spPr>
            <a:xfrm>
              <a:off x="616688" y="3322676"/>
              <a:ext cx="1806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Bitcoin rules: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550A-6EB1-E14B-B7F6-6D9F1C62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as a state transition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7F7D-23A5-1A47-9C19-B7F0D9FB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Much richer state transition functions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⇒   one transition executes an entire program</a:t>
            </a:r>
          </a:p>
        </p:txBody>
      </p:sp>
    </p:spTree>
    <p:extLst>
      <p:ext uri="{BB962C8B-B14F-4D97-AF65-F5344CB8AC3E}">
        <p14:creationId xmlns:p14="http://schemas.microsoft.com/office/powerpoint/2010/main" val="227942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0FE699-8574-4840-A8A4-E3D8A273909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961516" y="1714983"/>
            <a:ext cx="6376" cy="1007765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77A921-3FF2-D244-9020-A7800408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Running a program on a blockchain (DAPP)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9E4EE-7940-A24A-BE50-CFAEC34834C6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A3C24-CC2F-EB40-A895-151D81A6B51C}"/>
              </a:ext>
            </a:extLst>
          </p:cNvPr>
          <p:cNvSpPr txBox="1"/>
          <p:nvPr/>
        </p:nvSpPr>
        <p:spPr>
          <a:xfrm>
            <a:off x="775504" y="452087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51C03-F2DF-0646-9674-F238A7406BCE}"/>
              </a:ext>
            </a:extLst>
          </p:cNvPr>
          <p:cNvSpPr/>
          <p:nvPr/>
        </p:nvSpPr>
        <p:spPr>
          <a:xfrm>
            <a:off x="2257062" y="3897766"/>
            <a:ext cx="6227179" cy="49771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 (executed by miners)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3E863-B7BE-A940-96B0-45A29849A4D3}"/>
              </a:ext>
            </a:extLst>
          </p:cNvPr>
          <p:cNvSpPr txBox="1"/>
          <p:nvPr/>
        </p:nvSpPr>
        <p:spPr>
          <a:xfrm>
            <a:off x="775504" y="394345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518C4-C1E4-6541-83E1-8EB6999ADDD6}"/>
              </a:ext>
            </a:extLst>
          </p:cNvPr>
          <p:cNvSpPr txBox="1"/>
          <p:nvPr/>
        </p:nvSpPr>
        <p:spPr>
          <a:xfrm>
            <a:off x="1424079" y="212514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C6002-0F14-5844-80E5-ACD998E19835}"/>
              </a:ext>
            </a:extLst>
          </p:cNvPr>
          <p:cNvSpPr txBox="1"/>
          <p:nvPr/>
        </p:nvSpPr>
        <p:spPr>
          <a:xfrm>
            <a:off x="1214556" y="2722748"/>
            <a:ext cx="14939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program code</a:t>
            </a:r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66B35-B601-7B4A-A21F-6A304C71E43F}"/>
              </a:ext>
            </a:extLst>
          </p:cNvPr>
          <p:cNvGrpSpPr/>
          <p:nvPr/>
        </p:nvGrpSpPr>
        <p:grpSpPr>
          <a:xfrm>
            <a:off x="457200" y="1169043"/>
            <a:ext cx="8038616" cy="545940"/>
            <a:chOff x="457200" y="1169043"/>
            <a:chExt cx="8038616" cy="5459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32D497-9BE6-5046-8314-3E5D3AEB4E9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16904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249205-A096-314B-AD88-32006F70841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71498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B360ED-F649-FA42-8F7B-83F5868DABCD}"/>
                </a:ext>
              </a:extLst>
            </p:cNvPr>
            <p:cNvSpPr/>
            <p:nvPr/>
          </p:nvSpPr>
          <p:spPr>
            <a:xfrm>
              <a:off x="937549" y="1169043"/>
              <a:ext cx="7118431" cy="5227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blockchain …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C16669-C81E-0243-827A-0FB9E34CE898}"/>
              </a:ext>
            </a:extLst>
          </p:cNvPr>
          <p:cNvSpPr txBox="1"/>
          <p:nvPr/>
        </p:nvSpPr>
        <p:spPr>
          <a:xfrm>
            <a:off x="1606575" y="1328130"/>
            <a:ext cx="361317" cy="2233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26988-5C4C-BA4A-81F2-A27920EAB32D}"/>
              </a:ext>
            </a:extLst>
          </p:cNvPr>
          <p:cNvSpPr txBox="1"/>
          <p:nvPr/>
        </p:nvSpPr>
        <p:spPr>
          <a:xfrm>
            <a:off x="2048342" y="133005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C2D4A-AFFB-974E-827D-3EFFD6C64974}"/>
              </a:ext>
            </a:extLst>
          </p:cNvPr>
          <p:cNvSpPr txBox="1"/>
          <p:nvPr/>
        </p:nvSpPr>
        <p:spPr>
          <a:xfrm>
            <a:off x="3932694" y="210972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79878F-AA90-2045-BDBB-7484EFE7590D}"/>
              </a:ext>
            </a:extLst>
          </p:cNvPr>
          <p:cNvGrpSpPr/>
          <p:nvPr/>
        </p:nvGrpSpPr>
        <p:grpSpPr>
          <a:xfrm>
            <a:off x="2510652" y="1755780"/>
            <a:ext cx="1411254" cy="830997"/>
            <a:chOff x="2510652" y="1755780"/>
            <a:chExt cx="1411254" cy="830997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252BC2B-8A78-6341-AF8A-96CAD4A715B1}"/>
                </a:ext>
              </a:extLst>
            </p:cNvPr>
            <p:cNvSpPr/>
            <p:nvPr/>
          </p:nvSpPr>
          <p:spPr>
            <a:xfrm>
              <a:off x="2510652" y="2137584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C64B1-6EB2-1546-B5DB-F304F101E83D}"/>
                </a:ext>
              </a:extLst>
            </p:cNvPr>
            <p:cNvSpPr txBox="1"/>
            <p:nvPr/>
          </p:nvSpPr>
          <p:spPr>
            <a:xfrm>
              <a:off x="2627542" y="1755780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Tx1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636431-41E4-4E48-97F7-2ECC388ACC7A}"/>
              </a:ext>
            </a:extLst>
          </p:cNvPr>
          <p:cNvCxnSpPr>
            <a:cxnSpLocks/>
          </p:cNvCxnSpPr>
          <p:nvPr/>
        </p:nvCxnSpPr>
        <p:spPr>
          <a:xfrm flipV="1">
            <a:off x="4435996" y="1661728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7F3832-1D97-5B4B-A3E0-06D6E068D9AC}"/>
              </a:ext>
            </a:extLst>
          </p:cNvPr>
          <p:cNvGrpSpPr/>
          <p:nvPr/>
        </p:nvGrpSpPr>
        <p:grpSpPr>
          <a:xfrm>
            <a:off x="5031109" y="1751822"/>
            <a:ext cx="1411254" cy="830997"/>
            <a:chOff x="5031109" y="1751822"/>
            <a:chExt cx="1411254" cy="830997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55E5568-73BF-B845-8189-769DE1B6E4AC}"/>
                </a:ext>
              </a:extLst>
            </p:cNvPr>
            <p:cNvSpPr/>
            <p:nvPr/>
          </p:nvSpPr>
          <p:spPr>
            <a:xfrm>
              <a:off x="5031109" y="2154956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14733F-7C33-1F41-867F-8772C7894CA5}"/>
                </a:ext>
              </a:extLst>
            </p:cNvPr>
            <p:cNvSpPr txBox="1"/>
            <p:nvPr/>
          </p:nvSpPr>
          <p:spPr>
            <a:xfrm>
              <a:off x="5156136" y="1751822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4B1F3D4-4A40-6640-9EAB-B3F4E7010DB5}"/>
              </a:ext>
            </a:extLst>
          </p:cNvPr>
          <p:cNvSpPr txBox="1"/>
          <p:nvPr/>
        </p:nvSpPr>
        <p:spPr>
          <a:xfrm>
            <a:off x="6470479" y="207559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BEF1D8-2249-D54E-B7CB-651C7BC924F1}"/>
              </a:ext>
            </a:extLst>
          </p:cNvPr>
          <p:cNvCxnSpPr>
            <a:cxnSpLocks/>
          </p:cNvCxnSpPr>
          <p:nvPr/>
        </p:nvCxnSpPr>
        <p:spPr>
          <a:xfrm flipV="1">
            <a:off x="7002717" y="1619653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7545DA-17EA-464F-BD5A-C1C6202ABE91}"/>
              </a:ext>
            </a:extLst>
          </p:cNvPr>
          <p:cNvGrpSpPr/>
          <p:nvPr/>
        </p:nvGrpSpPr>
        <p:grpSpPr>
          <a:xfrm>
            <a:off x="2708475" y="3138246"/>
            <a:ext cx="2979105" cy="461665"/>
            <a:chOff x="2708475" y="3138246"/>
            <a:chExt cx="297910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3190D9-20EA-7545-9052-FEB817253F7F}"/>
                </a:ext>
              </a:extLst>
            </p:cNvPr>
            <p:cNvSpPr txBox="1"/>
            <p:nvPr/>
          </p:nvSpPr>
          <p:spPr>
            <a:xfrm>
              <a:off x="3467100" y="3138246"/>
              <a:ext cx="2220480" cy="461665"/>
            </a:xfrm>
            <a:prstGeom prst="rect">
              <a:avLst/>
            </a:prstGeom>
            <a:noFill/>
            <a:ln>
              <a:solidFill>
                <a:srgbClr val="9A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a DAPP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1F3E8D-BE1F-B14E-A72B-D41425006539}"/>
                </a:ext>
              </a:extLst>
            </p:cNvPr>
            <p:cNvCxnSpPr>
              <a:stCxn id="38" idx="1"/>
              <a:endCxn id="12" idx="3"/>
            </p:cNvCxnSpPr>
            <p:nvPr/>
          </p:nvCxnSpPr>
          <p:spPr>
            <a:xfrm flipH="1" flipV="1">
              <a:off x="2708475" y="3138247"/>
              <a:ext cx="758625" cy="2308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F29EF8-3B1F-F743-8F9D-E24387CD0DEB}"/>
              </a:ext>
            </a:extLst>
          </p:cNvPr>
          <p:cNvGrpSpPr/>
          <p:nvPr/>
        </p:nvGrpSpPr>
        <p:grpSpPr>
          <a:xfrm>
            <a:off x="7558106" y="1973219"/>
            <a:ext cx="1411254" cy="517607"/>
            <a:chOff x="7558106" y="1973219"/>
            <a:chExt cx="1411254" cy="517607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E09BFAF-CDF3-544F-8FFD-1D343F02F906}"/>
                </a:ext>
              </a:extLst>
            </p:cNvPr>
            <p:cNvSpPr/>
            <p:nvPr/>
          </p:nvSpPr>
          <p:spPr>
            <a:xfrm>
              <a:off x="7558106" y="2124097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62BAFF-AF61-844B-B3E6-481480D23A87}"/>
                </a:ext>
              </a:extLst>
            </p:cNvPr>
            <p:cNvSpPr txBox="1"/>
            <p:nvPr/>
          </p:nvSpPr>
          <p:spPr>
            <a:xfrm>
              <a:off x="8036930" y="19732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…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DAAF15B-2C81-FB45-A0D2-D15F4596A679}"/>
              </a:ext>
            </a:extLst>
          </p:cNvPr>
          <p:cNvSpPr txBox="1"/>
          <p:nvPr/>
        </p:nvSpPr>
        <p:spPr>
          <a:xfrm>
            <a:off x="4254042" y="135320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DC7ECC-C9EC-584D-8807-5DB6C59D2F34}"/>
              </a:ext>
            </a:extLst>
          </p:cNvPr>
          <p:cNvSpPr txBox="1"/>
          <p:nvPr/>
        </p:nvSpPr>
        <p:spPr>
          <a:xfrm>
            <a:off x="6825792" y="1322583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  <p:bldP spid="32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92708</TotalTime>
  <Words>1926</Words>
  <Application>Microsoft Macintosh PowerPoint</Application>
  <PresentationFormat>On-screen Show (16:9)</PresentationFormat>
  <Paragraphs>283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Ethereum: mechanics</vt:lpstr>
      <vt:lpstr>Limitations of Bitcoin</vt:lpstr>
      <vt:lpstr>An example:   NameCoin</vt:lpstr>
      <vt:lpstr>A broken implementation</vt:lpstr>
      <vt:lpstr>What to do?</vt:lpstr>
      <vt:lpstr>Ethereum:  enables many applications</vt:lpstr>
      <vt:lpstr>Bitcoin as a state transition system</vt:lpstr>
      <vt:lpstr>Ethereum as a state transition system</vt:lpstr>
      <vt:lpstr>Running a program on a blockchain (DAPP)</vt:lpstr>
      <vt:lpstr>The Ethereum system</vt:lpstr>
      <vt:lpstr>Ethereum Layer 1.5:   compute layer</vt:lpstr>
      <vt:lpstr>Data associated with an account</vt:lpstr>
      <vt:lpstr>Account state:  persistent storage</vt:lpstr>
      <vt:lpstr>State transitions:  Tx and messages</vt:lpstr>
      <vt:lpstr>State transitions:  Tx and messages</vt:lpstr>
      <vt:lpstr>Example  (block  #10993504)</vt:lpstr>
      <vt:lpstr>Messages:  virtual Tx initiated by a contract</vt:lpstr>
      <vt:lpstr>Example Tx</vt:lpstr>
      <vt:lpstr>An Ethereum Block</vt:lpstr>
      <vt:lpstr>Block header data  (simplified)</vt:lpstr>
      <vt:lpstr>The Ethereum blockchain: abstractly</vt:lpstr>
      <vt:lpstr>Amount of memory to run a node (in GB)</vt:lpstr>
      <vt:lpstr>An example contract:    NameCoin</vt:lpstr>
      <vt:lpstr>An example contract:    NameCoin</vt:lpstr>
      <vt:lpstr>An example contract:    NameCoin</vt:lpstr>
      <vt:lpstr>An example contract:    NameCoin</vt:lpstr>
      <vt:lpstr>EVM mechanics:  execution environment</vt:lpstr>
      <vt:lpstr>The EVM</vt:lpstr>
      <vt:lpstr>Gas prices: examples</vt:lpstr>
      <vt:lpstr>Gas calculation</vt:lpstr>
      <vt:lpstr>Gas calculation</vt:lpstr>
      <vt:lpstr>Transactions are becoming more complex</vt:lpstr>
      <vt:lpstr>Gas prices:  spike during congestion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1390</cp:revision>
  <cp:lastPrinted>2015-09-20T23:02:57Z</cp:lastPrinted>
  <dcterms:created xsi:type="dcterms:W3CDTF">2010-10-17T19:58:05Z</dcterms:created>
  <dcterms:modified xsi:type="dcterms:W3CDTF">2020-10-05T21:03:11Z</dcterms:modified>
</cp:coreProperties>
</file>