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52" r:id="rId2"/>
    <p:sldId id="1676" r:id="rId3"/>
    <p:sldId id="1668" r:id="rId4"/>
    <p:sldId id="1635" r:id="rId5"/>
    <p:sldId id="1677" r:id="rId6"/>
    <p:sldId id="1679" r:id="rId7"/>
    <p:sldId id="1678" r:id="rId8"/>
    <p:sldId id="1671" r:id="rId9"/>
    <p:sldId id="1670" r:id="rId10"/>
    <p:sldId id="1681" r:id="rId11"/>
    <p:sldId id="1682" r:id="rId12"/>
    <p:sldId id="1683" r:id="rId13"/>
    <p:sldId id="1684" r:id="rId14"/>
    <p:sldId id="1685" r:id="rId15"/>
    <p:sldId id="1686" r:id="rId16"/>
    <p:sldId id="1687" r:id="rId17"/>
    <p:sldId id="1680" r:id="rId18"/>
    <p:sldId id="1689" r:id="rId19"/>
    <p:sldId id="1694" r:id="rId20"/>
    <p:sldId id="1695" r:id="rId21"/>
    <p:sldId id="1696" r:id="rId22"/>
    <p:sldId id="1697" r:id="rId23"/>
    <p:sldId id="1673" r:id="rId24"/>
    <p:sldId id="1691" r:id="rId25"/>
    <p:sldId id="1688" r:id="rId26"/>
    <p:sldId id="1690" r:id="rId27"/>
    <p:sldId id="1674" r:id="rId28"/>
    <p:sldId id="1692" r:id="rId29"/>
    <p:sldId id="1693" r:id="rId30"/>
    <p:sldId id="1698" r:id="rId31"/>
    <p:sldId id="1675" r:id="rId32"/>
    <p:sldId id="1699" r:id="rId33"/>
    <p:sldId id="1700" r:id="rId34"/>
    <p:sldId id="1702" r:id="rId35"/>
    <p:sldId id="1701" r:id="rId36"/>
    <p:sldId id="1703" r:id="rId37"/>
    <p:sldId id="1704" r:id="rId38"/>
    <p:sldId id="1633" r:id="rId3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6C4F2-02C1-6946-9B89-8B2A09A0E844}" v="97" dt="2020-09-23T23:30:43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5102" autoAdjust="0"/>
  </p:normalViewPr>
  <p:slideViewPr>
    <p:cSldViewPr snapToGrid="0">
      <p:cViewPr varScale="1">
        <p:scale>
          <a:sx n="146" d="100"/>
          <a:sy n="146" d="100"/>
        </p:scale>
        <p:origin x="184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BC takes R rounds then O(n*R)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round in the real world can be some fixed time in which all participants will be able to send their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trivial on their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nodes agree on single message vs ledger of transactions. Arbitrary nodes can join/leave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9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D-S</a:t>
            </a:r>
          </a:p>
          <a:p>
            <a:r>
              <a:rPr lang="en-US" dirty="0"/>
              <a:t>1/3 lower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accepting/rejecting transactions is done at a different layer (the blockchain computer)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9/23/20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9/23/20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tif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2.sv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Classical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37862" y="3480071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95263-9D17-B34C-A0F7-B4FDB4EFE5D5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3380626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044061-4C1E-4B4E-BE03-382197CD3114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3385139" y="170608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</a:t>
            </a:r>
            <a:endParaRPr lang="en-US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2DD0AD-1BFC-B34B-8C8B-8A77507017FE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E749A3-1672-2647-AC4C-B51B57B2994D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7A3B01-6B68-F946-BFFC-6C4281D1FA5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B7316F-4454-B440-9BAD-38150AF4A9C2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DEA51C-1B79-BB40-9C9C-5275C6BFCCF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F05245-1E65-1E40-9AEF-4E76B8ACDF7F}"/>
              </a:ext>
            </a:extLst>
          </p:cNvPr>
          <p:cNvSpPr/>
          <p:nvPr/>
        </p:nvSpPr>
        <p:spPr>
          <a:xfrm>
            <a:off x="3232564" y="1647914"/>
            <a:ext cx="1129371" cy="712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0.37066 0.2018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10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02963 L 0.32639 0.55031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562 L 0.02899 0.508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4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1203 L -0.22986 0.231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0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C9C28D-49CC-894B-B4A7-CAEDB5BC7BF7}"/>
              </a:ext>
            </a:extLst>
          </p:cNvPr>
          <p:cNvSpPr txBox="1"/>
          <p:nvPr/>
        </p:nvSpPr>
        <p:spPr>
          <a:xfrm>
            <a:off x="6237863" y="4586044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AE405-8F6C-B64E-AA13-1892E97BC17E}"/>
              </a:ext>
            </a:extLst>
          </p:cNvPr>
          <p:cNvSpPr txBox="1"/>
          <p:nvPr/>
        </p:nvSpPr>
        <p:spPr>
          <a:xfrm>
            <a:off x="6237863" y="45793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0FF5B9-2080-7046-B4D8-2F1CE3D08343}"/>
              </a:ext>
            </a:extLst>
          </p:cNvPr>
          <p:cNvSpPr txBox="1"/>
          <p:nvPr/>
        </p:nvSpPr>
        <p:spPr>
          <a:xfrm>
            <a:off x="6244620" y="4586044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AEAD37-4F89-4C4C-B70F-C870441E53F3}"/>
              </a:ext>
            </a:extLst>
          </p:cNvPr>
          <p:cNvSpPr txBox="1"/>
          <p:nvPr/>
        </p:nvSpPr>
        <p:spPr>
          <a:xfrm>
            <a:off x="6244620" y="458827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21BB-71FD-5641-918E-0AB9F828CAB8}"/>
              </a:ext>
            </a:extLst>
          </p:cNvPr>
          <p:cNvSpPr txBox="1"/>
          <p:nvPr/>
        </p:nvSpPr>
        <p:spPr>
          <a:xfrm>
            <a:off x="6904634" y="3007144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8D071A-83FF-2044-861E-4CF5DBC7E9EA}"/>
              </a:ext>
            </a:extLst>
          </p:cNvPr>
          <p:cNvSpPr txBox="1"/>
          <p:nvPr/>
        </p:nvSpPr>
        <p:spPr>
          <a:xfrm>
            <a:off x="6904634" y="3000446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568053-9B03-C547-B286-92BAC0BFFACD}"/>
              </a:ext>
            </a:extLst>
          </p:cNvPr>
          <p:cNvSpPr txBox="1"/>
          <p:nvPr/>
        </p:nvSpPr>
        <p:spPr>
          <a:xfrm>
            <a:off x="6904634" y="3007143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79BC69-B940-F143-B553-1F55525B9E0C}"/>
              </a:ext>
            </a:extLst>
          </p:cNvPr>
          <p:cNvSpPr txBox="1"/>
          <p:nvPr/>
        </p:nvSpPr>
        <p:spPr>
          <a:xfrm>
            <a:off x="6904634" y="3000445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0093 L -0.50712 -0.04475 " pathEditMode="relative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0092 L -0.36823 -0.5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28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0093 L 0.10139 -0.39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96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1.60494E-6 L -0.60677 -0.323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-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32 -0.24414 " pathEditMode="relative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654E-7 L -0.36944 0.214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107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25E-6 L 0.04497 0.263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31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7654E-7 L -0.42135 -0.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33" grpId="0"/>
      <p:bldP spid="34" grpId="0"/>
      <p:bldP spid="35" grpId="0"/>
      <p:bldP spid="36" grpId="0"/>
      <p:bldP spid="3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601CD-FDEC-E146-9486-57F5C2AB5299}"/>
              </a:ext>
            </a:extLst>
          </p:cNvPr>
          <p:cNvSpPr txBox="1"/>
          <p:nvPr/>
        </p:nvSpPr>
        <p:spPr>
          <a:xfrm>
            <a:off x="543697" y="3588127"/>
            <a:ext cx="220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Brutus,Pompeius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BF398-BFDC-D848-8819-A65A580AD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096" y="2601318"/>
            <a:ext cx="1341404" cy="8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2716 L 0.42048 -0.14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cloudCallout">
            <a:avLst>
              <a:gd name="adj1" fmla="val -58762"/>
              <a:gd name="adj2" fmla="val 31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</p:spTree>
    <p:extLst>
      <p:ext uri="{BB962C8B-B14F-4D97-AF65-F5344CB8AC3E}">
        <p14:creationId xmlns:p14="http://schemas.microsoft.com/office/powerpoint/2010/main" val="118255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840CB635-869A-EC4B-9B6A-E23DD175BC1B}"/>
              </a:ext>
            </a:extLst>
          </p:cNvPr>
          <p:cNvSpPr/>
          <p:nvPr/>
        </p:nvSpPr>
        <p:spPr>
          <a:xfrm>
            <a:off x="5068751" y="939114"/>
            <a:ext cx="2246449" cy="708800"/>
          </a:xfrm>
          <a:prstGeom prst="wedgeRectCallout">
            <a:avLst>
              <a:gd name="adj1" fmla="val -58237"/>
              <a:gd name="adj2" fmla="val 50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348C4B7D-9D96-C748-806B-73564D235634}"/>
              </a:ext>
            </a:extLst>
          </p:cNvPr>
          <p:cNvSpPr/>
          <p:nvPr/>
        </p:nvSpPr>
        <p:spPr>
          <a:xfrm>
            <a:off x="7004801" y="1659559"/>
            <a:ext cx="1682000" cy="708800"/>
          </a:xfrm>
          <a:prstGeom prst="wedgeRectCallout">
            <a:avLst>
              <a:gd name="adj1" fmla="val -58237"/>
              <a:gd name="adj2" fmla="val 502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E2749BCA-A296-FC47-B389-D339B34483E2}"/>
              </a:ext>
            </a:extLst>
          </p:cNvPr>
          <p:cNvSpPr/>
          <p:nvPr/>
        </p:nvSpPr>
        <p:spPr>
          <a:xfrm>
            <a:off x="6503558" y="3761809"/>
            <a:ext cx="1682000" cy="708800"/>
          </a:xfrm>
          <a:prstGeom prst="wedgeRectCallout">
            <a:avLst>
              <a:gd name="adj1" fmla="val -72195"/>
              <a:gd name="adj2" fmla="val 67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122158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than f corruptions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219F1D65-DF47-2F4B-99B6-7F99853255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4329526" y="609025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85964B1B-CBF6-414B-8CD1-2DA27655AB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686765" y="597308"/>
            <a:ext cx="238161" cy="11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CA474F-5777-3841-A919-41B841636F19}"/>
              </a:ext>
            </a:extLst>
          </p:cNvPr>
          <p:cNvSpPr txBox="1"/>
          <p:nvPr/>
        </p:nvSpPr>
        <p:spPr>
          <a:xfrm>
            <a:off x="25658" y="3521326"/>
            <a:ext cx="328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Caesar,Brutus,Pompeius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2716 L 0.73142 -0.25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-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than f corruptions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84D65-F99C-EE47-B54C-41178460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40" y="3834333"/>
            <a:ext cx="1184248" cy="118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18AE9-5940-2D4A-8A7C-384025BE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16" y="2158906"/>
            <a:ext cx="1184248" cy="118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4A2A-8313-294D-AC92-33A6B962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2172466"/>
            <a:ext cx="1184248" cy="1184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84C4A-6B28-104A-B5F1-97EEC93C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10" y="3834333"/>
            <a:ext cx="1184248" cy="1184248"/>
          </a:xfrm>
          <a:prstGeom prst="rect">
            <a:avLst/>
          </a:prstGeom>
        </p:spPr>
      </p:pic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67FB4D0-D86F-0C4B-A956-A7E857044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48" y="1119295"/>
            <a:ext cx="993503" cy="1461479"/>
          </a:xfrm>
          <a:prstGeom prst="rect">
            <a:avLst/>
          </a:prstGeom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FC2933FC-74DB-7D4F-A820-9BE7CD09403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366583" y="1790389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084">
            <a:extLst>
              <a:ext uri="{FF2B5EF4-FFF2-40B4-BE49-F238E27FC236}">
                <a16:creationId xmlns:a16="http://schemas.microsoft.com/office/drawing/2014/main" id="{3E2F9145-E29A-B649-8E1D-5AE5B145D1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2685700" y="1790389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D008CCA5-1BDE-E143-970F-7BC43705F5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2924358" y="3501768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84">
            <a:extLst>
              <a:ext uri="{FF2B5EF4-FFF2-40B4-BE49-F238E27FC236}">
                <a16:creationId xmlns:a16="http://schemas.microsoft.com/office/drawing/2014/main" id="{BFDC043B-F8BA-A749-9397-0E8B0D4564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3256979" y="3480071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FEBDD0-EA3C-BF4B-980F-E995FBB8678E}"/>
              </a:ext>
            </a:extLst>
          </p:cNvPr>
          <p:cNvSpPr txBox="1"/>
          <p:nvPr/>
        </p:nvSpPr>
        <p:spPr>
          <a:xfrm>
            <a:off x="6904634" y="3000447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-25000" dirty="0">
                <a:latin typeface="Bradley Hand" pitchFamily="2" charset="77"/>
              </a:rPr>
              <a:t>Caesar,MA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320D8-3EDC-5949-BF47-F86369637090}"/>
              </a:ext>
            </a:extLst>
          </p:cNvPr>
          <p:cNvSpPr txBox="1"/>
          <p:nvPr/>
        </p:nvSpPr>
        <p:spPr>
          <a:xfrm>
            <a:off x="6231106" y="4583812"/>
            <a:ext cx="1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</a:t>
            </a:r>
            <a:r>
              <a:rPr lang="en-US" baseline="-25000" dirty="0">
                <a:latin typeface="Bradley Hand" pitchFamily="2" charset="77"/>
              </a:rPr>
              <a:t>Caesar, Aug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6D51D-FB75-AA4F-9F97-74EE63CCBA98}"/>
              </a:ext>
            </a:extLst>
          </p:cNvPr>
          <p:cNvSpPr/>
          <p:nvPr/>
        </p:nvSpPr>
        <p:spPr>
          <a:xfrm>
            <a:off x="543697" y="1186248"/>
            <a:ext cx="1335464" cy="77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f=2</a:t>
            </a:r>
          </a:p>
          <a:p>
            <a:pPr algn="ctr"/>
            <a:r>
              <a:rPr lang="en-US" dirty="0"/>
              <a:t>r=3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15B4A-5D8D-A24D-9F91-0332B7A0E569}"/>
              </a:ext>
            </a:extLst>
          </p:cNvPr>
          <p:cNvSpPr txBox="1"/>
          <p:nvPr/>
        </p:nvSpPr>
        <p:spPr>
          <a:xfrm>
            <a:off x="2191243" y="3388688"/>
            <a:ext cx="109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Brutus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F5067-10F9-0042-B71E-4BB94DF32011}"/>
              </a:ext>
            </a:extLst>
          </p:cNvPr>
          <p:cNvSpPr txBox="1"/>
          <p:nvPr/>
        </p:nvSpPr>
        <p:spPr>
          <a:xfrm>
            <a:off x="1879161" y="4775505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Pompeius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70615-AFC8-5D41-BA0F-9693F71D3BC6}"/>
              </a:ext>
            </a:extLst>
          </p:cNvPr>
          <p:cNvSpPr txBox="1"/>
          <p:nvPr/>
        </p:nvSpPr>
        <p:spPr>
          <a:xfrm>
            <a:off x="4630401" y="4818526"/>
            <a:ext cx="137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Augustus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082269-0D01-4A4D-AA06-4985EDB2F538}"/>
              </a:ext>
            </a:extLst>
          </p:cNvPr>
          <p:cNvSpPr txBox="1"/>
          <p:nvPr/>
        </p:nvSpPr>
        <p:spPr>
          <a:xfrm>
            <a:off x="5679519" y="3295532"/>
            <a:ext cx="183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Marc Anthony</a:t>
            </a:r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219F1D65-DF47-2F4B-99B6-7F99853255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4329526" y="609025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85964B1B-CBF6-414B-8CD1-2DA27655AB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686765" y="597308"/>
            <a:ext cx="238161" cy="11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CA474F-5777-3841-A919-41B841636F19}"/>
              </a:ext>
            </a:extLst>
          </p:cNvPr>
          <p:cNvSpPr txBox="1"/>
          <p:nvPr/>
        </p:nvSpPr>
        <p:spPr>
          <a:xfrm>
            <a:off x="6597028" y="2228295"/>
            <a:ext cx="328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baseline="-25000" dirty="0">
                <a:latin typeface="Bradley Hand" pitchFamily="2" charset="77"/>
              </a:rPr>
              <a:t>Caesar,Brutus,Pompeius</a:t>
            </a:r>
            <a:endParaRPr lang="en-US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57C8C8D-22F1-084C-8AEA-A103C0D7F75E}"/>
              </a:ext>
            </a:extLst>
          </p:cNvPr>
          <p:cNvSpPr/>
          <p:nvPr/>
        </p:nvSpPr>
        <p:spPr>
          <a:xfrm>
            <a:off x="4128819" y="3388688"/>
            <a:ext cx="1190492" cy="837323"/>
          </a:xfrm>
          <a:prstGeom prst="wedgeRectCallout">
            <a:avLst>
              <a:gd name="adj1" fmla="val 78811"/>
              <a:gd name="adj2" fmla="val 447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3A1696A0-C671-B247-B212-11FA7F6E866E}"/>
              </a:ext>
            </a:extLst>
          </p:cNvPr>
          <p:cNvSpPr/>
          <p:nvPr/>
        </p:nvSpPr>
        <p:spPr>
          <a:xfrm>
            <a:off x="5084272" y="1308247"/>
            <a:ext cx="1365897" cy="837323"/>
          </a:xfrm>
          <a:prstGeom prst="wedgeRectCallout">
            <a:avLst>
              <a:gd name="adj1" fmla="val 38353"/>
              <a:gd name="adj2" fmla="val 87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Confused</a:t>
            </a:r>
          </a:p>
        </p:txBody>
      </p:sp>
    </p:spTree>
    <p:extLst>
      <p:ext uri="{BB962C8B-B14F-4D97-AF65-F5344CB8AC3E}">
        <p14:creationId xmlns:p14="http://schemas.microsoft.com/office/powerpoint/2010/main" val="42672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Analysis</a:t>
            </a:r>
          </a:p>
        </p:txBody>
      </p:sp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2463BEE8-5C11-EE4A-AE91-9134F1DC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26" y="980083"/>
            <a:ext cx="2859633" cy="78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f+1 rounds?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861135-8CF9-FE47-A9B2-7F76AB000F5F}"/>
              </a:ext>
            </a:extLst>
          </p:cNvPr>
          <p:cNvSpPr txBox="1">
            <a:spLocks/>
          </p:cNvSpPr>
          <p:nvPr/>
        </p:nvSpPr>
        <p:spPr bwMode="auto">
          <a:xfrm>
            <a:off x="5103341" y="980083"/>
            <a:ext cx="2859633" cy="7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f corrupt nodes can confuse honest node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2C7B83EC-6C24-9548-869C-64182AE411FD}"/>
              </a:ext>
            </a:extLst>
          </p:cNvPr>
          <p:cNvSpPr txBox="1">
            <a:spLocks/>
          </p:cNvSpPr>
          <p:nvPr/>
        </p:nvSpPr>
        <p:spPr bwMode="auto">
          <a:xfrm>
            <a:off x="1181026" y="1842345"/>
            <a:ext cx="2859633" cy="7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Validity?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9">
                <a:extLst>
                  <a:ext uri="{FF2B5EF4-FFF2-40B4-BE49-F238E27FC236}">
                    <a16:creationId xmlns:a16="http://schemas.microsoft.com/office/drawing/2014/main" id="{537862EA-121C-B047-8E99-656C94C413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3340" y="1842345"/>
                <a:ext cx="3435179" cy="950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Honest nodes only update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if signed by leader</a:t>
                </a:r>
              </a:p>
            </p:txBody>
          </p:sp>
        </mc:Choice>
        <mc:Fallback xmlns="">
          <p:sp>
            <p:nvSpPr>
              <p:cNvPr id="22" name="Content Placeholder 19">
                <a:extLst>
                  <a:ext uri="{FF2B5EF4-FFF2-40B4-BE49-F238E27FC236}">
                    <a16:creationId xmlns:a16="http://schemas.microsoft.com/office/drawing/2014/main" id="{537862EA-121C-B047-8E99-656C94C4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340" y="1842345"/>
                <a:ext cx="3435179" cy="950282"/>
              </a:xfrm>
              <a:prstGeom prst="rect">
                <a:avLst/>
              </a:prstGeom>
              <a:blipFill>
                <a:blip r:embed="rId2"/>
                <a:stretch>
                  <a:fillRect l="-2583" t="-6667" r="-44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62B73777-FF89-6E4D-B36A-09D84A71AE0B}"/>
              </a:ext>
            </a:extLst>
          </p:cNvPr>
          <p:cNvSpPr txBox="1">
            <a:spLocks/>
          </p:cNvSpPr>
          <p:nvPr/>
        </p:nvSpPr>
        <p:spPr bwMode="auto">
          <a:xfrm>
            <a:off x="1181025" y="2571750"/>
            <a:ext cx="2859633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Consistency?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AB9B0-C40B-B643-9DEB-F98B56924F5C}"/>
                  </a:ext>
                </a:extLst>
              </p:cNvPr>
              <p:cNvSpPr txBox="1"/>
              <p:nvPr/>
            </p:nvSpPr>
            <p:spPr>
              <a:xfrm>
                <a:off x="1181025" y="3066020"/>
                <a:ext cx="76416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If honest node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at 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+mn-lt"/>
                  </a:rPr>
                  <a:t> then all other nodes will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If  honest node receives new </a:t>
                </a:r>
                <a:r>
                  <a:rPr lang="en-US" i="1" dirty="0">
                    <a:latin typeface="+mn-lt"/>
                  </a:rPr>
                  <a:t>m</a:t>
                </a:r>
                <a:r>
                  <a:rPr lang="en-US" dirty="0">
                    <a:latin typeface="+mn-lt"/>
                  </a:rPr>
                  <a:t> at </a:t>
                </a:r>
                <a:r>
                  <a:rPr lang="en-US" dirty="0"/>
                  <a:t>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then it must have received it from an honest node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-&gt; All honest nodes have identical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AB9B0-C40B-B643-9DEB-F98B56924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25" y="3066020"/>
                <a:ext cx="7641699" cy="2308324"/>
              </a:xfrm>
              <a:prstGeom prst="rect">
                <a:avLst/>
              </a:prstGeom>
              <a:blipFill>
                <a:blip r:embed="rId3"/>
                <a:stretch>
                  <a:fillRect l="-1331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109D-5724-A246-83CA-6763FC9B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Byzantine Consensus to Blockchains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2E1C3-F77A-2F46-B704-6BC585ADF14B}"/>
              </a:ext>
            </a:extLst>
          </p:cNvPr>
          <p:cNvGrpSpPr>
            <a:grpSpLocks noChangeAspect="1"/>
          </p:cNvGrpSpPr>
          <p:nvPr/>
        </p:nvGrpSpPr>
        <p:grpSpPr>
          <a:xfrm>
            <a:off x="21913" y="1428750"/>
            <a:ext cx="2959075" cy="2286000"/>
            <a:chOff x="3626714" y="898952"/>
            <a:chExt cx="5174384" cy="39974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F5603F-47B3-064A-A7CF-0F38F3AB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4677A8-F630-514E-9A1F-AE7D5A4C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56150A-3E3E-E84B-9335-6475B19F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937B6D-C904-1E42-BD87-0E2574AD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9" name="Picture 8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6FB25896-FA58-7C4D-A4B9-735DF76C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47220D-0BE3-5D45-8243-053D28131E0B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E84290-81EA-9D4D-9135-9C48005D7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9774C3-18E8-874C-B45F-B7855510577E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CAFD7B-0FF9-F846-9C6C-D003BAF17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426163-C0FC-CB42-8627-434A4E2272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EFF26F-74BC-E243-B6FC-8FD957C9FEE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8BECEE-BE86-C64D-A11C-861F00061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6AD653B-A493-F841-9B0F-540B76A069D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76EA8E3-C39A-2A40-BF82-E0C9F543D7D7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3F0046-627B-254C-B2A8-DFA59E784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5A09FCA-629A-9147-AD5C-01D7B0408BD5}"/>
              </a:ext>
            </a:extLst>
          </p:cNvPr>
          <p:cNvSpPr/>
          <p:nvPr/>
        </p:nvSpPr>
        <p:spPr>
          <a:xfrm>
            <a:off x="3411890" y="2340863"/>
            <a:ext cx="966976" cy="621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F6DD3A-F26D-5343-BA99-E545190872AE}"/>
              </a:ext>
            </a:extLst>
          </p:cNvPr>
          <p:cNvSpPr/>
          <p:nvPr/>
        </p:nvSpPr>
        <p:spPr>
          <a:xfrm rot="10800000">
            <a:off x="6530316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FE46AF-3693-924A-9390-9A1C96E20E2D}"/>
              </a:ext>
            </a:extLst>
          </p:cNvPr>
          <p:cNvSpPr/>
          <p:nvPr/>
        </p:nvSpPr>
        <p:spPr>
          <a:xfrm rot="10800000">
            <a:off x="5916462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5CC0A1-F28D-5F46-B9D7-1102C5773EBA}"/>
              </a:ext>
            </a:extLst>
          </p:cNvPr>
          <p:cNvSpPr/>
          <p:nvPr/>
        </p:nvSpPr>
        <p:spPr>
          <a:xfrm rot="10800000">
            <a:off x="5346813" y="2436308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7171B7-8091-DC45-82D9-E5DB47494ADA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 rot="10800000">
            <a:off x="6347364" y="2651759"/>
            <a:ext cx="182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213ECB-0AA3-6349-89CE-F27C5124D19F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 rot="10800000">
            <a:off x="5777715" y="2651759"/>
            <a:ext cx="138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B0258A-D852-E041-A5FC-2F2962053F1B}"/>
              </a:ext>
            </a:extLst>
          </p:cNvPr>
          <p:cNvCxnSpPr/>
          <p:nvPr/>
        </p:nvCxnSpPr>
        <p:spPr>
          <a:xfrm rot="10800000">
            <a:off x="5208067" y="2651759"/>
            <a:ext cx="138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CAB472-EF31-944F-BFEA-F52BE59C5D19}"/>
              </a:ext>
            </a:extLst>
          </p:cNvPr>
          <p:cNvSpPr txBox="1"/>
          <p:nvPr/>
        </p:nvSpPr>
        <p:spPr>
          <a:xfrm>
            <a:off x="4572000" y="2107986"/>
            <a:ext cx="439606" cy="451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5323669-E79B-1A44-9EDF-D271F47B1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896" y="1737359"/>
            <a:ext cx="698949" cy="6989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F8716B-9144-E042-8305-F9DF649A1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896" y="2867210"/>
            <a:ext cx="698949" cy="69894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6066F-EBDF-1D42-9CD7-4EA7CC5413F6}"/>
              </a:ext>
            </a:extLst>
          </p:cNvPr>
          <p:cNvSpPr/>
          <p:nvPr/>
        </p:nvSpPr>
        <p:spPr>
          <a:xfrm rot="10800000">
            <a:off x="7447606" y="192746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55368B-D094-4B4D-B9EC-B436E49A9280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6961218" y="2175004"/>
            <a:ext cx="486388" cy="47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9C31CC-E61E-6349-A516-2D50CB2D43F1}"/>
              </a:ext>
            </a:extLst>
          </p:cNvPr>
          <p:cNvSpPr/>
          <p:nvPr/>
        </p:nvSpPr>
        <p:spPr>
          <a:xfrm rot="10800000">
            <a:off x="7447606" y="300123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51E166-1519-0545-A9F5-4F258F8AE93B}"/>
              </a:ext>
            </a:extLst>
          </p:cNvPr>
          <p:cNvCxnSpPr>
            <a:cxnSpLocks/>
            <a:stCxn id="35" idx="3"/>
            <a:endCxn id="24" idx="1"/>
          </p:cNvCxnSpPr>
          <p:nvPr/>
        </p:nvCxnSpPr>
        <p:spPr>
          <a:xfrm flipH="1" flipV="1">
            <a:off x="6961218" y="2651759"/>
            <a:ext cx="486387" cy="564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0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Sybil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CEA6C-8087-054B-9272-B1DC754AF90B}"/>
              </a:ext>
            </a:extLst>
          </p:cNvPr>
          <p:cNvSpPr txBox="1"/>
          <p:nvPr/>
        </p:nvSpPr>
        <p:spPr>
          <a:xfrm>
            <a:off x="740265" y="1026012"/>
            <a:ext cx="781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 BC participants are fixed but we want an open consensus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ADF29-9E8F-4D42-97DB-D5889BF4F2CF}"/>
              </a:ext>
            </a:extLst>
          </p:cNvPr>
          <p:cNvSpPr/>
          <p:nvPr/>
        </p:nvSpPr>
        <p:spPr>
          <a:xfrm>
            <a:off x="829491" y="3954780"/>
            <a:ext cx="2651760" cy="704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Approach 1: Anyone can join</a:t>
            </a:r>
          </a:p>
        </p:txBody>
      </p:sp>
    </p:spTree>
    <p:extLst>
      <p:ext uri="{BB962C8B-B14F-4D97-AF65-F5344CB8AC3E}">
        <p14:creationId xmlns:p14="http://schemas.microsoft.com/office/powerpoint/2010/main" val="11789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3744098"/>
            <a:ext cx="8527312" cy="817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Blockchain Layers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4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Permissioned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pic>
        <p:nvPicPr>
          <p:cNvPr id="15362" name="Picture 2" descr="Ist Facebooks Libra Blockchain eine Bereicherung oder eine Gefahr?">
            <a:extLst>
              <a:ext uri="{FF2B5EF4-FFF2-40B4-BE49-F238E27FC236}">
                <a16:creationId xmlns:a16="http://schemas.microsoft.com/office/drawing/2014/main" id="{AB62A939-1D39-E247-8FA4-2F919401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57" y="2493517"/>
            <a:ext cx="1815284" cy="12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astercard – Wikipedia">
            <a:extLst>
              <a:ext uri="{FF2B5EF4-FFF2-40B4-BE49-F238E27FC236}">
                <a16:creationId xmlns:a16="http://schemas.microsoft.com/office/drawing/2014/main" id="{03A90AEA-7A1A-7245-974D-1C4FBED1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3" y="2803501"/>
            <a:ext cx="997714" cy="7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isa Inc. – Wikipedia">
            <a:extLst>
              <a:ext uri="{FF2B5EF4-FFF2-40B4-BE49-F238E27FC236}">
                <a16:creationId xmlns:a16="http://schemas.microsoft.com/office/drawing/2014/main" id="{C8CBAAB0-A073-C34A-907F-A3A0BF57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7" y="4485804"/>
            <a:ext cx="1808957" cy="5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Facebook Business Support - Home | Facebook">
            <a:extLst>
              <a:ext uri="{FF2B5EF4-FFF2-40B4-BE49-F238E27FC236}">
                <a16:creationId xmlns:a16="http://schemas.microsoft.com/office/drawing/2014/main" id="{B748211D-1A93-DD48-A1D2-01E6403D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19" y="3277391"/>
            <a:ext cx="795884" cy="7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Uber (Unternehmen) – Wikipedia">
            <a:extLst>
              <a:ext uri="{FF2B5EF4-FFF2-40B4-BE49-F238E27FC236}">
                <a16:creationId xmlns:a16="http://schemas.microsoft.com/office/drawing/2014/main" id="{AA1869A0-9015-974B-93F1-1CE1C8A9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67" y="1782914"/>
            <a:ext cx="1328673" cy="4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🥇Coinbase Erfahrung, BTC, BCH, ETH, LTC, ETC kaufen &amp; verkaufen">
            <a:extLst>
              <a:ext uri="{FF2B5EF4-FFF2-40B4-BE49-F238E27FC236}">
                <a16:creationId xmlns:a16="http://schemas.microsoft.com/office/drawing/2014/main" id="{28D562D2-10DA-7A4B-A2E9-8C7E68F8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3" y="1459115"/>
            <a:ext cx="924915" cy="9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5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Ethereum 2.0: Testphase ab Juli 2020 erwartet – Block-Builders.de">
            <a:extLst>
              <a:ext uri="{FF2B5EF4-FFF2-40B4-BE49-F238E27FC236}">
                <a16:creationId xmlns:a16="http://schemas.microsoft.com/office/drawing/2014/main" id="{D983EA98-B148-DE4A-ABA2-FABB4A4D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3" y="2550667"/>
            <a:ext cx="2201454" cy="12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D4F97-FA52-7346-9502-C8C5CB887E09}"/>
              </a:ext>
            </a:extLst>
          </p:cNvPr>
          <p:cNvSpPr txBox="1"/>
          <p:nvPr/>
        </p:nvSpPr>
        <p:spPr>
          <a:xfrm>
            <a:off x="2240529" y="164281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 ETH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A7C83-0ED0-8440-BB37-1B47C32D1B76}"/>
              </a:ext>
            </a:extLst>
          </p:cNvPr>
          <p:cNvSpPr txBox="1"/>
          <p:nvPr/>
        </p:nvSpPr>
        <p:spPr>
          <a:xfrm>
            <a:off x="5620600" y="1810572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 ETH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8586C-A764-E040-9555-DA910BCE88E6}"/>
              </a:ext>
            </a:extLst>
          </p:cNvPr>
          <p:cNvSpPr txBox="1"/>
          <p:nvPr/>
        </p:nvSpPr>
        <p:spPr>
          <a:xfrm>
            <a:off x="6386954" y="3213668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93855-BB7C-A542-9CC6-258B806EA576}"/>
              </a:ext>
            </a:extLst>
          </p:cNvPr>
          <p:cNvSpPr txBox="1"/>
          <p:nvPr/>
        </p:nvSpPr>
        <p:spPr>
          <a:xfrm>
            <a:off x="4815344" y="431888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ETH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2818E-DE0E-AC42-B044-4BB059CB88A3}"/>
              </a:ext>
            </a:extLst>
          </p:cNvPr>
          <p:cNvSpPr txBox="1"/>
          <p:nvPr/>
        </p:nvSpPr>
        <p:spPr>
          <a:xfrm>
            <a:off x="1772481" y="3406313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2 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D17A0-DE4C-D94F-8051-14B506A3C88D}"/>
              </a:ext>
            </a:extLst>
          </p:cNvPr>
          <p:cNvSpPr txBox="1"/>
          <p:nvPr/>
        </p:nvSpPr>
        <p:spPr>
          <a:xfrm>
            <a:off x="158435" y="1031394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Weighted Byzantine Consensus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213F-2A24-F44B-9285-B0B9F3C5C706}"/>
              </a:ext>
            </a:extLst>
          </p:cNvPr>
          <p:cNvSpPr txBox="1"/>
          <p:nvPr/>
        </p:nvSpPr>
        <p:spPr>
          <a:xfrm>
            <a:off x="261405" y="4150445"/>
            <a:ext cx="3752115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Assumption 2/3</a:t>
            </a:r>
            <a:r>
              <a:rPr lang="en-US" baseline="30000" dirty="0">
                <a:latin typeface="+mn-lt"/>
              </a:rPr>
              <a:t>rd</a:t>
            </a:r>
            <a:r>
              <a:rPr lang="en-US" dirty="0">
                <a:latin typeface="+mn-lt"/>
              </a:rPr>
              <a:t> of stake with honest 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2304C-61BA-7840-8D0E-ADDD580D7595}"/>
              </a:ext>
            </a:extLst>
          </p:cNvPr>
          <p:cNvSpPr txBox="1"/>
          <p:nvPr/>
        </p:nvSpPr>
        <p:spPr>
          <a:xfrm>
            <a:off x="5760080" y="1061033"/>
            <a:ext cx="326542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Super large consensus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41D61-C1E1-8141-A804-441256913DFD}"/>
              </a:ext>
            </a:extLst>
          </p:cNvPr>
          <p:cNvSpPr txBox="1"/>
          <p:nvPr/>
        </p:nvSpPr>
        <p:spPr>
          <a:xfrm>
            <a:off x="6197222" y="4154283"/>
            <a:ext cx="2391143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How to initialize? Incentives?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8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82D-5EA5-A044-B16D-2F2854AD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8D66-BBAD-A643-A64E-887DC6BBC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D6E87-3F3A-F94C-92C7-A6242678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9B662-BD21-C74F-8B2C-B785702D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2567E-751A-C341-A69E-9E752A0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09471-1D6D-FC45-A6D7-97C17A65E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p:sp>
        <p:nvSpPr>
          <p:cNvPr id="3" name="AutoShape 8" descr="Facebook - Log In or Sign Up">
            <a:extLst>
              <a:ext uri="{FF2B5EF4-FFF2-40B4-BE49-F238E27FC236}">
                <a16:creationId xmlns:a16="http://schemas.microsoft.com/office/drawing/2014/main" id="{A55F2BD5-6837-7C4D-BE43-D87E4D9CD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D4F97-FA52-7346-9502-C8C5CB887E09}"/>
              </a:ext>
            </a:extLst>
          </p:cNvPr>
          <p:cNvSpPr txBox="1"/>
          <p:nvPr/>
        </p:nvSpPr>
        <p:spPr>
          <a:xfrm>
            <a:off x="2240529" y="164281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 TH/s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A7C83-0ED0-8440-BB37-1B47C32D1B76}"/>
              </a:ext>
            </a:extLst>
          </p:cNvPr>
          <p:cNvSpPr txBox="1"/>
          <p:nvPr/>
        </p:nvSpPr>
        <p:spPr>
          <a:xfrm>
            <a:off x="5620599" y="1810572"/>
            <a:ext cx="128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TH/s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8586C-A764-E040-9555-DA910BCE88E6}"/>
              </a:ext>
            </a:extLst>
          </p:cNvPr>
          <p:cNvSpPr txBox="1"/>
          <p:nvPr/>
        </p:nvSpPr>
        <p:spPr>
          <a:xfrm>
            <a:off x="6386953" y="3213668"/>
            <a:ext cx="14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7 </a:t>
            </a:r>
            <a:r>
              <a:rPr lang="en-US" dirty="0"/>
              <a:t>TH/s</a:t>
            </a: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93855-BB7C-A542-9CC6-258B806EA576}"/>
              </a:ext>
            </a:extLst>
          </p:cNvPr>
          <p:cNvSpPr txBox="1"/>
          <p:nvPr/>
        </p:nvSpPr>
        <p:spPr>
          <a:xfrm>
            <a:off x="4815344" y="4318880"/>
            <a:ext cx="138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5 TH/s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2818E-DE0E-AC42-B044-4BB059CB88A3}"/>
              </a:ext>
            </a:extLst>
          </p:cNvPr>
          <p:cNvSpPr txBox="1"/>
          <p:nvPr/>
        </p:nvSpPr>
        <p:spPr>
          <a:xfrm>
            <a:off x="1772481" y="3406313"/>
            <a:ext cx="159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 </a:t>
            </a:r>
            <a:r>
              <a:rPr lang="en-US" dirty="0"/>
              <a:t>TH/s</a:t>
            </a:r>
            <a:endParaRPr lang="en-US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213F-2A24-F44B-9285-B0B9F3C5C706}"/>
              </a:ext>
            </a:extLst>
          </p:cNvPr>
          <p:cNvSpPr txBox="1"/>
          <p:nvPr/>
        </p:nvSpPr>
        <p:spPr>
          <a:xfrm>
            <a:off x="191230" y="4154283"/>
            <a:ext cx="375211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Terrible for the environment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2304C-61BA-7840-8D0E-ADDD580D7595}"/>
              </a:ext>
            </a:extLst>
          </p:cNvPr>
          <p:cNvSpPr txBox="1"/>
          <p:nvPr/>
        </p:nvSpPr>
        <p:spPr>
          <a:xfrm>
            <a:off x="6027404" y="1088932"/>
            <a:ext cx="273077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Truly </a:t>
            </a:r>
            <a:r>
              <a:rPr lang="en-US" dirty="0" err="1"/>
              <a:t>permissionless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41D61-C1E1-8141-A804-441256913DFD}"/>
              </a:ext>
            </a:extLst>
          </p:cNvPr>
          <p:cNvSpPr txBox="1"/>
          <p:nvPr/>
        </p:nvSpPr>
        <p:spPr>
          <a:xfrm>
            <a:off x="6052139" y="4154282"/>
            <a:ext cx="263466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More next lecture</a:t>
            </a:r>
            <a:endParaRPr lang="en-US" dirty="0">
              <a:latin typeface="+mn-lt"/>
            </a:endParaRPr>
          </a:p>
        </p:txBody>
      </p:sp>
      <p:pic>
        <p:nvPicPr>
          <p:cNvPr id="17410" name="Picture 2" descr="Bitcoin - Open Source-P2P-Geld">
            <a:extLst>
              <a:ext uri="{FF2B5EF4-FFF2-40B4-BE49-F238E27FC236}">
                <a16:creationId xmlns:a16="http://schemas.microsoft.com/office/drawing/2014/main" id="{575478D7-D25A-E341-9909-A00C51FF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2575299"/>
            <a:ext cx="1049879" cy="10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18A114-97E4-684B-AA9F-6ADC254CC1F9}"/>
                  </a:ext>
                </a:extLst>
              </p:cNvPr>
              <p:cNvSpPr/>
              <p:nvPr/>
            </p:nvSpPr>
            <p:spPr>
              <a:xfrm>
                <a:off x="191230" y="966746"/>
                <a:ext cx="2984963" cy="6761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18A114-97E4-684B-AA9F-6ADC254CC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0" y="966746"/>
                <a:ext cx="2984963" cy="676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5B9E-B40B-AA4E-B45F-4C5A2E32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B4F0-DA96-634A-8281-5B8FEA8A1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 Strong assumes messages gets delivered by next round</a:t>
            </a:r>
          </a:p>
          <a:p>
            <a:pPr lvl="1"/>
            <a:r>
              <a:rPr lang="en-US" dirty="0"/>
              <a:t>Not realistic (honest nodes can have network outages)</a:t>
            </a:r>
          </a:p>
          <a:p>
            <a:pPr lvl="1"/>
            <a:r>
              <a:rPr lang="en-US" dirty="0"/>
              <a:t>Protocol broken if messages aren’t delivered in time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5B9E-B40B-AA4E-B45F-4C5A2E32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BB4F0-DA96-634A-8281-5B8FEA8A1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686801" cy="394334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Synchronous: </a:t>
                </a:r>
                <a:r>
                  <a:rPr lang="en-US" dirty="0"/>
                  <a:t>There is </a:t>
                </a:r>
                <a:r>
                  <a:rPr lang="en-US" u="sng" dirty="0"/>
                  <a:t>known</a:t>
                </a:r>
                <a:r>
                  <a:rPr lang="en-US" dirty="0"/>
                  <a:t> maximum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such that any message sent from one node to another is delivered within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Protocol </a:t>
                </a:r>
                <a:r>
                  <a:rPr lang="en-US" i="1" dirty="0"/>
                  <a:t>can </a:t>
                </a: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parameter</a:t>
                </a:r>
              </a:p>
              <a:p>
                <a:r>
                  <a:rPr lang="en-US" b="1" dirty="0"/>
                  <a:t>Partially Synchronous: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exists but is </a:t>
                </a:r>
                <a:r>
                  <a:rPr lang="en-US" u="sng" dirty="0"/>
                  <a:t>unknown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Same protocol must work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Equivalent definition: There exists periods of synchrony in which delay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. Protocol does not know when these begin</a:t>
                </a:r>
              </a:p>
              <a:p>
                <a:r>
                  <a:rPr lang="en-US" b="1" dirty="0"/>
                  <a:t>Asynchronous: </a:t>
                </a:r>
                <a:r>
                  <a:rPr lang="en-US" dirty="0"/>
                  <a:t>Network experiences arbitrary failures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/>
                  <a:t>Consensus problem unsolvable </a:t>
                </a:r>
              </a:p>
              <a:p>
                <a:pPr lvl="1"/>
                <a:endParaRPr lang="en-US" b="1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BB4F0-DA96-634A-8281-5B8FEA8A1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686801" cy="3943349"/>
              </a:xfrm>
              <a:blipFill>
                <a:blip r:embed="rId3"/>
                <a:stretch>
                  <a:fillRect l="-1023" t="-1929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4811CD7-A567-F74F-87BF-A5BE6F255EB0}"/>
              </a:ext>
            </a:extLst>
          </p:cNvPr>
          <p:cNvSpPr/>
          <p:nvPr/>
        </p:nvSpPr>
        <p:spPr>
          <a:xfrm>
            <a:off x="6191794" y="2124891"/>
            <a:ext cx="2734492" cy="374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f (</a:t>
            </a:r>
            <a:r>
              <a:rPr lang="en-US" dirty="0" err="1"/>
              <a:t>Dolev</a:t>
            </a:r>
            <a:r>
              <a:rPr lang="en-US" dirty="0"/>
              <a:t>-Strong)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3127FD-E787-D54E-8952-817E0A4C0DE0}"/>
                  </a:ext>
                </a:extLst>
              </p:cNvPr>
              <p:cNvSpPr/>
              <p:nvPr/>
            </p:nvSpPr>
            <p:spPr>
              <a:xfrm>
                <a:off x="6191794" y="3063783"/>
                <a:ext cx="2734492" cy="374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3127FD-E787-D54E-8952-817E0A4C0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94" y="3063783"/>
                <a:ext cx="2734492" cy="374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1726-FAB6-0348-9781-8889F118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4569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”State Machine Replication” on n nodes (or servers)</a:t>
                </a:r>
              </a:p>
              <a:p>
                <a:r>
                  <a:rPr lang="en-US" dirty="0"/>
                  <a:t>Stream of transactions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list of confirmed Tx by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u="sng" dirty="0"/>
                  <a:t>Goal:</a:t>
                </a:r>
                <a:r>
                  <a:rPr lang="en-US" dirty="0"/>
                  <a:t> Protocol that satisfies two properties: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dirty="0"/>
                  <a:t>Nodes confirmed transactions are consistent with each other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dirty="0"/>
                  <a:t>Transactions will eventually get confirmed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456937"/>
              </a:xfrm>
              <a:blipFill>
                <a:blip r:embed="rId3"/>
                <a:stretch>
                  <a:fillRect l="-1389" t="-14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1726-FAB6-0348-9781-8889F118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8479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</a:t>
                </a:r>
              </a:p>
              <a:p>
                <a:pPr marL="0" indent="0">
                  <a:buNone/>
                </a:pPr>
                <a:r>
                  <a:rPr lang="en-US" dirty="0"/>
                  <a:t>For all honest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Either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prefix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or vice versa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u="sng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u="sng" dirty="0"/>
                  <a:t>Liveness</a:t>
                </a:r>
              </a:p>
              <a:p>
                <a:pPr marL="0" indent="0">
                  <a:buNone/>
                </a:pPr>
                <a:r>
                  <a:rPr lang="en-US" dirty="0"/>
                  <a:t>There exists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that: </a:t>
                </a:r>
              </a:p>
              <a:p>
                <a:pPr marL="0" indent="0">
                  <a:buNone/>
                </a:pPr>
                <a:r>
                  <a:rPr lang="en-US" dirty="0"/>
                  <a:t>If any honest node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then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𝑚𝑎𝑥𝑖𝑚𝑢𝑚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72FC1B-F971-F741-ACFE-D035AF0C7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847953"/>
              </a:xfrm>
              <a:blipFill>
                <a:blip r:embed="rId2"/>
                <a:stretch>
                  <a:fillRect l="-1698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04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2360894" y="1552992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94" y="1552992"/>
                <a:ext cx="979715" cy="461665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979715" cy="46166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294888" y="3313040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88" y="3313040"/>
                <a:ext cx="979715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8" y="4397113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8" y="4397113"/>
                <a:ext cx="979715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979715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D85490-FEBF-9145-B59C-6D4C08863A40}"/>
                  </a:ext>
                </a:extLst>
              </p:cNvPr>
              <p:cNvSpPr txBox="1"/>
              <p:nvPr/>
            </p:nvSpPr>
            <p:spPr>
              <a:xfrm>
                <a:off x="-40551" y="1877705"/>
                <a:ext cx="32741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D85490-FEBF-9145-B59C-6D4C0886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51" y="1877705"/>
                <a:ext cx="3274188" cy="830997"/>
              </a:xfrm>
              <a:prstGeom prst="rect">
                <a:avLst/>
              </a:prstGeom>
              <a:blipFill>
                <a:blip r:embed="rId10"/>
                <a:stretch>
                  <a:fillRect l="-272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/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BC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3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3034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303493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197510" y="3346757"/>
                <a:ext cx="302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10" y="3346757"/>
                <a:ext cx="302119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8" y="4397113"/>
                <a:ext cx="3225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8" y="4397113"/>
                <a:ext cx="3225621" cy="461665"/>
              </a:xfrm>
              <a:prstGeom prst="rect">
                <a:avLst/>
              </a:prstGeom>
              <a:blipFill>
                <a:blip r:embed="rId6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3427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3427503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t+1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/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BC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B8B3B-3988-B14C-A3A8-C5917B82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45" y="2756263"/>
                <a:ext cx="1817538" cy="556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3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55D5-4158-4543-8B86-3E7721B7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from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D69-0793-D94B-80B8-79832FD51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60" y="1468167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091E4-3636-064A-A329-BE23359EB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00" y="2571750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80C05-5352-DE49-A350-898AFD79A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368" y="1487677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5098-D0AA-CD41-B504-1C32123AB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17" y="2571750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22DC-93DC-7444-BF82-FA6446DEA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20" y="3774705"/>
            <a:ext cx="1005840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/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83D7-EF60-4E47-BBE4-4BD023DD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552992"/>
                <a:ext cx="3014039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/>
              <p:nvPr/>
            </p:nvSpPr>
            <p:spPr>
              <a:xfrm>
                <a:off x="5468983" y="1370424"/>
                <a:ext cx="1480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0FC4D6-4606-8646-9DBC-D8EA79F5C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370424"/>
                <a:ext cx="14804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/>
              <p:nvPr/>
            </p:nvSpPr>
            <p:spPr>
              <a:xfrm>
                <a:off x="6197511" y="3346757"/>
                <a:ext cx="1480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F2CD13-4F0E-CB49-AC95-108C4EB3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11" y="3346757"/>
                <a:ext cx="14804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/>
              <p:nvPr/>
            </p:nvSpPr>
            <p:spPr>
              <a:xfrm>
                <a:off x="4677409" y="4397113"/>
                <a:ext cx="1817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A67C3-4A22-584E-8E95-297E2429B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09" y="4397113"/>
                <a:ext cx="1817538" cy="461665"/>
              </a:xfrm>
              <a:prstGeom prst="rect">
                <a:avLst/>
              </a:prstGeom>
              <a:blipFill>
                <a:blip r:embed="rId7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/>
              <p:nvPr/>
            </p:nvSpPr>
            <p:spPr>
              <a:xfrm>
                <a:off x="2041480" y="3445904"/>
                <a:ext cx="1720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3B3BBC-A7A4-9242-B6A8-5CD8535C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80" y="3445904"/>
                <a:ext cx="1720623" cy="461665"/>
              </a:xfrm>
              <a:prstGeom prst="rect">
                <a:avLst/>
              </a:prstGeom>
              <a:blipFill>
                <a:blip r:embed="rId8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AFE7C06-40A4-4D43-849E-5959DDA697F5}"/>
              </a:ext>
            </a:extLst>
          </p:cNvPr>
          <p:cNvSpPr/>
          <p:nvPr/>
        </p:nvSpPr>
        <p:spPr>
          <a:xfrm>
            <a:off x="457200" y="1113781"/>
            <a:ext cx="1584280" cy="485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Epoch t+1 </a:t>
            </a:r>
          </a:p>
        </p:txBody>
      </p:sp>
      <p:pic>
        <p:nvPicPr>
          <p:cNvPr id="16" name="Graphic 15" descr="Crown">
            <a:extLst>
              <a:ext uri="{FF2B5EF4-FFF2-40B4-BE49-F238E27FC236}">
                <a16:creationId xmlns:a16="http://schemas.microsoft.com/office/drawing/2014/main" id="{CD7FD8A1-588A-7546-B57D-1ACC12A1F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4908" y="1113781"/>
            <a:ext cx="562608" cy="562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9A97F-C0F8-374C-8455-B998BAEED169}"/>
              </a:ext>
            </a:extLst>
          </p:cNvPr>
          <p:cNvSpPr/>
          <p:nvPr/>
        </p:nvSpPr>
        <p:spPr>
          <a:xfrm>
            <a:off x="119205" y="3692324"/>
            <a:ext cx="2508069" cy="704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Malicious leader?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42C37A-E6CE-4C41-BA3B-7C57F5B09779}"/>
              </a:ext>
            </a:extLst>
          </p:cNvPr>
          <p:cNvSpPr/>
          <p:nvPr/>
        </p:nvSpPr>
        <p:spPr>
          <a:xfrm>
            <a:off x="119205" y="4451744"/>
            <a:ext cx="2609291" cy="704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Confirmation time?</a:t>
            </a:r>
          </a:p>
        </p:txBody>
      </p:sp>
    </p:spTree>
    <p:extLst>
      <p:ext uri="{BB962C8B-B14F-4D97-AF65-F5344CB8AC3E}">
        <p14:creationId xmlns:p14="http://schemas.microsoft.com/office/powerpoint/2010/main" val="32546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94 L 0.15538 -0.00494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94789-F943-2E47-98C0-1AEE5D2BEEFD}"/>
              </a:ext>
            </a:extLst>
          </p:cNvPr>
          <p:cNvSpPr/>
          <p:nvPr/>
        </p:nvSpPr>
        <p:spPr>
          <a:xfrm rot="10800000">
            <a:off x="3837905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E01DC-30CC-AF40-B288-0D4B4A7407C1}"/>
              </a:ext>
            </a:extLst>
          </p:cNvPr>
          <p:cNvSpPr/>
          <p:nvPr/>
        </p:nvSpPr>
        <p:spPr>
          <a:xfrm rot="10800000">
            <a:off x="2792128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5B1DC-3F09-9549-B8B8-2A6517492A93}"/>
              </a:ext>
            </a:extLst>
          </p:cNvPr>
          <p:cNvSpPr/>
          <p:nvPr/>
        </p:nvSpPr>
        <p:spPr>
          <a:xfrm rot="10800000">
            <a:off x="1821662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3A3AAA-E6D9-EC47-ABD6-F128F992A84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rot="10800000">
            <a:off x="3526223" y="2739486"/>
            <a:ext cx="311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EF6C50-8DA7-4D47-9285-F12C295FE98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rot="10800000">
            <a:off x="2555757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800258-F34B-B743-B58D-4C18EDF24BAB}"/>
              </a:ext>
            </a:extLst>
          </p:cNvPr>
          <p:cNvCxnSpPr/>
          <p:nvPr/>
        </p:nvCxnSpPr>
        <p:spPr>
          <a:xfrm rot="10800000">
            <a:off x="1585290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176F9A-2344-0E4E-9FAF-504F3A0E13A7}"/>
              </a:ext>
            </a:extLst>
          </p:cNvPr>
          <p:cNvSpPr txBox="1"/>
          <p:nvPr/>
        </p:nvSpPr>
        <p:spPr>
          <a:xfrm>
            <a:off x="816462" y="218702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8CCDB1-48CF-8A43-98EC-76EED217A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1181692"/>
            <a:ext cx="1190746" cy="1190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7221C-CA3A-4047-ADBE-94013092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3106535"/>
            <a:ext cx="1190746" cy="11907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CAF96-8EE7-6F46-8346-86F78B2AA240}"/>
              </a:ext>
            </a:extLst>
          </p:cNvPr>
          <p:cNvSpPr/>
          <p:nvPr/>
        </p:nvSpPr>
        <p:spPr>
          <a:xfrm>
            <a:off x="5400622" y="150556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</a:t>
            </a:r>
            <a:r>
              <a:rPr lang="en-US" baseline="-25000" dirty="0"/>
              <a:t>A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531304-4362-9E4F-8CA0-22B139E87484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572000" y="1927275"/>
            <a:ext cx="828622" cy="812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BBCBEF-67EA-F14A-A49D-2B9C0B83BBC3}"/>
              </a:ext>
            </a:extLst>
          </p:cNvPr>
          <p:cNvSpPr/>
          <p:nvPr/>
        </p:nvSpPr>
        <p:spPr>
          <a:xfrm>
            <a:off x="5400621" y="333486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TX</a:t>
            </a:r>
            <a:r>
              <a:rPr lang="en-US" strike="sngStrike" baseline="-25000" dirty="0"/>
              <a:t>A</a:t>
            </a:r>
            <a:endParaRPr lang="en-US" strike="sngStrik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94B57-B819-0943-83C9-09DE9208336E}"/>
              </a:ext>
            </a:extLst>
          </p:cNvPr>
          <p:cNvCxnSpPr>
            <a:cxnSpLocks/>
            <a:stCxn id="21" idx="1"/>
            <a:endCxn id="9" idx="1"/>
          </p:cNvCxnSpPr>
          <p:nvPr/>
        </p:nvCxnSpPr>
        <p:spPr>
          <a:xfrm flipH="1" flipV="1">
            <a:off x="4572000" y="2739486"/>
            <a:ext cx="828621" cy="962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1B1B57E-0B31-9140-917D-D517F27D6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442" y="1380173"/>
            <a:ext cx="473557" cy="816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74D902-FC99-F54E-BFB0-143CECD79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" y="1322711"/>
            <a:ext cx="584280" cy="864318"/>
          </a:xfrm>
          <a:prstGeom prst="rect">
            <a:avLst/>
          </a:prstGeom>
        </p:spPr>
      </p:pic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7049270F-6D42-164C-B40C-2259F2CB2328}"/>
              </a:ext>
            </a:extLst>
          </p:cNvPr>
          <p:cNvSpPr/>
          <p:nvPr/>
        </p:nvSpPr>
        <p:spPr>
          <a:xfrm>
            <a:off x="1922480" y="924331"/>
            <a:ext cx="1739294" cy="635895"/>
          </a:xfrm>
          <a:prstGeom prst="wedgeRectCallout">
            <a:avLst>
              <a:gd name="adj1" fmla="val -91484"/>
              <a:gd name="adj2" fmla="val 8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3 BTC to Bob</a:t>
            </a:r>
          </a:p>
        </p:txBody>
      </p:sp>
      <p:pic>
        <p:nvPicPr>
          <p:cNvPr id="33" name="Picture 2" descr="Car keys Royalty Free Vector Image - VectorStock">
            <a:extLst>
              <a:ext uri="{FF2B5EF4-FFF2-40B4-BE49-F238E27FC236}">
                <a16:creationId xmlns:a16="http://schemas.microsoft.com/office/drawing/2014/main" id="{EB22A66C-8D34-7447-BE12-5F8A1E70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3493502" y="1697734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-0.24983 -0.00062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0" y="823895"/>
            <a:ext cx="4114801" cy="18891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n nodes (permissioned)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71" y="257175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8125269" y="281675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7411858" y="3174553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858" y="3174553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</p:cNvCxnSpPr>
          <p:nvPr/>
        </p:nvCxnSpPr>
        <p:spPr>
          <a:xfrm flipH="1">
            <a:off x="7842760" y="3040894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2AFE-F975-9D44-9328-B719786D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4948" y="194150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Streamlet </a:t>
            </a:r>
            <a:r>
              <a:rPr lang="en-US" sz="2000" dirty="0"/>
              <a:t>[Chan,Shi20]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3275-9040-D041-8AC8-5E5EA7DF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994577"/>
            <a:ext cx="8229600" cy="4148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Propose Vote</a:t>
            </a:r>
            <a:r>
              <a:rPr lang="en-US" dirty="0"/>
              <a:t> In every epoch: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Leader creates block of TXs extending </a:t>
            </a:r>
            <a:r>
              <a:rPr lang="en-US" i="1" dirty="0"/>
              <a:t>longest</a:t>
            </a:r>
            <a:r>
              <a:rPr lang="en-US" dirty="0"/>
              <a:t> local </a:t>
            </a:r>
            <a:r>
              <a:rPr lang="en-US" i="1" dirty="0"/>
              <a:t>notarized</a:t>
            </a:r>
            <a:r>
              <a:rPr lang="en-US" dirty="0"/>
              <a:t>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Nodes sign off on first block from leader </a:t>
            </a:r>
            <a:r>
              <a:rPr lang="en-US" dirty="0" err="1"/>
              <a:t>iff</a:t>
            </a:r>
            <a:r>
              <a:rPr lang="en-US" dirty="0"/>
              <a:t> it extends one of their longest local </a:t>
            </a:r>
            <a:r>
              <a:rPr lang="en-US" i="1" dirty="0"/>
              <a:t>notarized</a:t>
            </a:r>
            <a:r>
              <a:rPr lang="en-US" dirty="0"/>
              <a:t>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Block has signatures from 2n/3 nodes it becomes </a:t>
            </a:r>
            <a:r>
              <a:rPr lang="en-US" i="1" dirty="0"/>
              <a:t>notarized</a:t>
            </a:r>
          </a:p>
          <a:p>
            <a:pPr marL="0" indent="0">
              <a:buNone/>
            </a:pPr>
            <a:r>
              <a:rPr lang="en-US" b="1" u="sng" dirty="0"/>
              <a:t>Finalize</a:t>
            </a:r>
            <a:r>
              <a:rPr lang="en-US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 chain has 3 notarized blocks from consecutive epochs, chop off the final block and </a:t>
            </a:r>
            <a:r>
              <a:rPr lang="en-US" i="1" dirty="0"/>
              <a:t>finalize</a:t>
            </a:r>
            <a:r>
              <a:rPr lang="en-US" dirty="0"/>
              <a:t> the chain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2604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8459502" y="3365261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956582" y="3580712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L -0.71667 -0.1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6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2066 -0.106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4AB5412-DA0C-AE4A-A72B-F9BC99A392B0}"/>
              </a:ext>
            </a:extLst>
          </p:cNvPr>
          <p:cNvSpPr/>
          <p:nvPr/>
        </p:nvSpPr>
        <p:spPr>
          <a:xfrm>
            <a:off x="3069771" y="3791408"/>
            <a:ext cx="1933303" cy="484901"/>
          </a:xfrm>
          <a:prstGeom prst="wedgeRectCallout">
            <a:avLst>
              <a:gd name="adj1" fmla="val -83276"/>
              <a:gd name="adj2" fmla="val 78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off on 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0C2A9F89-F99C-C842-91E5-958205EDDD07}"/>
              </a:ext>
            </a:extLst>
          </p:cNvPr>
          <p:cNvSpPr/>
          <p:nvPr/>
        </p:nvSpPr>
        <p:spPr>
          <a:xfrm>
            <a:off x="3069771" y="3798624"/>
            <a:ext cx="1933303" cy="484901"/>
          </a:xfrm>
          <a:prstGeom prst="wedgeRectCallout">
            <a:avLst>
              <a:gd name="adj1" fmla="val -83276"/>
              <a:gd name="adj2" fmla="val 78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off on 3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D1E86D2-A69A-BC45-B008-2861DE0F6EC3}"/>
              </a:ext>
            </a:extLst>
          </p:cNvPr>
          <p:cNvSpPr/>
          <p:nvPr/>
        </p:nvSpPr>
        <p:spPr>
          <a:xfrm>
            <a:off x="4348018" y="2305609"/>
            <a:ext cx="1464954" cy="512967"/>
          </a:xfrm>
          <a:prstGeom prst="wedgeRectCallout">
            <a:avLst>
              <a:gd name="adj1" fmla="val 98709"/>
              <a:gd name="adj2" fmla="val 212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 3</a:t>
            </a:r>
          </a:p>
        </p:txBody>
      </p:sp>
    </p:spTree>
    <p:extLst>
      <p:ext uri="{BB962C8B-B14F-4D97-AF65-F5344CB8AC3E}">
        <p14:creationId xmlns:p14="http://schemas.microsoft.com/office/powerpoint/2010/main" val="14414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53696" y="28512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250776" y="30666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53696" y="28512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250776" y="30666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2860969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3170701" y="3076420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A simple Blockchain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09328-173A-6045-A183-8D1036A0E061}"/>
              </a:ext>
            </a:extLst>
          </p:cNvPr>
          <p:cNvSpPr/>
          <p:nvPr/>
        </p:nvSpPr>
        <p:spPr>
          <a:xfrm>
            <a:off x="-49292" y="867191"/>
            <a:ext cx="4114801" cy="1438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Assumptions:</a:t>
            </a:r>
          </a:p>
          <a:p>
            <a:pPr algn="ctr"/>
            <a:r>
              <a:rPr lang="en-US" dirty="0"/>
              <a:t>Less than 1/3 corrupt</a:t>
            </a:r>
          </a:p>
          <a:p>
            <a:pPr algn="ctr"/>
            <a:r>
              <a:rPr lang="en-US" dirty="0"/>
              <a:t>Partially synchronous network</a:t>
            </a:r>
          </a:p>
          <a:p>
            <a:pPr algn="ctr"/>
            <a:r>
              <a:rPr lang="en-US" dirty="0"/>
              <a:t>Proceed in epochs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C349C-9C03-E84F-BB07-51C3A2D7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389" y="2305610"/>
            <a:ext cx="100584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F769-CD66-8246-A5F5-FF6E49FA56F9}"/>
              </a:ext>
            </a:extLst>
          </p:cNvPr>
          <p:cNvSpPr txBox="1"/>
          <p:nvPr/>
        </p:nvSpPr>
        <p:spPr>
          <a:xfrm>
            <a:off x="5499462" y="1474613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rotating leader:</a:t>
            </a:r>
          </a:p>
          <a:p>
            <a:pPr algn="l"/>
            <a:r>
              <a:rPr lang="en-US" dirty="0">
                <a:latin typeface="+mn-lt"/>
              </a:rPr>
              <a:t>Leader id= H(epoch) mod 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2788891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146688"/>
                <a:ext cx="430902" cy="430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004342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3362139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048369D-9699-624E-A2D2-0CED8402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250" y="4149176"/>
            <a:ext cx="1005840" cy="1005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8DD638-3DF2-3741-B7BD-F13181691A48}"/>
              </a:ext>
            </a:extLst>
          </p:cNvPr>
          <p:cNvSpPr txBox="1"/>
          <p:nvPr/>
        </p:nvSpPr>
        <p:spPr>
          <a:xfrm>
            <a:off x="3069771" y="46242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node stores locally notarized chain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CA6523-394C-304F-90B4-6E83881F3C9D}"/>
              </a:ext>
            </a:extLst>
          </p:cNvPr>
          <p:cNvSpPr/>
          <p:nvPr/>
        </p:nvSpPr>
        <p:spPr>
          <a:xfrm>
            <a:off x="7525680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/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A19D6F-37A2-F84F-AB2F-0ED8AB202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58" y="3360506"/>
                <a:ext cx="430902" cy="430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E9EBF8-9F68-4241-B4E0-90EE8CA159E4}"/>
              </a:ext>
            </a:extLst>
          </p:cNvPr>
          <p:cNvCxnSpPr>
            <a:cxnSpLocks/>
            <a:stCxn id="41" idx="1"/>
            <a:endCxn id="42" idx="3"/>
          </p:cNvCxnSpPr>
          <p:nvPr/>
        </p:nvCxnSpPr>
        <p:spPr>
          <a:xfrm flipH="1">
            <a:off x="7022760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41181C-F1F3-A041-B357-0866F021A8ED}"/>
              </a:ext>
            </a:extLst>
          </p:cNvPr>
          <p:cNvSpPr/>
          <p:nvPr/>
        </p:nvSpPr>
        <p:spPr>
          <a:xfrm>
            <a:off x="8459502" y="3360506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E3E2FF-3889-D94D-800E-ED9D122237C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56582" y="3575957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2818577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03402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3610173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382562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40059" y="2818577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</p:cNvCxnSpPr>
          <p:nvPr/>
        </p:nvCxnSpPr>
        <p:spPr>
          <a:xfrm flipH="1">
            <a:off x="2250776" y="303091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2788891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</p:cNvCxnSpPr>
          <p:nvPr/>
        </p:nvCxnSpPr>
        <p:spPr>
          <a:xfrm flipH="1">
            <a:off x="3170701" y="3030914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57EE3-157E-6648-A3E7-B3D5DB3A5E7E}"/>
              </a:ext>
            </a:extLst>
          </p:cNvPr>
          <p:cNvSpPr/>
          <p:nvPr/>
        </p:nvSpPr>
        <p:spPr>
          <a:xfrm>
            <a:off x="2767593" y="3580609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B3C19C-0670-374E-A95B-FF565B145B93}"/>
              </a:ext>
            </a:extLst>
          </p:cNvPr>
          <p:cNvCxnSpPr>
            <a:cxnSpLocks/>
          </p:cNvCxnSpPr>
          <p:nvPr/>
        </p:nvCxnSpPr>
        <p:spPr>
          <a:xfrm flipH="1">
            <a:off x="2264673" y="3822632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B7C113-C0D6-3146-8A5E-D7C48E828450}"/>
              </a:ext>
            </a:extLst>
          </p:cNvPr>
          <p:cNvCxnSpPr/>
          <p:nvPr/>
        </p:nvCxnSpPr>
        <p:spPr>
          <a:xfrm>
            <a:off x="2556769" y="3485404"/>
            <a:ext cx="755741" cy="67445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9D601D-F7C4-964E-95AA-265BD3282823}"/>
              </a:ext>
            </a:extLst>
          </p:cNvPr>
          <p:cNvCxnSpPr>
            <a:cxnSpLocks/>
          </p:cNvCxnSpPr>
          <p:nvPr/>
        </p:nvCxnSpPr>
        <p:spPr>
          <a:xfrm flipH="1">
            <a:off x="2649294" y="3461816"/>
            <a:ext cx="621219" cy="68736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D24BF1-E52A-C942-BD29-B6A99A5DCFEF}"/>
              </a:ext>
            </a:extLst>
          </p:cNvPr>
          <p:cNvSpPr txBox="1"/>
          <p:nvPr/>
        </p:nvSpPr>
        <p:spPr>
          <a:xfrm>
            <a:off x="3853540" y="3410248"/>
            <a:ext cx="258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 other block on level 6 can be notarized</a:t>
            </a:r>
          </a:p>
        </p:txBody>
      </p:sp>
    </p:spTree>
    <p:extLst>
      <p:ext uri="{BB962C8B-B14F-4D97-AF65-F5344CB8AC3E}">
        <p14:creationId xmlns:p14="http://schemas.microsoft.com/office/powerpoint/2010/main" val="29549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2AC2-CC95-564F-9441-80F071A9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Streamlet: Consistency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7857E-CFC9-3F4A-91BE-C01F4EEBB357}"/>
              </a:ext>
            </a:extLst>
          </p:cNvPr>
          <p:cNvSpPr/>
          <p:nvPr/>
        </p:nvSpPr>
        <p:spPr>
          <a:xfrm>
            <a:off x="922417" y="3620262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/>
              <p:nvPr/>
            </p:nvSpPr>
            <p:spPr>
              <a:xfrm>
                <a:off x="209006" y="3978059"/>
                <a:ext cx="430902" cy="43090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33B88-49FB-404F-96DD-1D04868D4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978059"/>
                <a:ext cx="430902" cy="430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30596-437D-3D49-ADF2-9BEF96C92BA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639908" y="3835713"/>
            <a:ext cx="282509" cy="357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F8D8-BEF5-9D4C-845A-C76C80A11558}"/>
              </a:ext>
            </a:extLst>
          </p:cNvPr>
          <p:cNvSpPr/>
          <p:nvPr/>
        </p:nvSpPr>
        <p:spPr>
          <a:xfrm>
            <a:off x="922417" y="444154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F5CC9-4F07-424F-B0A0-A1779184AFE7}"/>
              </a:ext>
            </a:extLst>
          </p:cNvPr>
          <p:cNvCxnSpPr>
            <a:cxnSpLocks/>
            <a:stCxn id="34" idx="1"/>
            <a:endCxn id="14" idx="3"/>
          </p:cNvCxnSpPr>
          <p:nvPr/>
        </p:nvCxnSpPr>
        <p:spPr>
          <a:xfrm flipH="1" flipV="1">
            <a:off x="639908" y="4193510"/>
            <a:ext cx="282509" cy="46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561B2C-4DB6-B64E-BC68-08428F948A72}"/>
              </a:ext>
            </a:extLst>
          </p:cNvPr>
          <p:cNvSpPr/>
          <p:nvPr/>
        </p:nvSpPr>
        <p:spPr>
          <a:xfrm>
            <a:off x="1833771" y="3649948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B8039-CCB0-F74C-8C73-E3C47CB19439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30851" y="3865399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567BB9-EBBC-874A-9A8A-22C437A13FDA}"/>
              </a:ext>
            </a:extLst>
          </p:cNvPr>
          <p:cNvSpPr/>
          <p:nvPr/>
        </p:nvSpPr>
        <p:spPr>
          <a:xfrm>
            <a:off x="1833771" y="4441544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BEF66E-5C5C-2446-8715-A9F8E0DB76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30851" y="465699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BD3E9F-5C4C-3247-B822-CF82C1F9B233}"/>
              </a:ext>
            </a:extLst>
          </p:cNvPr>
          <p:cNvSpPr/>
          <p:nvPr/>
        </p:nvSpPr>
        <p:spPr>
          <a:xfrm>
            <a:off x="2740059" y="3649948"/>
            <a:ext cx="430902" cy="4309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5AC77-6276-8C44-AE94-F54EACF49EC7}"/>
              </a:ext>
            </a:extLst>
          </p:cNvPr>
          <p:cNvCxnSpPr>
            <a:cxnSpLocks/>
          </p:cNvCxnSpPr>
          <p:nvPr/>
        </p:nvCxnSpPr>
        <p:spPr>
          <a:xfrm flipH="1">
            <a:off x="2250776" y="386228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EE09C5-E8E0-E348-8D1D-A3711D37BBBB}"/>
              </a:ext>
            </a:extLst>
          </p:cNvPr>
          <p:cNvSpPr/>
          <p:nvPr/>
        </p:nvSpPr>
        <p:spPr>
          <a:xfrm>
            <a:off x="3673621" y="3620262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5CCBDB-0BF9-6E45-93F0-84EEDBE6A232}"/>
              </a:ext>
            </a:extLst>
          </p:cNvPr>
          <p:cNvCxnSpPr>
            <a:cxnSpLocks/>
          </p:cNvCxnSpPr>
          <p:nvPr/>
        </p:nvCxnSpPr>
        <p:spPr>
          <a:xfrm flipH="1">
            <a:off x="3170701" y="3862285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57EE3-157E-6648-A3E7-B3D5DB3A5E7E}"/>
              </a:ext>
            </a:extLst>
          </p:cNvPr>
          <p:cNvSpPr/>
          <p:nvPr/>
        </p:nvSpPr>
        <p:spPr>
          <a:xfrm>
            <a:off x="2767593" y="4411980"/>
            <a:ext cx="430902" cy="430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B3C19C-0670-374E-A95B-FF565B145B93}"/>
              </a:ext>
            </a:extLst>
          </p:cNvPr>
          <p:cNvCxnSpPr>
            <a:cxnSpLocks/>
          </p:cNvCxnSpPr>
          <p:nvPr/>
        </p:nvCxnSpPr>
        <p:spPr>
          <a:xfrm flipH="1">
            <a:off x="2264673" y="4654003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D24BF1-E52A-C942-BD29-B6A99A5DCFEF}"/>
              </a:ext>
            </a:extLst>
          </p:cNvPr>
          <p:cNvSpPr txBox="1"/>
          <p:nvPr/>
        </p:nvSpPr>
        <p:spPr>
          <a:xfrm>
            <a:off x="4104523" y="3889665"/>
            <a:ext cx="258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 other block on level 6 can be notarized.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04B24-37B4-5946-9A68-725946AC093E}"/>
              </a:ext>
            </a:extLst>
          </p:cNvPr>
          <p:cNvSpPr txBox="1"/>
          <p:nvPr/>
        </p:nvSpPr>
        <p:spPr>
          <a:xfrm>
            <a:off x="639907" y="1005840"/>
            <a:ext cx="8660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No two blocks with same epoch can be notarized (2/3 majority)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X&lt;5 then more than 1/3 honest nodes voted on 3. These nodes would never notarize 5 (because 5 doesn’t extend 3). Without these 1/3+1 nodes 5 can’t get notarized (Contradiction)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X&gt;7 more than 1/3 honest nodes have notarized 6. They won’t notarize X because it doesn’t extend 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C58DF-57BD-2A48-96E2-155562441A24}"/>
              </a:ext>
            </a:extLst>
          </p:cNvPr>
          <p:cNvSpPr/>
          <p:nvPr/>
        </p:nvSpPr>
        <p:spPr>
          <a:xfrm>
            <a:off x="6555230" y="3962360"/>
            <a:ext cx="258877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Consistency holds irrespective of network</a:t>
            </a:r>
          </a:p>
        </p:txBody>
      </p:sp>
    </p:spTree>
    <p:extLst>
      <p:ext uri="{BB962C8B-B14F-4D97-AF65-F5344CB8AC3E}">
        <p14:creationId xmlns:p14="http://schemas.microsoft.com/office/powerpoint/2010/main" val="333739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Nakamoto Consensus, Incentives, Large Scale Consensus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46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46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75" y="1964725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75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33" y="898952"/>
            <a:ext cx="1018504" cy="1498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6930D-7EFF-3D43-B7C5-75E9C55D9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85" y="2746291"/>
            <a:ext cx="2616200" cy="2044700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C9E3B89-D736-DE49-A94C-52BE06D07F34}"/>
              </a:ext>
            </a:extLst>
          </p:cNvPr>
          <p:cNvSpPr/>
          <p:nvPr/>
        </p:nvSpPr>
        <p:spPr>
          <a:xfrm>
            <a:off x="5881814" y="778907"/>
            <a:ext cx="1680519" cy="472648"/>
          </a:xfrm>
          <a:prstGeom prst="wedgeRoundRectCallout">
            <a:avLst>
              <a:gd name="adj1" fmla="val -94530"/>
              <a:gd name="adj2" fmla="val 520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6DC7837-D77E-3047-BBD7-58C549D220AF}"/>
              </a:ext>
            </a:extLst>
          </p:cNvPr>
          <p:cNvSpPr/>
          <p:nvPr/>
        </p:nvSpPr>
        <p:spPr>
          <a:xfrm>
            <a:off x="7329100" y="1461186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47E9C27-F2CD-6C41-9E93-7DF84E5FFA78}"/>
              </a:ext>
            </a:extLst>
          </p:cNvPr>
          <p:cNvSpPr/>
          <p:nvPr/>
        </p:nvSpPr>
        <p:spPr>
          <a:xfrm>
            <a:off x="2383781" y="1526275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Retreat?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95D7BAFA-0C8A-F741-A709-51B4F46868ED}"/>
              </a:ext>
            </a:extLst>
          </p:cNvPr>
          <p:cNvSpPr/>
          <p:nvPr/>
        </p:nvSpPr>
        <p:spPr>
          <a:xfrm>
            <a:off x="2427794" y="3194220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Retreat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CF089DB-C37F-4249-9A4F-048A8A0B1E67}"/>
              </a:ext>
            </a:extLst>
          </p:cNvPr>
          <p:cNvSpPr/>
          <p:nvPr/>
        </p:nvSpPr>
        <p:spPr>
          <a:xfrm>
            <a:off x="7329100" y="3184783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404</a:t>
            </a:r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A84088B2-E794-5543-9BC2-0B6F208DAFF6}"/>
              </a:ext>
            </a:extLst>
          </p:cNvPr>
          <p:cNvSpPr/>
          <p:nvPr/>
        </p:nvSpPr>
        <p:spPr>
          <a:xfrm>
            <a:off x="6827731" y="849959"/>
            <a:ext cx="1864788" cy="596216"/>
          </a:xfrm>
          <a:prstGeom prst="cloudCallout">
            <a:avLst>
              <a:gd name="adj1" fmla="val -65893"/>
              <a:gd name="adj2" fmla="val 8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81C908-83CC-154C-82B1-EE3EAF5ACC16}"/>
              </a:ext>
            </a:extLst>
          </p:cNvPr>
          <p:cNvSpPr txBox="1"/>
          <p:nvPr/>
        </p:nvSpPr>
        <p:spPr>
          <a:xfrm>
            <a:off x="359599" y="748016"/>
            <a:ext cx="3239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latin typeface="+mn-lt"/>
              </a:rPr>
              <a:t>Leader </a:t>
            </a:r>
            <a:r>
              <a:rPr lang="en-US" dirty="0">
                <a:latin typeface="+mn-lt"/>
              </a:rPr>
              <a:t>gets an input bit 0/1</a:t>
            </a:r>
          </a:p>
          <a:p>
            <a:pPr algn="l"/>
            <a:r>
              <a:rPr lang="en-US" dirty="0">
                <a:latin typeface="+mn-lt"/>
              </a:rPr>
              <a:t> </a:t>
            </a:r>
          </a:p>
          <a:p>
            <a:pPr algn="l"/>
            <a:r>
              <a:rPr lang="en-US" dirty="0">
                <a:latin typeface="+mn-lt"/>
              </a:rPr>
              <a:t>Every round each </a:t>
            </a:r>
            <a:r>
              <a:rPr lang="en-US" i="1" dirty="0">
                <a:latin typeface="+mn-lt"/>
              </a:rPr>
              <a:t>node</a:t>
            </a:r>
            <a:r>
              <a:rPr lang="en-US" dirty="0">
                <a:latin typeface="+mn-lt"/>
              </a:rPr>
              <a:t> sends messages to every other general. Messages are received in the next round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At the end of the protocol honest nodes output a bit or abort</a:t>
            </a: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E239A965-9AF5-B245-8B43-4DABE4996C9D}"/>
              </a:ext>
            </a:extLst>
          </p:cNvPr>
          <p:cNvSpPr/>
          <p:nvPr/>
        </p:nvSpPr>
        <p:spPr>
          <a:xfrm>
            <a:off x="4510214" y="1223319"/>
            <a:ext cx="1104907" cy="547845"/>
          </a:xfrm>
          <a:prstGeom prst="wedgeRectCallout">
            <a:avLst>
              <a:gd name="adj1" fmla="val -56620"/>
              <a:gd name="adj2" fmla="val 1369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42259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F81C908-83CC-154C-82B1-EE3EAF5ACC16}"/>
              </a:ext>
            </a:extLst>
          </p:cNvPr>
          <p:cNvSpPr txBox="1"/>
          <p:nvPr/>
        </p:nvSpPr>
        <p:spPr>
          <a:xfrm>
            <a:off x="475740" y="1997420"/>
            <a:ext cx="278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Honest generals follow the protocol.</a:t>
            </a:r>
          </a:p>
          <a:p>
            <a:pPr algn="l"/>
            <a:r>
              <a:rPr lang="en-US" dirty="0">
                <a:latin typeface="+mn-lt"/>
              </a:rPr>
              <a:t>Malicious generals behave arbitrarily</a:t>
            </a:r>
          </a:p>
        </p:txBody>
      </p:sp>
      <p:pic>
        <p:nvPicPr>
          <p:cNvPr id="20" name="Shape 1084">
            <a:extLst>
              <a:ext uri="{FF2B5EF4-FFF2-40B4-BE49-F238E27FC236}">
                <a16:creationId xmlns:a16="http://schemas.microsoft.com/office/drawing/2014/main" id="{A26BAE05-8CB5-3E4D-9E02-3A3579DA7C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3958264" y="1620763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084">
            <a:extLst>
              <a:ext uri="{FF2B5EF4-FFF2-40B4-BE49-F238E27FC236}">
                <a16:creationId xmlns:a16="http://schemas.microsoft.com/office/drawing/2014/main" id="{587F839D-2FA8-9343-AAAA-3BD75E81E8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4277381" y="1620763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084">
            <a:extLst>
              <a:ext uri="{FF2B5EF4-FFF2-40B4-BE49-F238E27FC236}">
                <a16:creationId xmlns:a16="http://schemas.microsoft.com/office/drawing/2014/main" id="{4C92D1FE-D2A0-AD4E-B12A-3D92444463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5988391" y="453030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084">
            <a:extLst>
              <a:ext uri="{FF2B5EF4-FFF2-40B4-BE49-F238E27FC236}">
                <a16:creationId xmlns:a16="http://schemas.microsoft.com/office/drawing/2014/main" id="{2AEAABA9-A917-444B-BD68-9835001A844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307508" y="453030"/>
            <a:ext cx="207504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4CE957-02D5-8147-82B7-471311D14C35}"/>
              </a:ext>
            </a:extLst>
          </p:cNvPr>
          <p:cNvSpPr/>
          <p:nvPr/>
        </p:nvSpPr>
        <p:spPr>
          <a:xfrm>
            <a:off x="475739" y="4067950"/>
            <a:ext cx="3238477" cy="6276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Assuming signatures</a:t>
            </a:r>
          </a:p>
        </p:txBody>
      </p:sp>
    </p:spTree>
    <p:extLst>
      <p:ext uri="{BB962C8B-B14F-4D97-AF65-F5344CB8AC3E}">
        <p14:creationId xmlns:p14="http://schemas.microsoft.com/office/powerpoint/2010/main" val="36221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Generals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39" y="3682314"/>
            <a:ext cx="121405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714" y="1964725"/>
            <a:ext cx="121405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8" y="1978626"/>
            <a:ext cx="121405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23" y="3682314"/>
            <a:ext cx="1214050" cy="1214050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654" y="898952"/>
            <a:ext cx="1018504" cy="1498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0A799-BD51-994B-A8C5-B7A16213D1CF}"/>
              </a:ext>
            </a:extLst>
          </p:cNvPr>
          <p:cNvCxnSpPr/>
          <p:nvPr/>
        </p:nvCxnSpPr>
        <p:spPr>
          <a:xfrm flipH="1">
            <a:off x="4732638" y="1648080"/>
            <a:ext cx="1161535" cy="835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3B3274-BBF2-EF42-B5E1-B99378B97911}"/>
              </a:ext>
            </a:extLst>
          </p:cNvPr>
          <p:cNvCxnSpPr>
            <a:cxnSpLocks/>
          </p:cNvCxnSpPr>
          <p:nvPr/>
        </p:nvCxnSpPr>
        <p:spPr>
          <a:xfrm flipH="1">
            <a:off x="5052372" y="1946622"/>
            <a:ext cx="914939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F5783-F257-5E48-A34F-E909DC6C16DC}"/>
              </a:ext>
            </a:extLst>
          </p:cNvPr>
          <p:cNvCxnSpPr>
            <a:cxnSpLocks/>
          </p:cNvCxnSpPr>
          <p:nvPr/>
        </p:nvCxnSpPr>
        <p:spPr>
          <a:xfrm>
            <a:off x="6546455" y="2065894"/>
            <a:ext cx="780102" cy="1901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440A4D-7141-4C4F-8486-9FE71316DBC3}"/>
              </a:ext>
            </a:extLst>
          </p:cNvPr>
          <p:cNvCxnSpPr>
            <a:cxnSpLocks/>
          </p:cNvCxnSpPr>
          <p:nvPr/>
        </p:nvCxnSpPr>
        <p:spPr>
          <a:xfrm flipH="1">
            <a:off x="7760125" y="2886847"/>
            <a:ext cx="284124" cy="961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E75F85-1EC7-F745-86EF-D32BF3983D73}"/>
              </a:ext>
            </a:extLst>
          </p:cNvPr>
          <p:cNvCxnSpPr>
            <a:cxnSpLocks/>
          </p:cNvCxnSpPr>
          <p:nvPr/>
        </p:nvCxnSpPr>
        <p:spPr>
          <a:xfrm flipH="1" flipV="1">
            <a:off x="6635578" y="1841157"/>
            <a:ext cx="1186247" cy="776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980AE-9387-EC4D-823E-2F48CDA66A2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885040" y="2585651"/>
            <a:ext cx="2702008" cy="50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73F189-C8AB-F645-B263-3298BAC8495E}"/>
              </a:ext>
            </a:extLst>
          </p:cNvPr>
          <p:cNvCxnSpPr>
            <a:cxnSpLocks/>
          </p:cNvCxnSpPr>
          <p:nvPr/>
        </p:nvCxnSpPr>
        <p:spPr>
          <a:xfrm flipH="1" flipV="1">
            <a:off x="4885040" y="2782250"/>
            <a:ext cx="2441518" cy="1285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56BCE8-2308-1C49-8AA9-05E9F376361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60788" y="2973346"/>
            <a:ext cx="179976" cy="708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E5A841-4B34-C74A-8E73-6021C1B28D2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447789" y="4289339"/>
            <a:ext cx="1532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558665-5658-C84B-977D-3D155F594184}"/>
              </a:ext>
            </a:extLst>
          </p:cNvPr>
          <p:cNvCxnSpPr>
            <a:cxnSpLocks/>
          </p:cNvCxnSpPr>
          <p:nvPr/>
        </p:nvCxnSpPr>
        <p:spPr>
          <a:xfrm flipV="1">
            <a:off x="5361060" y="2782251"/>
            <a:ext cx="2460765" cy="1331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3A3E6D-8070-6B40-9414-81849B3F3A25}"/>
              </a:ext>
            </a:extLst>
          </p:cNvPr>
          <p:cNvSpPr/>
          <p:nvPr/>
        </p:nvSpPr>
        <p:spPr>
          <a:xfrm>
            <a:off x="99356" y="1096398"/>
            <a:ext cx="35716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Consistency</a:t>
            </a:r>
          </a:p>
          <a:p>
            <a:r>
              <a:rPr lang="en-US" dirty="0">
                <a:latin typeface="+mn-lt"/>
              </a:rPr>
              <a:t>If two honest nodes output b and b’</a:t>
            </a:r>
            <a:r>
              <a:rPr lang="en-US" sz="1400" dirty="0">
                <a:latin typeface="+mn-lt"/>
              </a:rPr>
              <a:t>′ </a:t>
            </a:r>
            <a:r>
              <a:rPr lang="en-US" dirty="0">
                <a:latin typeface="+mn-lt"/>
              </a:rPr>
              <a:t>respectively, then </a:t>
            </a:r>
            <a:r>
              <a:rPr lang="en-US" sz="1400" dirty="0">
                <a:latin typeface="+mn-lt"/>
              </a:rPr>
              <a:t>′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b=b’.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Validity</a:t>
            </a:r>
          </a:p>
          <a:p>
            <a:r>
              <a:rPr lang="en-US" dirty="0">
                <a:latin typeface="+mn-lt"/>
              </a:rPr>
              <a:t>If the leader is honest and receives input b then all honest nodes output b</a:t>
            </a:r>
            <a:br>
              <a:rPr lang="en-US" dirty="0"/>
            </a:br>
            <a:endParaRPr lang="en-US" dirty="0"/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58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E564-12AD-C64F-83B6-AABA4776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Voting Protocol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70DB8B-181D-C043-8DB0-558C66F627BB}"/>
              </a:ext>
            </a:extLst>
          </p:cNvPr>
          <p:cNvGrpSpPr>
            <a:grpSpLocks noChangeAspect="1"/>
          </p:cNvGrpSpPr>
          <p:nvPr/>
        </p:nvGrpSpPr>
        <p:grpSpPr>
          <a:xfrm>
            <a:off x="6184925" y="1216962"/>
            <a:ext cx="2959075" cy="2286000"/>
            <a:chOff x="3626714" y="898952"/>
            <a:chExt cx="5174384" cy="3997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F2F9B9-2727-4A4B-812A-AD19B040C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622F55-E629-E94E-A0A0-7462E9440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40BCF-6AB2-5C4D-99AB-5EEEE0D9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41DBA8-7B66-F749-B7C6-1723A1F98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E1A58D6A-C94B-304D-9F8C-ABA3A2EA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6E7FD2-96BA-914E-B850-9EC966F14725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F247D8-C963-C14D-BB80-8574E9D66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719751A-3C5B-6B45-AE47-AE6458D0C605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40A6FE-2412-D64C-BAFD-326CAFA2C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7D1394-8BC2-F640-910A-BB5BDFDD0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29ABCE-2EC4-2741-B925-3F32F5C85FE1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CDEA081-43B8-D342-8521-37891558E7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F79047D-A9FF-CB42-A3AF-EB19BAD3D890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400483-A59C-5C45-BEB5-742FEC0BA587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8A1196-4439-4E49-A5E7-94F831E88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11905A9-648A-2E4C-9ECF-7B2B8DA4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9" y="1474412"/>
            <a:ext cx="5803368" cy="29493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Leader sends b to all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nodes forward received bit to all other nodes (Voting)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node tallies votes (including its own vote) and outputs majority bit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F513D-B976-7E4A-BAE6-675E6D6C35BB}"/>
              </a:ext>
            </a:extLst>
          </p:cNvPr>
          <p:cNvSpPr txBox="1"/>
          <p:nvPr/>
        </p:nvSpPr>
        <p:spPr>
          <a:xfrm>
            <a:off x="1930645" y="4292108"/>
            <a:ext cx="528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+mn-lt"/>
              </a:rPr>
              <a:t>Broken by corrupt leader</a:t>
            </a:r>
          </a:p>
        </p:txBody>
      </p:sp>
    </p:spTree>
    <p:extLst>
      <p:ext uri="{BB962C8B-B14F-4D97-AF65-F5344CB8AC3E}">
        <p14:creationId xmlns:p14="http://schemas.microsoft.com/office/powerpoint/2010/main" val="28411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Dolev</a:t>
            </a:r>
            <a:r>
              <a:rPr lang="en-US" dirty="0"/>
              <a:t> Strong Protocol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B49C35-6668-E349-8205-FBE1CE1DF1FC}"/>
              </a:ext>
            </a:extLst>
          </p:cNvPr>
          <p:cNvGrpSpPr>
            <a:grpSpLocks noChangeAspect="1"/>
          </p:cNvGrpSpPr>
          <p:nvPr/>
        </p:nvGrpSpPr>
        <p:grpSpPr>
          <a:xfrm>
            <a:off x="6184925" y="1243088"/>
            <a:ext cx="2959075" cy="2286000"/>
            <a:chOff x="3626714" y="898952"/>
            <a:chExt cx="5174384" cy="3997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E84D65-F99C-EE47-B54C-411784606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739" y="3682314"/>
              <a:ext cx="1214050" cy="1214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118AE9-5940-2D4A-8A7C-384025BE7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6714" y="1964725"/>
              <a:ext cx="1214050" cy="12140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34A2A-8313-294D-AC92-33A6B962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7048" y="1978626"/>
              <a:ext cx="1214050" cy="1214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84C4A-6B28-104A-B5F1-97EEC93C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0023" y="3682314"/>
              <a:ext cx="1214050" cy="1214050"/>
            </a:xfrm>
            <a:prstGeom prst="rect">
              <a:avLst/>
            </a:prstGeom>
          </p:spPr>
        </p:pic>
        <p:pic>
          <p:nvPicPr>
            <p:cNvPr id="8" name="Picture 7" descr="A person wearing a costume&#10;&#10;Description automatically generated">
              <a:extLst>
                <a:ext uri="{FF2B5EF4-FFF2-40B4-BE49-F238E27FC236}">
                  <a16:creationId xmlns:a16="http://schemas.microsoft.com/office/drawing/2014/main" id="{C67FB4D0-D86F-0C4B-A956-A7E85704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654" y="898952"/>
              <a:ext cx="1018504" cy="149825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073315-F84F-9648-BF27-31B17F0B2E31}"/>
                </a:ext>
              </a:extLst>
            </p:cNvPr>
            <p:cNvCxnSpPr/>
            <p:nvPr/>
          </p:nvCxnSpPr>
          <p:spPr>
            <a:xfrm flipH="1">
              <a:off x="4732638" y="1648080"/>
              <a:ext cx="1161535" cy="835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93EB91-D6F1-3841-9631-BE6DA4446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2372" y="1946622"/>
              <a:ext cx="914939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EC6839-53E1-AB4D-9C55-74247250C47E}"/>
                </a:ext>
              </a:extLst>
            </p:cNvPr>
            <p:cNvCxnSpPr>
              <a:cxnSpLocks/>
            </p:cNvCxnSpPr>
            <p:nvPr/>
          </p:nvCxnSpPr>
          <p:spPr>
            <a:xfrm>
              <a:off x="6546455" y="2065894"/>
              <a:ext cx="780102" cy="1901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6C8F49-03EE-9B49-94DF-11D0876EAB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0125" y="2886847"/>
              <a:ext cx="284124" cy="9615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141BE9-59F0-D145-BE8D-A652F17EB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5578" y="1841157"/>
              <a:ext cx="1186247" cy="7769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478EAE-FA09-A44D-9FA6-CF6F2A9783DE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4885040" y="2585651"/>
              <a:ext cx="2702008" cy="5045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6D0741-9C60-BA4B-8807-5986FED299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5040" y="2782250"/>
              <a:ext cx="2441518" cy="12857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E5EF46-B9F7-2E4A-A482-833147FE3346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660788" y="2973346"/>
              <a:ext cx="179976" cy="7089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44AAAF-7D49-4A46-86C0-7BE28BFD8B32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5447789" y="4289339"/>
              <a:ext cx="15322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433F04-4E09-F243-A7EF-A72C5451C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1060" y="2782251"/>
              <a:ext cx="2460765" cy="133152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9">
                <a:extLst>
                  <a:ext uri="{FF2B5EF4-FFF2-40B4-BE49-F238E27FC236}">
                    <a16:creationId xmlns:a16="http://schemas.microsoft.com/office/drawing/2014/main" id="{2463BEE8-5C11-EE4A-AE91-9134F1DC0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058" y="953420"/>
                <a:ext cx="6261808" cy="41900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Maximum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corrupt nodes, input message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Leader sends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to all nodes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you received an unseen message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 signed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signatures (including leader) sign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and send to all.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Otherwise remain silent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otherwise output “Confused” (or default message)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" name="Content Placeholder 19">
                <a:extLst>
                  <a:ext uri="{FF2B5EF4-FFF2-40B4-BE49-F238E27FC236}">
                    <a16:creationId xmlns:a16="http://schemas.microsoft.com/office/drawing/2014/main" id="{2463BEE8-5C11-EE4A-AE91-9134F1DC0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058" y="953420"/>
                <a:ext cx="6261808" cy="4190080"/>
              </a:xfrm>
              <a:blipFill>
                <a:blip r:embed="rId4"/>
                <a:stretch>
                  <a:fillRect l="-1826" t="-2115" b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59B425A-D5CD-9D48-A286-7905924DABF8}"/>
              </a:ext>
            </a:extLst>
          </p:cNvPr>
          <p:cNvSpPr/>
          <p:nvPr/>
        </p:nvSpPr>
        <p:spPr>
          <a:xfrm>
            <a:off x="6942867" y="4001134"/>
            <a:ext cx="1960914" cy="10537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f+1 rounds too slow for practice</a:t>
            </a:r>
          </a:p>
        </p:txBody>
      </p:sp>
    </p:spTree>
    <p:extLst>
      <p:ext uri="{BB962C8B-B14F-4D97-AF65-F5344CB8AC3E}">
        <p14:creationId xmlns:p14="http://schemas.microsoft.com/office/powerpoint/2010/main" val="9750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96667</TotalTime>
  <Words>1614</Words>
  <Application>Microsoft Macintosh PowerPoint</Application>
  <PresentationFormat>On-screen Show (16:9)</PresentationFormat>
  <Paragraphs>374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Bradley Hand</vt:lpstr>
      <vt:lpstr>Calibri</vt:lpstr>
      <vt:lpstr>Cambria Math</vt:lpstr>
      <vt:lpstr>Wingdings</vt:lpstr>
      <vt:lpstr>Office Theme</vt:lpstr>
      <vt:lpstr>Classical Consensus</vt:lpstr>
      <vt:lpstr>Blockchain Layers</vt:lpstr>
      <vt:lpstr>Blockchain Forks</vt:lpstr>
      <vt:lpstr>Byzantine Generals Problem</vt:lpstr>
      <vt:lpstr>Byzantine Generals Problem</vt:lpstr>
      <vt:lpstr>Byzantine Generals Problem</vt:lpstr>
      <vt:lpstr>Byzantine Generals Problem</vt:lpstr>
      <vt:lpstr>Voting Protocol</vt:lpstr>
      <vt:lpstr>Dolev Strong Protocol</vt:lpstr>
      <vt:lpstr>Dolev Strong Example</vt:lpstr>
      <vt:lpstr>Dolev Strong Example</vt:lpstr>
      <vt:lpstr>Dolev Strong Example</vt:lpstr>
      <vt:lpstr>Dolev Strong Example</vt:lpstr>
      <vt:lpstr>Dolev Strong Example</vt:lpstr>
      <vt:lpstr>More than f corruptions</vt:lpstr>
      <vt:lpstr>More than f corruptions</vt:lpstr>
      <vt:lpstr>Dolev Strong Analysis</vt:lpstr>
      <vt:lpstr>From Byzantine Consensus to Blockchains</vt:lpstr>
      <vt:lpstr>Sybil Resistance</vt:lpstr>
      <vt:lpstr>Permissioned Consensus</vt:lpstr>
      <vt:lpstr>Proof of Stake</vt:lpstr>
      <vt:lpstr>Proof of Work</vt:lpstr>
      <vt:lpstr>Network Model</vt:lpstr>
      <vt:lpstr>Network Model</vt:lpstr>
      <vt:lpstr>Blockchain Consensus</vt:lpstr>
      <vt:lpstr>Blockchain Consensus</vt:lpstr>
      <vt:lpstr>Blockchain from Byzantine Consensus</vt:lpstr>
      <vt:lpstr>Blockchain from Byzantine Consensus</vt:lpstr>
      <vt:lpstr>Blockchain from Byzantine Consensus</vt:lpstr>
      <vt:lpstr>Streamlet: A simple Blockchain protocol</vt:lpstr>
      <vt:lpstr>Streamlet [Chan,Shi20]</vt:lpstr>
      <vt:lpstr>Streamlet: A simple Blockchain protocol</vt:lpstr>
      <vt:lpstr>Streamlet: A simple Blockchain protocol</vt:lpstr>
      <vt:lpstr>Streamlet: A simple Blockchain protocol</vt:lpstr>
      <vt:lpstr>Streamlet: A simple Blockchain protocol</vt:lpstr>
      <vt:lpstr>Streamlet: A simple Blockchain protocol</vt:lpstr>
      <vt:lpstr>Streamlet: Consistency Analysis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1345</cp:revision>
  <cp:lastPrinted>2015-09-20T23:02:57Z</cp:lastPrinted>
  <dcterms:created xsi:type="dcterms:W3CDTF">2010-10-17T19:58:05Z</dcterms:created>
  <dcterms:modified xsi:type="dcterms:W3CDTF">2020-09-23T23:33:21Z</dcterms:modified>
</cp:coreProperties>
</file>