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1352" r:id="rId2"/>
    <p:sldId id="1643" r:id="rId3"/>
    <p:sldId id="1646" r:id="rId4"/>
    <p:sldId id="1647" r:id="rId5"/>
    <p:sldId id="1650" r:id="rId6"/>
    <p:sldId id="1651" r:id="rId7"/>
    <p:sldId id="1652" r:id="rId8"/>
    <p:sldId id="1660" r:id="rId9"/>
    <p:sldId id="1667" r:id="rId10"/>
    <p:sldId id="1662" r:id="rId11"/>
    <p:sldId id="1663" r:id="rId12"/>
    <p:sldId id="1664" r:id="rId13"/>
    <p:sldId id="1665" r:id="rId14"/>
    <p:sldId id="1672" r:id="rId15"/>
    <p:sldId id="1668" r:id="rId16"/>
    <p:sldId id="1671" r:id="rId17"/>
    <p:sldId id="1673" r:id="rId18"/>
    <p:sldId id="1674" r:id="rId19"/>
    <p:sldId id="1675" r:id="rId20"/>
    <p:sldId id="1669" r:id="rId21"/>
    <p:sldId id="1676" r:id="rId22"/>
    <p:sldId id="1677" r:id="rId23"/>
    <p:sldId id="1678" r:id="rId24"/>
    <p:sldId id="1679" r:id="rId25"/>
    <p:sldId id="1681" r:id="rId26"/>
    <p:sldId id="1685" r:id="rId27"/>
    <p:sldId id="1686" r:id="rId28"/>
    <p:sldId id="1687" r:id="rId29"/>
    <p:sldId id="1693" r:id="rId30"/>
    <p:sldId id="1688" r:id="rId31"/>
    <p:sldId id="1689" r:id="rId32"/>
    <p:sldId id="1690" r:id="rId33"/>
    <p:sldId id="1682" r:id="rId34"/>
    <p:sldId id="1670" r:id="rId35"/>
    <p:sldId id="1691" r:id="rId36"/>
    <p:sldId id="1692" r:id="rId37"/>
    <p:sldId id="1633" r:id="rId38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68" autoAdjust="0"/>
    <p:restoredTop sz="90723" autoAdjust="0"/>
  </p:normalViewPr>
  <p:slideViewPr>
    <p:cSldViewPr snapToGrid="0">
      <p:cViewPr varScale="1">
        <p:scale>
          <a:sx n="79" d="100"/>
          <a:sy n="79" d="100"/>
        </p:scale>
        <p:origin x="200" y="9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Every block header contains the hash of the previous block header.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11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redeem:  2-of-3 is satisfied.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342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much Bitcoin do I own?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8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65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trezor</a:t>
            </a:r>
            <a:r>
              <a:rPr lang="en-US" dirty="0"/>
              <a:t>/python-mnemonic/blob/master/mnemonic/wordlist/</a:t>
            </a:r>
            <a:r>
              <a:rPr lang="en-US" dirty="0" err="1"/>
              <a:t>english.txt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0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pre-initialized wallet purchased on eBay.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12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wallet:  hierarchical deterministic wallet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94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base58:   62 – 4 = 58.    </a:t>
            </a:r>
            <a:r>
              <a:rPr lang="en-US" dirty="0" err="1"/>
              <a:t>Javascript</a:t>
            </a:r>
            <a:r>
              <a:rPr lang="en-US" dirty="0"/>
              <a:t> that generated secret key can easily steal it.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5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Vault is used when need to reconstruct K0 and move funds out of cold storage.   Otherwise, K0 is split into shares all over the world.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1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Unlike a canceled check:  no such thing as canceling a Tx.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84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</a:t>
            </a:r>
          </a:p>
          <a:p>
            <a:r>
              <a:rPr lang="en-US" dirty="0"/>
              <a:t>0</a:t>
            </a:r>
            <a:r>
              <a:rPr lang="en-US" baseline="30000" dirty="0"/>
              <a:t>-8</a:t>
            </a:r>
            <a:r>
              <a:rPr lang="en-US" baseline="0" dirty="0"/>
              <a:t> BTC = 1 Satoshi  ~ 0.01 cent</a:t>
            </a:r>
          </a:p>
          <a:p>
            <a:r>
              <a:rPr lang="en-US" baseline="0" dirty="0" err="1"/>
              <a:t>TxID</a:t>
            </a:r>
            <a:r>
              <a:rPr lang="en-US" baseline="0" dirty="0"/>
              <a:t> are unique – two Tx cannot have the same </a:t>
            </a:r>
            <a:r>
              <a:rPr lang="en-US" baseline="0" dirty="0" err="1"/>
              <a:t>TxID</a:t>
            </a:r>
            <a:r>
              <a:rPr lang="en-US" baseline="0" dirty="0"/>
              <a:t>, because inputs are unique.   The only exception is the </a:t>
            </a:r>
            <a:r>
              <a:rPr lang="en-US" baseline="0" dirty="0" err="1"/>
              <a:t>coinbase</a:t>
            </a:r>
            <a:r>
              <a:rPr lang="en-US" baseline="0" dirty="0"/>
              <a:t> Tx, which has no inputs, so that two </a:t>
            </a:r>
            <a:r>
              <a:rPr lang="en-US" baseline="0" dirty="0" err="1"/>
              <a:t>coinbase</a:t>
            </a:r>
            <a:r>
              <a:rPr lang="en-US" baseline="0" dirty="0"/>
              <a:t> Tx can have the same </a:t>
            </a:r>
            <a:r>
              <a:rPr lang="en-US" baseline="0" dirty="0" err="1"/>
              <a:t>TxID</a:t>
            </a:r>
            <a:r>
              <a:rPr lang="en-US" baseline="0" dirty="0"/>
              <a:t>.   To solve that, every </a:t>
            </a:r>
            <a:r>
              <a:rPr lang="en-US" baseline="0" dirty="0" err="1"/>
              <a:t>coinbase</a:t>
            </a:r>
            <a:r>
              <a:rPr lang="en-US" baseline="0" dirty="0"/>
              <a:t> Tx includes the block height in its </a:t>
            </a:r>
            <a:r>
              <a:rPr lang="en-US" baseline="0" dirty="0" err="1"/>
              <a:t>ScriptPk</a:t>
            </a:r>
            <a:r>
              <a:rPr lang="en-US" baseline="0" dirty="0"/>
              <a:t>  (BIP 34).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ScriptPK</a:t>
            </a:r>
            <a:r>
              <a:rPr lang="en-US" dirty="0"/>
              <a:t> specifies who or how can spend.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75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Spent UTXOs can be forgotten.   They are no longer needed for block validation.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65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HASH256(x) = SHA256(SHA256(x))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80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Mt. </a:t>
            </a:r>
            <a:r>
              <a:rPr lang="en-US" dirty="0" err="1"/>
              <a:t>Gox</a:t>
            </a:r>
            <a:r>
              <a:rPr lang="en-US" dirty="0"/>
              <a:t>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2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 redeem script becomes public when spending Tx.     Several tricks make it possible to keep redeem script secret, unless there is a dispute   (Taproot)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02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Alice’s authentication:  out of band (cell phone, </a:t>
            </a:r>
            <a:r>
              <a:rPr lang="en-US" dirty="0" err="1"/>
              <a:t>pwd</a:t>
            </a:r>
            <a:r>
              <a:rPr lang="en-US" dirty="0"/>
              <a:t>, etc.)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87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9/21/20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9/21/20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jpeg"/><Relationship Id="rId9" Type="http://schemas.openxmlformats.org/officeDocument/2006/relationships/image" Target="../media/image2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570" y="1765005"/>
            <a:ext cx="8502354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Bitcoin Scripts and Wallets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677364" y="3086230"/>
            <a:ext cx="1789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Dan Boneh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2C2A2-5ED6-F549-AD5B-9F1DF59C459A}"/>
              </a:ext>
            </a:extLst>
          </p:cNvPr>
          <p:cNvSpPr txBox="1"/>
          <p:nvPr/>
        </p:nvSpPr>
        <p:spPr>
          <a:xfrm>
            <a:off x="1690576" y="4413293"/>
            <a:ext cx="64726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Note:  HW#1 is posted on the course web site.   Due Sep. 28.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AE41F-C56C-CB40-BC35-5C004B9E3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Segregated 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827765-7C7D-9340-BB51-DE8D2B98C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ECDSA malleability:</a:t>
            </a:r>
          </a:p>
          <a:p>
            <a:r>
              <a:rPr lang="en-US" sz="2400" dirty="0"/>
              <a:t>given  (m, sig)   anyone can create  (m, sig’)   with  sig ≠ sig’</a:t>
            </a:r>
          </a:p>
          <a:p>
            <a:pPr marL="0" indent="0">
              <a:buNone/>
            </a:pPr>
            <a:r>
              <a:rPr lang="en-US" sz="2400" dirty="0"/>
              <a:t>⇒   miner can change sig in Tx, and change </a:t>
            </a:r>
            <a:r>
              <a:rPr lang="en-US" sz="2400" dirty="0" err="1"/>
              <a:t>TxID</a:t>
            </a:r>
            <a:r>
              <a:rPr lang="en-US" sz="2400" dirty="0"/>
              <a:t> = H(Tx)</a:t>
            </a:r>
          </a:p>
          <a:p>
            <a:pPr marL="0" indent="0">
              <a:buNone/>
            </a:pPr>
            <a:r>
              <a:rPr lang="en-US" sz="2400" dirty="0"/>
              <a:t>⇒   Tx issuer cannot tell what </a:t>
            </a:r>
            <a:r>
              <a:rPr lang="en-US" sz="2400" dirty="0" err="1"/>
              <a:t>TxID</a:t>
            </a:r>
            <a:r>
              <a:rPr lang="en-US" sz="2400" dirty="0"/>
              <a:t> is, until Tx is posted</a:t>
            </a:r>
          </a:p>
          <a:p>
            <a:pPr marL="0" indent="0">
              <a:buNone/>
            </a:pPr>
            <a:r>
              <a:rPr lang="en-US" sz="2400" dirty="0"/>
              <a:t>⇒   leads to problems and attacks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Segregated witness:   </a:t>
            </a:r>
            <a:r>
              <a:rPr lang="en-US" sz="2400" dirty="0"/>
              <a:t>signature is moved to witness field in Tx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err="1"/>
              <a:t>TxID</a:t>
            </a:r>
            <a:r>
              <a:rPr lang="en-US" sz="2400" dirty="0"/>
              <a:t> = Hash(Tx without witnesses)</a:t>
            </a:r>
          </a:p>
        </p:txBody>
      </p:sp>
    </p:spTree>
    <p:extLst>
      <p:ext uri="{BB962C8B-B14F-4D97-AF65-F5344CB8AC3E}">
        <p14:creationId xmlns:p14="http://schemas.microsoft.com/office/powerpoint/2010/main" val="782452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A5CDB9-6E90-E84E-8EE9-BE43D3958BC6}"/>
              </a:ext>
            </a:extLst>
          </p:cNvPr>
          <p:cNvSpPr/>
          <p:nvPr/>
        </p:nvSpPr>
        <p:spPr>
          <a:xfrm>
            <a:off x="2942894" y="3929084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EBAFCC-A4F0-AC46-8313-621982C8AB16}"/>
              </a:ext>
            </a:extLst>
          </p:cNvPr>
          <p:cNvSpPr/>
          <p:nvPr/>
        </p:nvSpPr>
        <p:spPr>
          <a:xfrm>
            <a:off x="2916620" y="3209122"/>
            <a:ext cx="520262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C9E93-8290-A84E-B53C-B712A054B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4919"/>
            <a:ext cx="8593282" cy="623097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Transaction types: (2) P2SH:  </a:t>
            </a:r>
            <a:r>
              <a:rPr lang="en-US" sz="2700" dirty="0"/>
              <a:t>pay to script hash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C32F0-1A8E-7C41-BC93-F2BDC674F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52855"/>
            <a:ext cx="8509829" cy="3509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Let’s payer specify a redeem script (instead of just </a:t>
            </a:r>
            <a:r>
              <a:rPr lang="en-US" sz="2400" dirty="0" err="1"/>
              <a:t>pkhash</a:t>
            </a:r>
            <a:r>
              <a:rPr lang="en-US" sz="2400" dirty="0"/>
              <a:t>) </a:t>
            </a:r>
          </a:p>
          <a:p>
            <a:pPr marL="0" indent="0">
              <a:spcBef>
                <a:spcPts val="1824"/>
              </a:spcBef>
              <a:buNone/>
              <a:tabLst>
                <a:tab pos="1017588" algn="l"/>
              </a:tabLst>
            </a:pPr>
            <a:r>
              <a:rPr lang="en-US" sz="2400" dirty="0"/>
              <a:t>Usage:	(1) Bob publishes   hash(redeem script)    </a:t>
            </a:r>
            <a:r>
              <a:rPr lang="en-US" sz="2400" dirty="0">
                <a:sym typeface="Wingdings" pitchFamily="2" charset="2"/>
              </a:rPr>
              <a:t>⟵ </a:t>
            </a:r>
            <a:r>
              <a:rPr lang="en-US" sz="2400" dirty="0" err="1">
                <a:sym typeface="Wingdings" pitchFamily="2" charset="2"/>
              </a:rPr>
              <a:t>Bitcoint</a:t>
            </a:r>
            <a:r>
              <a:rPr lang="en-US" sz="2400" dirty="0">
                <a:sym typeface="Wingdings" pitchFamily="2" charset="2"/>
              </a:rPr>
              <a:t> </a:t>
            </a:r>
            <a:r>
              <a:rPr lang="en-US" sz="2400" dirty="0" err="1">
                <a:sym typeface="Wingdings" pitchFamily="2" charset="2"/>
              </a:rPr>
              <a:t>addr</a:t>
            </a:r>
            <a:r>
              <a:rPr lang="en-US" sz="2400" dirty="0">
                <a:sym typeface="Wingdings" pitchFamily="2" charset="2"/>
              </a:rPr>
              <a:t>.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(2) Alice sends funds to that address in funding Tx</a:t>
            </a:r>
          </a:p>
          <a:p>
            <a:pPr marL="0" indent="0">
              <a:buNone/>
              <a:tabLst>
                <a:tab pos="1017588" algn="l"/>
              </a:tabLst>
            </a:pPr>
            <a:r>
              <a:rPr lang="en-US" sz="2400" dirty="0">
                <a:sym typeface="Wingdings" pitchFamily="2" charset="2"/>
              </a:rPr>
              <a:t>	(3) Bob can spend UTXO if he can satisfy the script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ScriptPK</a:t>
            </a:r>
            <a:r>
              <a:rPr lang="en-US" sz="2400" dirty="0">
                <a:sym typeface="Wingdings" pitchFamily="2" charset="2"/>
              </a:rPr>
              <a:t> in UTXO:     HASH160   &lt;H(redeem script)&gt;  EQUAL</a:t>
            </a:r>
          </a:p>
          <a:p>
            <a:pPr marL="0" indent="0">
              <a:spcBef>
                <a:spcPts val="2400"/>
              </a:spcBef>
              <a:buNone/>
              <a:tabLst>
                <a:tab pos="1017588" algn="l"/>
              </a:tabLst>
            </a:pPr>
            <a:r>
              <a:rPr lang="en-US" sz="2400" b="1" dirty="0" err="1">
                <a:sym typeface="Wingdings" pitchFamily="2" charset="2"/>
              </a:rPr>
              <a:t>ScriptSig</a:t>
            </a:r>
            <a:r>
              <a:rPr lang="en-US" sz="2400" dirty="0">
                <a:sym typeface="Wingdings" pitchFamily="2" charset="2"/>
              </a:rPr>
              <a:t> to spend:   &lt;sig</a:t>
            </a:r>
            <a:r>
              <a:rPr lang="en-US" sz="2400" baseline="-25000" dirty="0">
                <a:sym typeface="Wingdings" pitchFamily="2" charset="2"/>
              </a:rPr>
              <a:t>1</a:t>
            </a:r>
            <a:r>
              <a:rPr lang="en-US" sz="2400" dirty="0">
                <a:sym typeface="Wingdings" pitchFamily="2" charset="2"/>
              </a:rPr>
              <a:t>&gt; &lt;sig</a:t>
            </a:r>
            <a:r>
              <a:rPr lang="en-US" sz="2400" baseline="-25000" dirty="0">
                <a:sym typeface="Wingdings" pitchFamily="2" charset="2"/>
              </a:rPr>
              <a:t>2</a:t>
            </a:r>
            <a:r>
              <a:rPr lang="en-US" sz="2400" dirty="0">
                <a:sym typeface="Wingdings" pitchFamily="2" charset="2"/>
              </a:rPr>
              <a:t>&gt; … &lt;sig</a:t>
            </a:r>
            <a:r>
              <a:rPr lang="en-US" sz="2400" baseline="-25000" dirty="0">
                <a:sym typeface="Wingdings" pitchFamily="2" charset="2"/>
              </a:rPr>
              <a:t>n</a:t>
            </a:r>
            <a:r>
              <a:rPr lang="en-US" sz="2400" dirty="0">
                <a:sym typeface="Wingdings" pitchFamily="2" charset="2"/>
              </a:rPr>
              <a:t>&gt; &lt;redeem script&gt;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0236F7-BEB8-4E45-BA90-18041E85D936}"/>
              </a:ext>
            </a:extLst>
          </p:cNvPr>
          <p:cNvSpPr txBox="1"/>
          <p:nvPr/>
        </p:nvSpPr>
        <p:spPr>
          <a:xfrm>
            <a:off x="6832256" y="743254"/>
            <a:ext cx="23180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(pre </a:t>
            </a:r>
            <a:r>
              <a:rPr lang="en-US" sz="2000" dirty="0" err="1">
                <a:latin typeface="+mn-lt"/>
              </a:rPr>
              <a:t>SegWit</a:t>
            </a:r>
            <a:r>
              <a:rPr lang="en-US" sz="2000" dirty="0">
                <a:latin typeface="+mn-lt"/>
              </a:rPr>
              <a:t> in 2017)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FB6A11-95C5-FF43-9C71-796B8986EEFE}"/>
              </a:ext>
            </a:extLst>
          </p:cNvPr>
          <p:cNvSpPr txBox="1"/>
          <p:nvPr/>
        </p:nvSpPr>
        <p:spPr>
          <a:xfrm>
            <a:off x="363217" y="4662512"/>
            <a:ext cx="85098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payer can specify complex conditions for when UTXO can be spent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148C6A-4F70-7642-835F-D7E6021FB535}"/>
              </a:ext>
            </a:extLst>
          </p:cNvPr>
          <p:cNvSpPr/>
          <p:nvPr/>
        </p:nvSpPr>
        <p:spPr>
          <a:xfrm>
            <a:off x="363217" y="1729800"/>
            <a:ext cx="8603811" cy="134300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64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DDDD-8ED0-7E49-AFB2-60A2D4E3D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P2SH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3D70B-4D9A-D147-99CD-5C09E76ED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917" y="1253316"/>
            <a:ext cx="879972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Miner verifies:</a:t>
            </a:r>
          </a:p>
          <a:p>
            <a:pPr marL="457200" indent="-457200">
              <a:spcBef>
                <a:spcPts val="1776"/>
              </a:spcBef>
              <a:buAutoNum type="arabicParenBoth"/>
              <a:tabLst>
                <a:tab pos="4341813" algn="l"/>
              </a:tabLst>
            </a:pPr>
            <a:r>
              <a:rPr lang="en-US" sz="2400" dirty="0"/>
              <a:t>&lt;</a:t>
            </a:r>
            <a:r>
              <a:rPr lang="en-US" sz="2400" dirty="0" err="1"/>
              <a:t>ScriptSig</a:t>
            </a:r>
            <a:r>
              <a:rPr lang="en-US" sz="2400" dirty="0"/>
              <a:t>&gt;  </a:t>
            </a:r>
            <a:r>
              <a:rPr lang="en-US" sz="2400" dirty="0" err="1"/>
              <a:t>ScriptPK</a:t>
            </a:r>
            <a:r>
              <a:rPr lang="en-US" sz="2400" dirty="0"/>
              <a:t>  = true	</a:t>
            </a:r>
            <a:r>
              <a:rPr lang="en-US" sz="2400" dirty="0">
                <a:sym typeface="Wingdings" pitchFamily="2" charset="2"/>
              </a:rPr>
              <a:t>⟵ spending Tx gave correct script</a:t>
            </a:r>
          </a:p>
          <a:p>
            <a:pPr marL="0" indent="0">
              <a:spcBef>
                <a:spcPts val="1776"/>
              </a:spcBef>
              <a:buNone/>
              <a:tabLst>
                <a:tab pos="4341813" algn="l"/>
              </a:tabLst>
            </a:pPr>
            <a:r>
              <a:rPr lang="en-US" sz="2400" dirty="0"/>
              <a:t>(2)    </a:t>
            </a:r>
            <a:r>
              <a:rPr lang="en-US" sz="2400" dirty="0" err="1"/>
              <a:t>ScriptSig</a:t>
            </a:r>
            <a:r>
              <a:rPr lang="en-US" sz="2400" dirty="0"/>
              <a:t> = true	</a:t>
            </a:r>
            <a:r>
              <a:rPr lang="en-US" sz="2400" dirty="0">
                <a:sym typeface="Wingdings" pitchFamily="2" charset="2"/>
              </a:rPr>
              <a:t> ⟵ script is satisfied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37535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F041738-A0C5-AF48-B2FF-917ED951C3A7}"/>
              </a:ext>
            </a:extLst>
          </p:cNvPr>
          <p:cNvSpPr/>
          <p:nvPr/>
        </p:nvSpPr>
        <p:spPr>
          <a:xfrm>
            <a:off x="4209392" y="4199078"/>
            <a:ext cx="4666593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78FFF1-89B8-914D-8B6F-ED9F8FE7CE8C}"/>
              </a:ext>
            </a:extLst>
          </p:cNvPr>
          <p:cNvSpPr/>
          <p:nvPr/>
        </p:nvSpPr>
        <p:spPr>
          <a:xfrm>
            <a:off x="835569" y="2515432"/>
            <a:ext cx="6353507" cy="49894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1B1FF0-9900-3A41-809E-9C698B677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P2SH:    </a:t>
            </a:r>
            <a:r>
              <a:rPr lang="en-US" dirty="0" err="1"/>
              <a:t>multisig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1B929-4F8B-E34A-BF9A-6063208FD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spending a UTXO requires  t-out-of-n  signatures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Redeem script for  2-out-of-3:      (chosen by payer)</a:t>
            </a:r>
          </a:p>
          <a:p>
            <a:pPr marL="0" indent="0">
              <a:buNone/>
            </a:pPr>
            <a:r>
              <a:rPr lang="en-US" sz="2400" dirty="0"/>
              <a:t>	&lt;2&gt;  &lt;PK</a:t>
            </a:r>
            <a:r>
              <a:rPr lang="en-US" sz="2400" baseline="-25000" dirty="0"/>
              <a:t>1</a:t>
            </a:r>
            <a:r>
              <a:rPr lang="en-US" sz="2400" dirty="0"/>
              <a:t>&gt;  &lt;PK</a:t>
            </a:r>
            <a:r>
              <a:rPr lang="en-US" sz="2400" baseline="-25000" dirty="0"/>
              <a:t>2</a:t>
            </a:r>
            <a:r>
              <a:rPr lang="en-US" sz="2400" dirty="0"/>
              <a:t>&gt;  &lt;PK</a:t>
            </a:r>
            <a:r>
              <a:rPr lang="en-US" sz="2400" baseline="-25000" dirty="0"/>
              <a:t>3</a:t>
            </a:r>
            <a:r>
              <a:rPr lang="en-US" sz="2400" dirty="0"/>
              <a:t>&gt;  &lt;3&gt;  CHECKMULTISIG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E22A6D1B-6605-2748-A686-2A5760BE489B}"/>
              </a:ext>
            </a:extLst>
          </p:cNvPr>
          <p:cNvSpPr/>
          <p:nvPr/>
        </p:nvSpPr>
        <p:spPr>
          <a:xfrm>
            <a:off x="2548966" y="3058504"/>
            <a:ext cx="610276" cy="409654"/>
          </a:xfrm>
          <a:custGeom>
            <a:avLst/>
            <a:gdLst>
              <a:gd name="connsiteX0" fmla="*/ 5046 w 682964"/>
              <a:gd name="connsiteY0" fmla="*/ 0 h 409654"/>
              <a:gd name="connsiteX1" fmla="*/ 99639 w 682964"/>
              <a:gd name="connsiteY1" fmla="*/ 362606 h 409654"/>
              <a:gd name="connsiteX2" fmla="*/ 682964 w 682964"/>
              <a:gd name="connsiteY2" fmla="*/ 394138 h 40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2964" h="409654">
                <a:moveTo>
                  <a:pt x="5046" y="0"/>
                </a:moveTo>
                <a:cubicBezTo>
                  <a:pt x="-4151" y="148458"/>
                  <a:pt x="-13347" y="296916"/>
                  <a:pt x="99639" y="362606"/>
                </a:cubicBezTo>
                <a:cubicBezTo>
                  <a:pt x="212625" y="428296"/>
                  <a:pt x="447794" y="411217"/>
                  <a:pt x="682964" y="394138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7AB0-01D2-2B49-AF7A-0439F6FE1717}"/>
              </a:ext>
            </a:extLst>
          </p:cNvPr>
          <p:cNvSpPr txBox="1"/>
          <p:nvPr/>
        </p:nvSpPr>
        <p:spPr>
          <a:xfrm>
            <a:off x="3159242" y="3248082"/>
            <a:ext cx="3224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hash gives P2SH address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A0C0A2-659D-FE4C-851A-EB436DAF1CFD}"/>
              </a:ext>
            </a:extLst>
          </p:cNvPr>
          <p:cNvSpPr txBox="1"/>
          <p:nvPr/>
        </p:nvSpPr>
        <p:spPr>
          <a:xfrm>
            <a:off x="291455" y="4214844"/>
            <a:ext cx="858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ScriptSig</a:t>
            </a:r>
            <a:r>
              <a:rPr lang="en-US" dirty="0">
                <a:latin typeface="+mn-lt"/>
              </a:rPr>
              <a:t> to spend:  (by payee)     &lt;0&gt; &lt;sig1&gt; &lt;sig3&gt; &lt;redeem script&gt;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AD9400-9290-F144-B2D3-F7BDB37E2DE6}"/>
              </a:ext>
            </a:extLst>
          </p:cNvPr>
          <p:cNvSpPr txBox="1"/>
          <p:nvPr/>
        </p:nvSpPr>
        <p:spPr>
          <a:xfrm>
            <a:off x="182007" y="3294248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threshold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2D9D741-02FC-5F4F-BF4B-2AC946EE2CB1}"/>
              </a:ext>
            </a:extLst>
          </p:cNvPr>
          <p:cNvCxnSpPr/>
          <p:nvPr/>
        </p:nvCxnSpPr>
        <p:spPr>
          <a:xfrm flipV="1">
            <a:off x="835340" y="2894306"/>
            <a:ext cx="281078" cy="4515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44A45DD-0745-F647-A3E0-7AF95F0EE9EA}"/>
              </a:ext>
            </a:extLst>
          </p:cNvPr>
          <p:cNvGrpSpPr/>
          <p:nvPr/>
        </p:nvGrpSpPr>
        <p:grpSpPr>
          <a:xfrm>
            <a:off x="7495953" y="2515432"/>
            <a:ext cx="492166" cy="1677899"/>
            <a:chOff x="7495953" y="2515432"/>
            <a:chExt cx="492166" cy="1677899"/>
          </a:xfrm>
        </p:grpSpPr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FF74ED44-503E-F545-964A-79711489D7C6}"/>
                </a:ext>
              </a:extLst>
            </p:cNvPr>
            <p:cNvSpPr/>
            <p:nvPr/>
          </p:nvSpPr>
          <p:spPr>
            <a:xfrm>
              <a:off x="7495953" y="2515432"/>
              <a:ext cx="191387" cy="49894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B7F3BAB9-00A8-B640-A4B6-A64DC3FC3D7E}"/>
                </a:ext>
              </a:extLst>
            </p:cNvPr>
            <p:cNvSpPr/>
            <p:nvPr/>
          </p:nvSpPr>
          <p:spPr>
            <a:xfrm>
              <a:off x="7687338" y="2764465"/>
              <a:ext cx="300781" cy="1428866"/>
            </a:xfrm>
            <a:custGeom>
              <a:avLst/>
              <a:gdLst>
                <a:gd name="connsiteX0" fmla="*/ 0 w 300781"/>
                <a:gd name="connsiteY0" fmla="*/ 0 h 1360968"/>
                <a:gd name="connsiteX1" fmla="*/ 265814 w 300781"/>
                <a:gd name="connsiteY1" fmla="*/ 148856 h 1360968"/>
                <a:gd name="connsiteX2" fmla="*/ 297712 w 300781"/>
                <a:gd name="connsiteY2" fmla="*/ 574158 h 1360968"/>
                <a:gd name="connsiteX3" fmla="*/ 297712 w 300781"/>
                <a:gd name="connsiteY3" fmla="*/ 1360968 h 1360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0781" h="1360968">
                  <a:moveTo>
                    <a:pt x="0" y="0"/>
                  </a:moveTo>
                  <a:cubicBezTo>
                    <a:pt x="108097" y="26581"/>
                    <a:pt x="216195" y="53163"/>
                    <a:pt x="265814" y="148856"/>
                  </a:cubicBezTo>
                  <a:cubicBezTo>
                    <a:pt x="315433" y="244549"/>
                    <a:pt x="292396" y="372139"/>
                    <a:pt x="297712" y="574158"/>
                  </a:cubicBezTo>
                  <a:cubicBezTo>
                    <a:pt x="303028" y="776177"/>
                    <a:pt x="300370" y="1068572"/>
                    <a:pt x="297712" y="1360968"/>
                  </a:cubicBezTo>
                </a:path>
              </a:pathLst>
            </a:custGeom>
            <a:noFill/>
            <a:ln w="38100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D29796F9-CB81-604B-9EA2-423E1D51E0F9}"/>
              </a:ext>
            </a:extLst>
          </p:cNvPr>
          <p:cNvSpPr txBox="1"/>
          <p:nvPr/>
        </p:nvSpPr>
        <p:spPr>
          <a:xfrm>
            <a:off x="6998688" y="4689121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(in the clear)</a:t>
            </a:r>
          </a:p>
        </p:txBody>
      </p:sp>
    </p:spTree>
    <p:extLst>
      <p:ext uri="{BB962C8B-B14F-4D97-AF65-F5344CB8AC3E}">
        <p14:creationId xmlns:p14="http://schemas.microsoft.com/office/powerpoint/2010/main" val="150431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BD2CB-E4F3-9342-B9F1-A1CA87408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Abstractly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CFAB5-6A01-A54D-BED9-1FE05B255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5373" y="1094623"/>
            <a:ext cx="6688906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Multisig</a:t>
            </a:r>
            <a:r>
              <a:rPr lang="en-US" sz="2400" dirty="0"/>
              <a:t> address:    </a:t>
            </a:r>
            <a:r>
              <a:rPr lang="en-US" sz="2400" i="1" dirty="0" err="1"/>
              <a:t>addr</a:t>
            </a:r>
            <a:r>
              <a:rPr lang="en-US" sz="2400" dirty="0"/>
              <a:t> = H(PK</a:t>
            </a:r>
            <a:r>
              <a:rPr lang="en-US" sz="2400" baseline="-25000" dirty="0"/>
              <a:t>1</a:t>
            </a:r>
            <a:r>
              <a:rPr lang="en-US" sz="2400" dirty="0"/>
              <a:t>, PK</a:t>
            </a:r>
            <a:r>
              <a:rPr lang="en-US" sz="2400" baseline="-25000" dirty="0"/>
              <a:t>2</a:t>
            </a:r>
            <a:r>
              <a:rPr lang="en-US" sz="2400" dirty="0"/>
              <a:t>, PK</a:t>
            </a:r>
            <a:r>
              <a:rPr lang="en-US" sz="2400" baseline="-25000" dirty="0"/>
              <a:t>3</a:t>
            </a:r>
            <a:r>
              <a:rPr lang="en-US" sz="2400" dirty="0"/>
              <a:t>, 2-of-3)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00BFA-285A-304A-8CE9-D5F64A5383E4}"/>
              </a:ext>
            </a:extLst>
          </p:cNvPr>
          <p:cNvGrpSpPr/>
          <p:nvPr/>
        </p:nvGrpSpPr>
        <p:grpSpPr>
          <a:xfrm>
            <a:off x="3061128" y="2075804"/>
            <a:ext cx="2071425" cy="495946"/>
            <a:chOff x="2634712" y="3808412"/>
            <a:chExt cx="2071425" cy="49594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262DA0B-5455-1E4A-89F2-2179F32352B2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7D51FB0-1D1C-AA48-9B28-07F5B2E01992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i="1" dirty="0" err="1"/>
                <a:t>addr</a:t>
              </a:r>
              <a:endParaRPr lang="en-US" i="1" baseline="-250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0DF4A7-5B3D-E547-BEBA-662D0C2A2B28}"/>
              </a:ext>
            </a:extLst>
          </p:cNvPr>
          <p:cNvGrpSpPr/>
          <p:nvPr/>
        </p:nvGrpSpPr>
        <p:grpSpPr>
          <a:xfrm>
            <a:off x="5132552" y="2075804"/>
            <a:ext cx="2103518" cy="495946"/>
            <a:chOff x="2634712" y="3808412"/>
            <a:chExt cx="2103518" cy="49594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F5CB05E-555A-1249-ACF2-EBF15956F38C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DB0F77C-E4A4-4E44-B8A0-29398A9780CB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793BDFE-9F8A-EA46-BAB4-9D3D0ECEA8C7}"/>
              </a:ext>
            </a:extLst>
          </p:cNvPr>
          <p:cNvSpPr/>
          <p:nvPr/>
        </p:nvSpPr>
        <p:spPr>
          <a:xfrm>
            <a:off x="1901969" y="2075804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738964-DB04-8E4D-9860-72C7AC2F9CB3}"/>
              </a:ext>
            </a:extLst>
          </p:cNvPr>
          <p:cNvCxnSpPr>
            <a:cxnSpLocks/>
          </p:cNvCxnSpPr>
          <p:nvPr/>
        </p:nvCxnSpPr>
        <p:spPr>
          <a:xfrm flipH="1">
            <a:off x="3027317" y="1962821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0EA5B3-0419-274F-9821-FE86EB678B4D}"/>
              </a:ext>
            </a:extLst>
          </p:cNvPr>
          <p:cNvCxnSpPr>
            <a:cxnSpLocks/>
          </p:cNvCxnSpPr>
          <p:nvPr/>
        </p:nvCxnSpPr>
        <p:spPr>
          <a:xfrm>
            <a:off x="5114471" y="1962821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70EF3E3-33F2-5F40-86E6-D5F8899256D9}"/>
              </a:ext>
            </a:extLst>
          </p:cNvPr>
          <p:cNvSpPr txBox="1"/>
          <p:nvPr/>
        </p:nvSpPr>
        <p:spPr>
          <a:xfrm>
            <a:off x="3271373" y="2574461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F90A1C1-AE4D-494D-8239-3A29F213D8B2}"/>
              </a:ext>
            </a:extLst>
          </p:cNvPr>
          <p:cNvCxnSpPr>
            <a:cxnSpLocks/>
          </p:cNvCxnSpPr>
          <p:nvPr/>
        </p:nvCxnSpPr>
        <p:spPr>
          <a:xfrm>
            <a:off x="7236070" y="1962821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5C3B49D-C14B-904E-AAE1-9F134AC229E7}"/>
              </a:ext>
            </a:extLst>
          </p:cNvPr>
          <p:cNvSpPr/>
          <p:nvPr/>
        </p:nvSpPr>
        <p:spPr>
          <a:xfrm>
            <a:off x="7269882" y="2079607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1A4A582-4486-084C-A86C-C1C2DE7BC8C5}"/>
              </a:ext>
            </a:extLst>
          </p:cNvPr>
          <p:cNvSpPr txBox="1"/>
          <p:nvPr/>
        </p:nvSpPr>
        <p:spPr>
          <a:xfrm>
            <a:off x="5343189" y="2585093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94EEFEC-8B21-0943-9119-D4A941ADDFA7}"/>
              </a:ext>
            </a:extLst>
          </p:cNvPr>
          <p:cNvSpPr txBox="1"/>
          <p:nvPr/>
        </p:nvSpPr>
        <p:spPr>
          <a:xfrm>
            <a:off x="1987091" y="2556899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D7FE0A9-7FB6-5B42-AC24-804176C7E20F}"/>
              </a:ext>
            </a:extLst>
          </p:cNvPr>
          <p:cNvSpPr/>
          <p:nvPr/>
        </p:nvSpPr>
        <p:spPr>
          <a:xfrm>
            <a:off x="3063329" y="2074462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F8E3F0-2DFA-114F-9523-255D97F622EC}"/>
              </a:ext>
            </a:extLst>
          </p:cNvPr>
          <p:cNvGrpSpPr/>
          <p:nvPr/>
        </p:nvGrpSpPr>
        <p:grpSpPr>
          <a:xfrm>
            <a:off x="154856" y="2093380"/>
            <a:ext cx="1420517" cy="757533"/>
            <a:chOff x="37894" y="1827560"/>
            <a:chExt cx="1420517" cy="757533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07A1F9-B680-C446-9D57-D03B0805FCB4}"/>
                </a:ext>
              </a:extLst>
            </p:cNvPr>
            <p:cNvSpPr txBox="1"/>
            <p:nvPr/>
          </p:nvSpPr>
          <p:spPr>
            <a:xfrm>
              <a:off x="230616" y="1827560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Tx1: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0D17BA-B770-4F44-A1EE-4195ED55BB92}"/>
                </a:ext>
              </a:extLst>
            </p:cNvPr>
            <p:cNvSpPr txBox="1"/>
            <p:nvPr/>
          </p:nvSpPr>
          <p:spPr>
            <a:xfrm>
              <a:off x="37894" y="2184983"/>
              <a:ext cx="14205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(funding Tx)</a:t>
              </a:r>
            </a:p>
          </p:txBody>
        </p:sp>
      </p:grp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DD9A21B-2D31-2F49-BE6F-22B8472FF902}"/>
              </a:ext>
            </a:extLst>
          </p:cNvPr>
          <p:cNvCxnSpPr>
            <a:cxnSpLocks/>
          </p:cNvCxnSpPr>
          <p:nvPr/>
        </p:nvCxnSpPr>
        <p:spPr>
          <a:xfrm>
            <a:off x="4304210" y="1493746"/>
            <a:ext cx="29983" cy="7037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BE53C6-3908-7341-83C1-04E274D2D83D}"/>
              </a:ext>
            </a:extLst>
          </p:cNvPr>
          <p:cNvGrpSpPr/>
          <p:nvPr/>
        </p:nvGrpSpPr>
        <p:grpSpPr>
          <a:xfrm>
            <a:off x="154856" y="2962613"/>
            <a:ext cx="8341822" cy="1575329"/>
            <a:chOff x="154856" y="2962613"/>
            <a:chExt cx="8341822" cy="1575329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DF8CD40-4ADE-5E44-A0F9-BDC2AA541852}"/>
                </a:ext>
              </a:extLst>
            </p:cNvPr>
            <p:cNvSpPr/>
            <p:nvPr/>
          </p:nvSpPr>
          <p:spPr>
            <a:xfrm>
              <a:off x="6719777" y="3762833"/>
              <a:ext cx="13456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output</a:t>
              </a:r>
              <a:endParaRPr lang="en-US" baseline="-25000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416984-764B-EB48-91A4-7BC131F949B4}"/>
                </a:ext>
              </a:extLst>
            </p:cNvPr>
            <p:cNvSpPr/>
            <p:nvPr/>
          </p:nvSpPr>
          <p:spPr>
            <a:xfrm>
              <a:off x="1901968" y="3762833"/>
              <a:ext cx="476294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input:  UTXO,  sig</a:t>
              </a:r>
              <a:r>
                <a:rPr lang="en-US" sz="2000" baseline="-25000" dirty="0"/>
                <a:t>1</a:t>
              </a:r>
              <a:r>
                <a:rPr lang="en-US" sz="2000" dirty="0"/>
                <a:t>, sig</a:t>
              </a:r>
              <a:r>
                <a:rPr lang="en-US" sz="2000" baseline="-25000" dirty="0"/>
                <a:t>3</a:t>
              </a:r>
              <a:r>
                <a:rPr lang="en-US" sz="2000" dirty="0"/>
                <a:t>, PK</a:t>
              </a:r>
              <a:r>
                <a:rPr lang="en-US" sz="2000" baseline="-25000" dirty="0"/>
                <a:t>1</a:t>
              </a:r>
              <a:r>
                <a:rPr lang="en-US" sz="2000" dirty="0"/>
                <a:t>, PK</a:t>
              </a:r>
              <a:r>
                <a:rPr lang="en-US" sz="2000" baseline="-25000" dirty="0"/>
                <a:t>2</a:t>
              </a:r>
              <a:r>
                <a:rPr lang="en-US" sz="2000" dirty="0"/>
                <a:t>, PK</a:t>
              </a:r>
              <a:r>
                <a:rPr lang="en-US" sz="2000" baseline="-25000" dirty="0"/>
                <a:t>3</a:t>
              </a:r>
              <a:r>
                <a:rPr lang="en-US" sz="2000" dirty="0"/>
                <a:t>, 2-of-3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85F3D6B-5085-CA43-881A-3B8079857648}"/>
                </a:ext>
              </a:extLst>
            </p:cNvPr>
            <p:cNvCxnSpPr>
              <a:cxnSpLocks/>
            </p:cNvCxnSpPr>
            <p:nvPr/>
          </p:nvCxnSpPr>
          <p:spPr>
            <a:xfrm>
              <a:off x="6698725" y="3649850"/>
              <a:ext cx="0" cy="82491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0CD863BA-3E0C-E048-B627-2243DC5EB50B}"/>
                </a:ext>
              </a:extLst>
            </p:cNvPr>
            <p:cNvCxnSpPr>
              <a:cxnSpLocks/>
            </p:cNvCxnSpPr>
            <p:nvPr/>
          </p:nvCxnSpPr>
          <p:spPr>
            <a:xfrm>
              <a:off x="8065411" y="3649850"/>
              <a:ext cx="0" cy="62227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F5579C1-C3B0-FA48-AAA4-59C64C955C83}"/>
                </a:ext>
              </a:extLst>
            </p:cNvPr>
            <p:cNvSpPr/>
            <p:nvPr/>
          </p:nvSpPr>
          <p:spPr>
            <a:xfrm>
              <a:off x="8099223" y="3766636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068D3CE-8EB3-DE4D-8CD3-48FC55631748}"/>
                </a:ext>
              </a:extLst>
            </p:cNvPr>
            <p:cNvSpPr/>
            <p:nvPr/>
          </p:nvSpPr>
          <p:spPr>
            <a:xfrm>
              <a:off x="1884367" y="3783016"/>
              <a:ext cx="4777970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6AF4F35-5513-D843-BFAB-972AD7DE1F96}"/>
                </a:ext>
              </a:extLst>
            </p:cNvPr>
            <p:cNvGrpSpPr/>
            <p:nvPr/>
          </p:nvGrpSpPr>
          <p:grpSpPr>
            <a:xfrm>
              <a:off x="154856" y="3780409"/>
              <a:ext cx="1571199" cy="757533"/>
              <a:chOff x="37894" y="1827560"/>
              <a:chExt cx="1571199" cy="757533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A56AD8-E33D-A349-89EE-5CF7141FBA3D}"/>
                  </a:ext>
                </a:extLst>
              </p:cNvPr>
              <p:cNvSpPr txBox="1"/>
              <p:nvPr/>
            </p:nvSpPr>
            <p:spPr>
              <a:xfrm>
                <a:off x="230616" y="1827560"/>
                <a:ext cx="7825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Tx2: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9A50BB5-80B3-6742-9D55-06A0A999CB68}"/>
                  </a:ext>
                </a:extLst>
              </p:cNvPr>
              <p:cNvSpPr txBox="1"/>
              <p:nvPr/>
            </p:nvSpPr>
            <p:spPr>
              <a:xfrm>
                <a:off x="37894" y="2184983"/>
                <a:ext cx="15711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(spending Tx)</a:t>
                </a:r>
              </a:p>
            </p:txBody>
          </p:sp>
        </p:grp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E8889D9-BAFE-7D48-AE94-A5F50A7245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696148" y="3638063"/>
              <a:ext cx="6028" cy="824911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C40DB0B8-D92C-2447-8A28-27A6E2B6F8CB}"/>
                </a:ext>
              </a:extLst>
            </p:cNvPr>
            <p:cNvSpPr/>
            <p:nvPr/>
          </p:nvSpPr>
          <p:spPr>
            <a:xfrm>
              <a:off x="3005183" y="2962613"/>
              <a:ext cx="865068" cy="918273"/>
            </a:xfrm>
            <a:custGeom>
              <a:avLst/>
              <a:gdLst>
                <a:gd name="connsiteX0" fmla="*/ 67626 w 865068"/>
                <a:gd name="connsiteY0" fmla="*/ 850605 h 850605"/>
                <a:gd name="connsiteX1" fmla="*/ 56994 w 865068"/>
                <a:gd name="connsiteY1" fmla="*/ 552893 h 850605"/>
                <a:gd name="connsiteX2" fmla="*/ 684315 w 865068"/>
                <a:gd name="connsiteY2" fmla="*/ 382772 h 850605"/>
                <a:gd name="connsiteX3" fmla="*/ 865068 w 865068"/>
                <a:gd name="connsiteY3" fmla="*/ 0 h 850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65068" h="850605">
                  <a:moveTo>
                    <a:pt x="67626" y="850605"/>
                  </a:moveTo>
                  <a:cubicBezTo>
                    <a:pt x="10919" y="740735"/>
                    <a:pt x="-45788" y="630865"/>
                    <a:pt x="56994" y="552893"/>
                  </a:cubicBezTo>
                  <a:cubicBezTo>
                    <a:pt x="159776" y="474921"/>
                    <a:pt x="549636" y="474921"/>
                    <a:pt x="684315" y="382772"/>
                  </a:cubicBezTo>
                  <a:cubicBezTo>
                    <a:pt x="818994" y="290623"/>
                    <a:pt x="842031" y="145311"/>
                    <a:pt x="865068" y="0"/>
                  </a:cubicBezTo>
                </a:path>
              </a:pathLst>
            </a:custGeom>
            <a:noFill/>
            <a:ln w="57150">
              <a:solidFill>
                <a:srgbClr val="00B05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7307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ADB70E0-ECFE-B04E-ADED-2E92143FE0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3A37F5B-13F3-9841-856D-B2CFD9AC57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Example Bitcoin scripts</a:t>
            </a:r>
          </a:p>
        </p:txBody>
      </p:sp>
    </p:spTree>
    <p:extLst>
      <p:ext uri="{BB962C8B-B14F-4D97-AF65-F5344CB8AC3E}">
        <p14:creationId xmlns:p14="http://schemas.microsoft.com/office/powerpoint/2010/main" val="777421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B0DC2-CED6-4848-9108-B4552020F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Protecting assets with a co-signatory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F91127-4643-1A4F-81F9-A990D6CB6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3190"/>
            <a:ext cx="8229600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stores her funds in UTXOs for   </a:t>
            </a: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2-of-2(PK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S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2B3DAB-DADB-F245-85A4-032F6DB16EC8}"/>
              </a:ext>
            </a:extLst>
          </p:cNvPr>
          <p:cNvSpPr txBox="1"/>
          <p:nvPr/>
        </p:nvSpPr>
        <p:spPr>
          <a:xfrm>
            <a:off x="3802660" y="2307116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9796B5-A163-D341-9EDE-508BCC0F9CFB}"/>
              </a:ext>
            </a:extLst>
          </p:cNvPr>
          <p:cNvSpPr txBox="1"/>
          <p:nvPr/>
        </p:nvSpPr>
        <p:spPr>
          <a:xfrm>
            <a:off x="3885214" y="1845451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F71791-E7CB-8247-89D8-9498610A373F}"/>
              </a:ext>
            </a:extLst>
          </p:cNvPr>
          <p:cNvSpPr txBox="1"/>
          <p:nvPr/>
        </p:nvSpPr>
        <p:spPr>
          <a:xfrm>
            <a:off x="7782781" y="2307116"/>
            <a:ext cx="880369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 err="1">
                <a:latin typeface="+mn-lt"/>
              </a:rPr>
              <a:t>BitGo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E5A595-DFD8-AD45-8A1B-4F107BA1CDA2}"/>
              </a:ext>
            </a:extLst>
          </p:cNvPr>
          <p:cNvSpPr txBox="1"/>
          <p:nvPr/>
        </p:nvSpPr>
        <p:spPr>
          <a:xfrm>
            <a:off x="7911822" y="1817449"/>
            <a:ext cx="5955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D43949-8FA2-674B-9756-A4B5DC818D35}"/>
              </a:ext>
            </a:extLst>
          </p:cNvPr>
          <p:cNvSpPr/>
          <p:nvPr/>
        </p:nvSpPr>
        <p:spPr>
          <a:xfrm>
            <a:off x="4912240" y="958825"/>
            <a:ext cx="2999794" cy="62732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1FA6184-1FF4-CA46-8BB8-BA0FE3D57C76}"/>
              </a:ext>
            </a:extLst>
          </p:cNvPr>
          <p:cNvGrpSpPr/>
          <p:nvPr/>
        </p:nvGrpSpPr>
        <p:grpSpPr>
          <a:xfrm>
            <a:off x="4590055" y="1859214"/>
            <a:ext cx="3192726" cy="531205"/>
            <a:chOff x="3838939" y="2169465"/>
            <a:chExt cx="3192726" cy="531205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573778D9-B518-D648-A976-0FBFD06BA9D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4D29E8F-B93B-4A41-B121-D56099518AE1}"/>
                </a:ext>
              </a:extLst>
            </p:cNvPr>
            <p:cNvSpPr txBox="1"/>
            <p:nvPr/>
          </p:nvSpPr>
          <p:spPr>
            <a:xfrm>
              <a:off x="4531962" y="2169465"/>
              <a:ext cx="1660326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spending Tx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B2737E0-EE9C-AB4C-9AA2-33F73B7AFCC0}"/>
              </a:ext>
            </a:extLst>
          </p:cNvPr>
          <p:cNvGrpSpPr/>
          <p:nvPr/>
        </p:nvGrpSpPr>
        <p:grpSpPr>
          <a:xfrm>
            <a:off x="4590055" y="2544857"/>
            <a:ext cx="3192726" cy="461665"/>
            <a:chOff x="3838939" y="2316426"/>
            <a:chExt cx="3192726" cy="461665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B2380355-3753-F043-951A-7099060639BA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2C235E-8B06-184A-B143-E27A9821992E}"/>
                </a:ext>
              </a:extLst>
            </p:cNvPr>
            <p:cNvSpPr txBox="1"/>
            <p:nvPr/>
          </p:nvSpPr>
          <p:spPr>
            <a:xfrm>
              <a:off x="4531962" y="2316426"/>
              <a:ext cx="157126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is this Alice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AF4F5AE-4CCE-4148-B657-8A1246251753}"/>
              </a:ext>
            </a:extLst>
          </p:cNvPr>
          <p:cNvGrpSpPr/>
          <p:nvPr/>
        </p:nvGrpSpPr>
        <p:grpSpPr>
          <a:xfrm flipH="1">
            <a:off x="4590055" y="3038775"/>
            <a:ext cx="3192726" cy="461665"/>
            <a:chOff x="3838939" y="2643000"/>
            <a:chExt cx="3192726" cy="461665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70ADEF8-FD48-2444-A3CE-A958D077876B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D4FABA-FDE0-D24D-B8B2-4E8E2AE64D7C}"/>
                </a:ext>
              </a:extLst>
            </p:cNvPr>
            <p:cNvSpPr txBox="1"/>
            <p:nvPr/>
          </p:nvSpPr>
          <p:spPr>
            <a:xfrm>
              <a:off x="4654280" y="2643000"/>
              <a:ext cx="161223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yep, it’s me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8F52FC7-A542-8346-BA6A-9AACDBC958F7}"/>
              </a:ext>
            </a:extLst>
          </p:cNvPr>
          <p:cNvGrpSpPr/>
          <p:nvPr/>
        </p:nvGrpSpPr>
        <p:grpSpPr>
          <a:xfrm>
            <a:off x="4590055" y="3737958"/>
            <a:ext cx="3192726" cy="461665"/>
            <a:chOff x="3838939" y="2626671"/>
            <a:chExt cx="3192726" cy="46166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6A1E472F-DEC9-FC4E-A6C8-E9241362CEB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0217CA3-6800-1149-AF4E-D16545C589F5}"/>
                </a:ext>
              </a:extLst>
            </p:cNvPr>
            <p:cNvSpPr txBox="1"/>
            <p:nvPr/>
          </p:nvSpPr>
          <p:spPr>
            <a:xfrm>
              <a:off x="4515634" y="2626671"/>
              <a:ext cx="16539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 on Tx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A699FFC-80F7-4A44-AA9F-7ED018CF1CF5}"/>
              </a:ext>
            </a:extLst>
          </p:cNvPr>
          <p:cNvGrpSpPr/>
          <p:nvPr/>
        </p:nvGrpSpPr>
        <p:grpSpPr>
          <a:xfrm>
            <a:off x="261257" y="3565555"/>
            <a:ext cx="3574971" cy="512004"/>
            <a:chOff x="3562630" y="2188666"/>
            <a:chExt cx="3574971" cy="5120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F24A2D9-FAEB-A245-9A4C-9A1858A147C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62630" y="2700670"/>
              <a:ext cx="357497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95B90DE-FB28-E04C-8CD3-E054EF3E3B6F}"/>
                </a:ext>
              </a:extLst>
            </p:cNvPr>
            <p:cNvSpPr txBox="1"/>
            <p:nvPr/>
          </p:nvSpPr>
          <p:spPr>
            <a:xfrm>
              <a:off x="3727798" y="2188666"/>
              <a:ext cx="3373680" cy="46166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post Tx with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S</a:t>
              </a:r>
              <a:r>
                <a:rPr lang="en-US" dirty="0">
                  <a:latin typeface="+mn-lt"/>
                </a:rPr>
                <a:t>&gt;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F8228F2-D36A-2F4C-8EC7-A50318FAA8DF}"/>
              </a:ext>
            </a:extLst>
          </p:cNvPr>
          <p:cNvSpPr txBox="1"/>
          <p:nvPr/>
        </p:nvSpPr>
        <p:spPr>
          <a:xfrm>
            <a:off x="426425" y="4561371"/>
            <a:ext cx="6183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⇒  theft of Alice’s SK</a:t>
            </a:r>
            <a:r>
              <a:rPr lang="en-US" baseline="-25000" dirty="0">
                <a:latin typeface="+mn-lt"/>
              </a:rPr>
              <a:t>A</a:t>
            </a:r>
            <a:r>
              <a:rPr lang="en-US" dirty="0">
                <a:latin typeface="+mn-lt"/>
              </a:rPr>
              <a:t> does not compromise BTC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50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B15BFC7-FB31-6840-B9B4-5169696EA9BD}"/>
              </a:ext>
            </a:extLst>
          </p:cNvPr>
          <p:cNvSpPr/>
          <p:nvPr/>
        </p:nvSpPr>
        <p:spPr>
          <a:xfrm>
            <a:off x="2614299" y="1796902"/>
            <a:ext cx="3921604" cy="49973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38889"/>
            <a:ext cx="8229600" cy="1510392"/>
          </a:xfrm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wants to buy a backpack for 0.1₿ from merchant Bob </a:t>
            </a:r>
          </a:p>
          <a:p>
            <a:pPr marL="0" indent="0"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Alice only pays after backpack arrives, but can’t not pay</a:t>
            </a:r>
          </a:p>
          <a:p>
            <a:pPr marL="0" indent="0" algn="ctr">
              <a:buNone/>
            </a:pPr>
            <a:r>
              <a:rPr lang="en-US" sz="2400" i="1" dirty="0" err="1"/>
              <a:t>addr</a:t>
            </a:r>
            <a:r>
              <a:rPr lang="en-US" sz="2400" dirty="0"/>
              <a:t> = </a:t>
            </a:r>
            <a:r>
              <a:rPr lang="en-US" sz="2400" b="1" dirty="0"/>
              <a:t>2-of-3(PK</a:t>
            </a:r>
            <a:r>
              <a:rPr lang="en-US" sz="2400" b="1" baseline="-25000" dirty="0"/>
              <a:t>A</a:t>
            </a:r>
            <a:r>
              <a:rPr lang="en-US" sz="2400" b="1" dirty="0"/>
              <a:t>, PK</a:t>
            </a:r>
            <a:r>
              <a:rPr lang="en-US" sz="2400" b="1" baseline="-25000" dirty="0"/>
              <a:t>B</a:t>
            </a:r>
            <a:r>
              <a:rPr lang="en-US" sz="2400" b="1" dirty="0"/>
              <a:t>, PK</a:t>
            </a:r>
            <a:r>
              <a:rPr lang="en-US" sz="2400" b="1" baseline="-25000" dirty="0"/>
              <a:t>J</a:t>
            </a:r>
            <a:r>
              <a:rPr lang="en-US" sz="2400" b="1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CB7D3E-28F3-0E49-955F-2BEEE2138E25}"/>
              </a:ext>
            </a:extLst>
          </p:cNvPr>
          <p:cNvSpPr txBox="1"/>
          <p:nvPr/>
        </p:nvSpPr>
        <p:spPr>
          <a:xfrm>
            <a:off x="1826903" y="2816485"/>
            <a:ext cx="787395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l"/>
            <a:r>
              <a:rPr lang="en-US" dirty="0">
                <a:latin typeface="+mn-lt"/>
              </a:rPr>
              <a:t>Alice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1074E0-B363-5F4E-B505-CABAAEBD7148}"/>
              </a:ext>
            </a:extLst>
          </p:cNvPr>
          <p:cNvSpPr txBox="1"/>
          <p:nvPr/>
        </p:nvSpPr>
        <p:spPr>
          <a:xfrm>
            <a:off x="1909457" y="3531904"/>
            <a:ext cx="622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388FCD-1B13-C34B-8647-A400B26D9F59}"/>
              </a:ext>
            </a:extLst>
          </p:cNvPr>
          <p:cNvSpPr txBox="1"/>
          <p:nvPr/>
        </p:nvSpPr>
        <p:spPr>
          <a:xfrm>
            <a:off x="5807024" y="2816485"/>
            <a:ext cx="880369" cy="18925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noAutofit/>
          </a:bodyPr>
          <a:lstStyle/>
          <a:p>
            <a:pPr algn="ctr"/>
            <a:r>
              <a:rPr lang="en-US" dirty="0">
                <a:latin typeface="+mn-lt"/>
              </a:rPr>
              <a:t>Bob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9FE4B-9E50-C846-93F9-6C13288A2534}"/>
              </a:ext>
            </a:extLst>
          </p:cNvPr>
          <p:cNvSpPr txBox="1"/>
          <p:nvPr/>
        </p:nvSpPr>
        <p:spPr>
          <a:xfrm>
            <a:off x="5920028" y="3531904"/>
            <a:ext cx="615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PK</a:t>
            </a:r>
            <a:r>
              <a:rPr lang="en-US" baseline="-25000" dirty="0">
                <a:latin typeface="+mn-lt"/>
              </a:rPr>
              <a:t>B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846BC7-3478-4F4B-A8C9-72B48D7C1258}"/>
              </a:ext>
            </a:extLst>
          </p:cNvPr>
          <p:cNvGrpSpPr/>
          <p:nvPr/>
        </p:nvGrpSpPr>
        <p:grpSpPr>
          <a:xfrm>
            <a:off x="2614298" y="2531873"/>
            <a:ext cx="3192726" cy="400110"/>
            <a:chOff x="3838939" y="2332755"/>
            <a:chExt cx="3192726" cy="40011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B6F8B20-3C0C-8E49-A477-59C1A0975306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F1346E8-720B-204B-9510-83D0C65E54EF}"/>
                </a:ext>
              </a:extLst>
            </p:cNvPr>
            <p:cNvSpPr txBox="1"/>
            <p:nvPr/>
          </p:nvSpPr>
          <p:spPr>
            <a:xfrm>
              <a:off x="4172733" y="2332755"/>
              <a:ext cx="262020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want backpack for 0.1₿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493133D-5057-9047-A2DB-FCAE5FE4FC08}"/>
              </a:ext>
            </a:extLst>
          </p:cNvPr>
          <p:cNvGrpSpPr/>
          <p:nvPr/>
        </p:nvGrpSpPr>
        <p:grpSpPr>
          <a:xfrm>
            <a:off x="8119381" y="2805408"/>
            <a:ext cx="880369" cy="1892505"/>
            <a:chOff x="8119381" y="2805408"/>
            <a:chExt cx="880369" cy="189250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3B91BA2-5476-2A4A-82E9-408BD993F66E}"/>
                </a:ext>
              </a:extLst>
            </p:cNvPr>
            <p:cNvSpPr txBox="1"/>
            <p:nvPr/>
          </p:nvSpPr>
          <p:spPr>
            <a:xfrm>
              <a:off x="8119381" y="2805408"/>
              <a:ext cx="880369" cy="1892505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txBody>
            <a:bodyPr wrap="none" rtlCol="0">
              <a:noAutofit/>
            </a:bodyPr>
            <a:lstStyle/>
            <a:p>
              <a:pPr algn="l"/>
              <a:r>
                <a:rPr lang="en-US" dirty="0">
                  <a:latin typeface="+mn-lt"/>
                </a:rPr>
                <a:t>Judge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9E3678-FE1D-C146-ACD2-E689D319FEAB}"/>
                </a:ext>
              </a:extLst>
            </p:cNvPr>
            <p:cNvSpPr txBox="1"/>
            <p:nvPr/>
          </p:nvSpPr>
          <p:spPr>
            <a:xfrm>
              <a:off x="8274871" y="3531904"/>
              <a:ext cx="5693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PK</a:t>
              </a:r>
              <a:r>
                <a:rPr lang="en-US" baseline="-25000" dirty="0">
                  <a:latin typeface="+mn-lt"/>
                </a:rPr>
                <a:t>J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CF22336-9007-2E47-916A-36909734B6E5}"/>
              </a:ext>
            </a:extLst>
          </p:cNvPr>
          <p:cNvGrpSpPr/>
          <p:nvPr/>
        </p:nvGrpSpPr>
        <p:grpSpPr>
          <a:xfrm>
            <a:off x="0" y="2508849"/>
            <a:ext cx="1826903" cy="2092881"/>
            <a:chOff x="3838939" y="1931774"/>
            <a:chExt cx="1826903" cy="209288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FA9D647F-9C35-664F-95C9-6576F82F4B58}"/>
                </a:ext>
              </a:extLst>
            </p:cNvPr>
            <p:cNvCxnSpPr>
              <a:cxnSpLocks/>
            </p:cNvCxnSpPr>
            <p:nvPr/>
          </p:nvCxnSpPr>
          <p:spPr>
            <a:xfrm>
              <a:off x="3838939" y="2700670"/>
              <a:ext cx="1826903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33E9899-47F7-9045-B376-43411B99CADE}"/>
                </a:ext>
              </a:extLst>
            </p:cNvPr>
            <p:cNvSpPr txBox="1"/>
            <p:nvPr/>
          </p:nvSpPr>
          <p:spPr>
            <a:xfrm>
              <a:off x="4125063" y="1931774"/>
              <a:ext cx="1288558" cy="209288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post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payment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of 0.11</a:t>
              </a:r>
              <a:r>
                <a:rPr lang="en-US" dirty="0"/>
                <a:t>₿</a:t>
              </a:r>
              <a:br>
                <a:rPr lang="en-US" dirty="0"/>
              </a:br>
              <a:r>
                <a:rPr lang="en-US" dirty="0"/>
                <a:t>to </a:t>
              </a:r>
              <a:r>
                <a:rPr lang="en-US" i="1" dirty="0" err="1"/>
                <a:t>addr</a:t>
              </a:r>
              <a:endParaRPr lang="en-US" i="1" dirty="0"/>
            </a:p>
            <a:p>
              <a:pPr algn="ctr">
                <a:spcBef>
                  <a:spcPts val="1200"/>
                </a:spcBef>
              </a:pPr>
              <a:r>
                <a:rPr lang="en-US" dirty="0">
                  <a:latin typeface="+mn-lt"/>
                </a:rPr>
                <a:t>(UTXO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)</a:t>
              </a:r>
              <a:endParaRPr lang="en-US" baseline="-25000" dirty="0">
                <a:latin typeface="+mn-lt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D56AD5E-701A-6F46-87D9-1E57F71F569B}"/>
              </a:ext>
            </a:extLst>
          </p:cNvPr>
          <p:cNvGrpSpPr/>
          <p:nvPr/>
        </p:nvGrpSpPr>
        <p:grpSpPr>
          <a:xfrm flipH="1">
            <a:off x="2389906" y="3949368"/>
            <a:ext cx="3641510" cy="1200329"/>
            <a:chOff x="3602149" y="2316426"/>
            <a:chExt cx="3641510" cy="1200329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65243A0-2FD1-DD48-890C-7E0732C38CC8}"/>
                </a:ext>
              </a:extLst>
            </p:cNvPr>
            <p:cNvCxnSpPr/>
            <p:nvPr/>
          </p:nvCxnSpPr>
          <p:spPr>
            <a:xfrm>
              <a:off x="3838939" y="2700670"/>
              <a:ext cx="3192726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3522FE-809F-F146-9216-F6039597C8F3}"/>
                </a:ext>
              </a:extLst>
            </p:cNvPr>
            <p:cNvSpPr txBox="1"/>
            <p:nvPr/>
          </p:nvSpPr>
          <p:spPr>
            <a:xfrm>
              <a:off x="3602149" y="2316426"/>
              <a:ext cx="364151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backpack arrives</a:t>
              </a:r>
            </a:p>
            <a:p>
              <a:pPr algn="ctr"/>
              <a:r>
                <a:rPr lang="en-US" dirty="0">
                  <a:latin typeface="+mn-lt"/>
                </a:rPr>
                <a:t>send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on Tx: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UTXO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⇾ (PK</a:t>
              </a:r>
              <a:r>
                <a:rPr lang="en-US" baseline="-25000" dirty="0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:0.1, PK</a:t>
              </a:r>
              <a:r>
                <a:rPr lang="en-US" baseline="-25000" dirty="0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:0.01)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1A82C74-AF90-8844-B3E7-3CD424CE18D8}"/>
              </a:ext>
            </a:extLst>
          </p:cNvPr>
          <p:cNvGrpSpPr/>
          <p:nvPr/>
        </p:nvGrpSpPr>
        <p:grpSpPr>
          <a:xfrm flipH="1">
            <a:off x="6617547" y="3993569"/>
            <a:ext cx="2150898" cy="1200329"/>
            <a:chOff x="4329209" y="2316426"/>
            <a:chExt cx="2150898" cy="1200329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94F2B78F-3807-044E-BB99-873B41C0C922}"/>
                </a:ext>
              </a:extLst>
            </p:cNvPr>
            <p:cNvCxnSpPr>
              <a:cxnSpLocks/>
            </p:cNvCxnSpPr>
            <p:nvPr/>
          </p:nvCxnSpPr>
          <p:spPr>
            <a:xfrm>
              <a:off x="4329209" y="2700670"/>
              <a:ext cx="2150898" cy="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C6F80EE-D5D8-BB47-BF61-7894A50AD17F}"/>
                </a:ext>
              </a:extLst>
            </p:cNvPr>
            <p:cNvSpPr txBox="1"/>
            <p:nvPr/>
          </p:nvSpPr>
          <p:spPr>
            <a:xfrm>
              <a:off x="4480595" y="2316426"/>
              <a:ext cx="1884618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redeem using</a:t>
              </a:r>
              <a:br>
                <a:rPr lang="en-US" dirty="0">
                  <a:latin typeface="+mn-lt"/>
                </a:rPr>
              </a:br>
              <a:r>
                <a:rPr lang="en-US" dirty="0">
                  <a:latin typeface="+mn-lt"/>
                </a:rPr>
                <a:t>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A</a:t>
              </a:r>
              <a:r>
                <a:rPr lang="en-US" dirty="0">
                  <a:latin typeface="+mn-lt"/>
                </a:rPr>
                <a:t>&gt; &lt;</a:t>
              </a:r>
              <a:r>
                <a:rPr lang="en-US" dirty="0" err="1">
                  <a:latin typeface="+mn-lt"/>
                </a:rPr>
                <a:t>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&gt; </a:t>
              </a:r>
            </a:p>
            <a:p>
              <a:pPr algn="ctr"/>
              <a:r>
                <a:rPr lang="en-US" dirty="0">
                  <a:latin typeface="+mn-lt"/>
                </a:rPr>
                <a:t>on Tx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948B9B-6EEE-5443-8ACA-21F08607CBE8}"/>
              </a:ext>
            </a:extLst>
          </p:cNvPr>
          <p:cNvGrpSpPr/>
          <p:nvPr/>
        </p:nvGrpSpPr>
        <p:grpSpPr>
          <a:xfrm>
            <a:off x="2614298" y="3054226"/>
            <a:ext cx="3192726" cy="955007"/>
            <a:chOff x="2614298" y="3054226"/>
            <a:chExt cx="3192726" cy="955007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5A1E169-0823-A44C-9037-8EBFECD08A15}"/>
                </a:ext>
              </a:extLst>
            </p:cNvPr>
            <p:cNvGrpSpPr/>
            <p:nvPr/>
          </p:nvGrpSpPr>
          <p:grpSpPr>
            <a:xfrm>
              <a:off x="2614298" y="3054226"/>
              <a:ext cx="3192726" cy="830997"/>
              <a:chOff x="3838939" y="2316426"/>
              <a:chExt cx="3192726" cy="830997"/>
            </a:xfrm>
          </p:grpSpPr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id="{52F4F62C-0CEA-CB49-A1F9-0A18C63D60FE}"/>
                  </a:ext>
                </a:extLst>
              </p:cNvPr>
              <p:cNvCxnSpPr/>
              <p:nvPr/>
            </p:nvCxnSpPr>
            <p:spPr>
              <a:xfrm>
                <a:off x="3838939" y="2700670"/>
                <a:ext cx="3192726" cy="0"/>
              </a:xfrm>
              <a:prstGeom prst="straightConnector1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36E3C4A-0402-E540-A6EA-146C3E3ADB8D}"/>
                  </a:ext>
                </a:extLst>
              </p:cNvPr>
              <p:cNvSpPr txBox="1"/>
              <p:nvPr/>
            </p:nvSpPr>
            <p:spPr>
              <a:xfrm>
                <a:off x="4042106" y="2316426"/>
                <a:ext cx="276159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>
                    <a:latin typeface="+mn-lt"/>
                  </a:rPr>
                  <a:t>once see Tx on chain</a:t>
                </a:r>
              </a:p>
              <a:p>
                <a:pPr algn="ctr"/>
                <a:r>
                  <a:rPr lang="en-US" dirty="0">
                    <a:latin typeface="+mn-lt"/>
                  </a:rPr>
                  <a:t>mail backpack</a:t>
                </a:r>
              </a:p>
            </p:txBody>
          </p:sp>
        </p:grpSp>
        <p:pic>
          <p:nvPicPr>
            <p:cNvPr id="1026" name="Picture 2" descr="Free Backpack Clipart, Download Free Clip Art, Free Clip Art on Clipart  Library">
              <a:extLst>
                <a:ext uri="{FF2B5EF4-FFF2-40B4-BE49-F238E27FC236}">
                  <a16:creationId xmlns:a16="http://schemas.microsoft.com/office/drawing/2014/main" id="{703511C8-6A10-AE44-87FE-872604737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820" y="3467706"/>
              <a:ext cx="448431" cy="5415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03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B068-F469-C444-93D3-7FAB51F5F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Escrow service:  a dispute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6D13D-F019-D54B-B836-9803A9A3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38888"/>
            <a:ext cx="8431619" cy="420461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en-US" sz="2400" dirty="0"/>
              <a:t>Backpack never arrives:   (Bob at fault)</a:t>
            </a:r>
          </a:p>
          <a:p>
            <a:pPr marL="0" indent="0">
              <a:buNone/>
            </a:pPr>
            <a:r>
              <a:rPr lang="en-US" sz="2400" dirty="0"/>
              <a:t>		Alice gets her funds back with help of Judge and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b="1" baseline="-25000" dirty="0" err="1"/>
              <a:t>A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b="1" baseline="-25000" dirty="0" err="1"/>
              <a:t>Judge</a:t>
            </a:r>
            <a:r>
              <a:rPr lang="en-US" sz="2400" b="1" dirty="0"/>
              <a:t>  )          </a:t>
            </a:r>
            <a:r>
              <a:rPr lang="en-US" sz="1800" dirty="0"/>
              <a:t>[2-out-of-3]</a:t>
            </a:r>
          </a:p>
          <a:p>
            <a:pPr marL="457200" indent="-457200">
              <a:spcBef>
                <a:spcPts val="1176"/>
              </a:spcBef>
              <a:buAutoNum type="arabicParenBoth" startAt="2"/>
            </a:pPr>
            <a:r>
              <a:rPr lang="en-US" sz="2400" dirty="0"/>
              <a:t>Alice never sends  </a:t>
            </a:r>
            <a:r>
              <a:rPr lang="en-US" sz="2400" dirty="0" err="1"/>
              <a:t>sig</a:t>
            </a:r>
            <a:r>
              <a:rPr lang="en-US" sz="2400" baseline="-25000" dirty="0" err="1"/>
              <a:t>A</a:t>
            </a:r>
            <a:r>
              <a:rPr lang="en-US" sz="2400" dirty="0"/>
              <a:t>:    (Alice at fault)</a:t>
            </a:r>
          </a:p>
          <a:p>
            <a:pPr marL="0" indent="0">
              <a:buNone/>
            </a:pPr>
            <a:r>
              <a:rPr lang="en-US" sz="2400" dirty="0"/>
              <a:t>		Bob gets paid with help of Judge as a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B</a:t>
            </a:r>
            <a:r>
              <a:rPr lang="en-US" sz="2400" b="1" dirty="0"/>
              <a:t>  , 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B</a:t>
            </a:r>
            <a:r>
              <a:rPr lang="en-US" sz="2400" b="1" dirty="0"/>
              <a:t>,  </a:t>
            </a:r>
            <a:r>
              <a:rPr lang="en-US" sz="2400" b="1" dirty="0" err="1"/>
              <a:t>sig</a:t>
            </a:r>
            <a:r>
              <a:rPr lang="en-US" sz="2400" b="1" baseline="-25000" dirty="0" err="1"/>
              <a:t>Judge</a:t>
            </a:r>
            <a:r>
              <a:rPr lang="en-US" sz="2400" b="1" dirty="0"/>
              <a:t>  )</a:t>
            </a:r>
            <a:r>
              <a:rPr lang="en-US" sz="2400" dirty="0"/>
              <a:t>           </a:t>
            </a:r>
            <a:r>
              <a:rPr lang="en-US" sz="1800" dirty="0"/>
              <a:t>[2-out-of-3]</a:t>
            </a:r>
            <a:endParaRPr lang="en-US" sz="1800" b="1" dirty="0"/>
          </a:p>
          <a:p>
            <a:pPr marL="0" indent="0">
              <a:spcBef>
                <a:spcPts val="1176"/>
              </a:spcBef>
              <a:buNone/>
            </a:pPr>
            <a:r>
              <a:rPr lang="en-US" sz="2400" dirty="0"/>
              <a:t>(3)  Both are at fault:    Judge publishes &lt;</a:t>
            </a:r>
            <a:r>
              <a:rPr lang="en-US" sz="2400" dirty="0" err="1"/>
              <a:t>sig</a:t>
            </a:r>
            <a:r>
              <a:rPr lang="en-US" sz="2400" baseline="-25000" dirty="0" err="1"/>
              <a:t>Judge</a:t>
            </a:r>
            <a:r>
              <a:rPr lang="en-US" sz="2400" dirty="0"/>
              <a:t>&gt; on Tx:</a:t>
            </a:r>
          </a:p>
          <a:p>
            <a:pPr marL="0" indent="0">
              <a:buNone/>
            </a:pPr>
            <a:r>
              <a:rPr lang="en-US" sz="2400" dirty="0"/>
              <a:t>		Tx:   </a:t>
            </a:r>
            <a:r>
              <a:rPr lang="en-US" sz="2400" b="1" dirty="0"/>
              <a:t>( UTXO</a:t>
            </a:r>
            <a:r>
              <a:rPr lang="en-US" sz="2400" b="1" baseline="-25000" dirty="0"/>
              <a:t>A </a:t>
            </a:r>
            <a:r>
              <a:rPr lang="en-US" sz="2400" b="1" dirty="0"/>
              <a:t>⇾  PK</a:t>
            </a:r>
            <a:r>
              <a:rPr lang="en-US" sz="2400" b="1" baseline="-25000" dirty="0"/>
              <a:t>A</a:t>
            </a:r>
            <a:r>
              <a:rPr lang="en-US" sz="2400" b="1" dirty="0"/>
              <a:t>: 0.05,  PK</a:t>
            </a:r>
            <a:r>
              <a:rPr lang="en-US" sz="2400" b="1" baseline="-25000" dirty="0"/>
              <a:t>B</a:t>
            </a:r>
            <a:r>
              <a:rPr lang="en-US" sz="2400" b="1" dirty="0"/>
              <a:t>: 0.05,  PK</a:t>
            </a:r>
            <a:r>
              <a:rPr lang="en-US" sz="2400" b="1" baseline="-25000" dirty="0"/>
              <a:t>J</a:t>
            </a:r>
            <a:r>
              <a:rPr lang="en-US" sz="2400" b="1" dirty="0"/>
              <a:t>: 0.01  )</a:t>
            </a:r>
          </a:p>
          <a:p>
            <a:pPr marL="0" indent="0">
              <a:buNone/>
            </a:pPr>
            <a:r>
              <a:rPr lang="en-US" sz="2400" dirty="0"/>
              <a:t>	Now either Alice or Bob can execute this Tx.  </a:t>
            </a:r>
          </a:p>
          <a:p>
            <a:pPr marL="0" indent="0" algn="ctr">
              <a:buNone/>
            </a:pP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2CADBD8-EA82-6C40-AEFA-783A231713F6}"/>
              </a:ext>
            </a:extLst>
          </p:cNvPr>
          <p:cNvCxnSpPr/>
          <p:nvPr/>
        </p:nvCxnSpPr>
        <p:spPr>
          <a:xfrm>
            <a:off x="127591" y="2339165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75FC81-7BBB-D445-8E9C-753626609207}"/>
              </a:ext>
            </a:extLst>
          </p:cNvPr>
          <p:cNvCxnSpPr/>
          <p:nvPr/>
        </p:nvCxnSpPr>
        <p:spPr>
          <a:xfrm>
            <a:off x="101009" y="3703678"/>
            <a:ext cx="894198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18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86A7-9F20-0544-9AE8-CF0AAA7C9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Cross Chain Atomic Swap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6318-F8A4-2347-BD11-9A7F383B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580474" cy="39433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Alice has 5 BTC,       Bob has 2 LTC (</a:t>
            </a:r>
            <a:r>
              <a:rPr lang="en-US" sz="2400" dirty="0" err="1"/>
              <a:t>LiteCoin</a:t>
            </a:r>
            <a:r>
              <a:rPr lang="en-US" sz="2400" dirty="0"/>
              <a:t>).     They want to swap.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dirty="0"/>
              <a:t>Want a sequence of Tx on the Bitcoin and Litecoin chains </a:t>
            </a:r>
            <a:r>
              <a:rPr lang="en-US" sz="2400" dirty="0" err="1"/>
              <a:t>s.t.</a:t>
            </a:r>
            <a:r>
              <a:rPr lang="en-US" sz="2400" dirty="0"/>
              <a:t>:</a:t>
            </a:r>
          </a:p>
          <a:p>
            <a:r>
              <a:rPr lang="en-US" sz="2400" dirty="0"/>
              <a:t>either success:   Alice has 2 LTC and Bob has 5 BTX,</a:t>
            </a:r>
          </a:p>
          <a:p>
            <a:r>
              <a:rPr lang="en-US" sz="2400" dirty="0"/>
              <a:t>or failure:   no funds move.</a:t>
            </a:r>
          </a:p>
          <a:p>
            <a:pPr marL="0" indent="0">
              <a:buNone/>
            </a:pPr>
            <a:r>
              <a:rPr lang="en-US" sz="2400" dirty="0"/>
              <a:t>Swap cannot get stuck halfway.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400" b="1" u="sng" dirty="0"/>
              <a:t>Goal</a:t>
            </a:r>
            <a:r>
              <a:rPr lang="en-US" sz="2400" dirty="0"/>
              <a:t>:  design a sequence of Tx to do this. 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2400" dirty="0"/>
              <a:t>  solution:   programming </a:t>
            </a:r>
            <a:r>
              <a:rPr lang="en-US" sz="2400" dirty="0" err="1"/>
              <a:t>proj</a:t>
            </a:r>
            <a:r>
              <a:rPr lang="en-US" sz="2400" dirty="0"/>
              <a:t> #1 ex 4.</a:t>
            </a:r>
          </a:p>
        </p:txBody>
      </p:sp>
    </p:spTree>
    <p:extLst>
      <p:ext uri="{BB962C8B-B14F-4D97-AF65-F5344CB8AC3E}">
        <p14:creationId xmlns:p14="http://schemas.microsoft.com/office/powerpoint/2010/main" val="64364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5E6D-858D-094A-AAD9-A4544F679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9360"/>
            <a:ext cx="8229600" cy="62309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/>
              <a:t>Recap:  the Bitcoin blockchain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05FBEC-FDDB-934D-8601-D2420A752129}"/>
              </a:ext>
            </a:extLst>
          </p:cNvPr>
          <p:cNvSpPr/>
          <p:nvPr/>
        </p:nvSpPr>
        <p:spPr>
          <a:xfrm>
            <a:off x="126120" y="1495810"/>
            <a:ext cx="1135118" cy="23068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258992-6F79-6F43-B488-DCC7CE1F8429}"/>
              </a:ext>
            </a:extLst>
          </p:cNvPr>
          <p:cNvSpPr txBox="1"/>
          <p:nvPr/>
        </p:nvSpPr>
        <p:spPr>
          <a:xfrm>
            <a:off x="114640" y="885366"/>
            <a:ext cx="1107034" cy="6906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>
                <a:latin typeface="+mn-lt"/>
              </a:rPr>
              <a:t>genesis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block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A803B7A7-504C-FF44-9A3C-0FBE832ECFC6}"/>
              </a:ext>
            </a:extLst>
          </p:cNvPr>
          <p:cNvGrpSpPr/>
          <p:nvPr/>
        </p:nvGrpSpPr>
        <p:grpSpPr>
          <a:xfrm>
            <a:off x="262738" y="1008993"/>
            <a:ext cx="4478218" cy="4009588"/>
            <a:chOff x="262738" y="914397"/>
            <a:chExt cx="4478218" cy="400958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7D3B48A-1AE2-4C4F-80A0-429BC9628C8F}"/>
                </a:ext>
              </a:extLst>
            </p:cNvPr>
            <p:cNvSpPr/>
            <p:nvPr/>
          </p:nvSpPr>
          <p:spPr>
            <a:xfrm>
              <a:off x="2175638" y="1384023"/>
              <a:ext cx="1157044" cy="229488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C9A335-6922-D440-91EB-B50D4F2C6F53}"/>
                </a:ext>
              </a:extLst>
            </p:cNvPr>
            <p:cNvSpPr txBox="1"/>
            <p:nvPr/>
          </p:nvSpPr>
          <p:spPr>
            <a:xfrm>
              <a:off x="2175638" y="1384023"/>
              <a:ext cx="2565318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version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 err="1">
                  <a:latin typeface="+mn-lt"/>
                </a:rPr>
                <a:t>prev</a:t>
              </a:r>
              <a:r>
                <a:rPr lang="en-US" dirty="0">
                  <a:latin typeface="+mn-lt"/>
                </a:rPr>
                <a:t>	(32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time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bits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dirty="0">
                  <a:latin typeface="+mn-lt"/>
                </a:rPr>
                <a:t>nonce	(4 bytes)</a:t>
              </a:r>
            </a:p>
            <a:p>
              <a:pPr algn="l">
                <a:tabLst>
                  <a:tab pos="1128713" algn="l"/>
                </a:tabLst>
              </a:pPr>
              <a:r>
                <a:rPr lang="en-US" b="1" dirty="0">
                  <a:latin typeface="+mn-lt"/>
                </a:rPr>
                <a:t>Tx root</a:t>
              </a:r>
              <a:r>
                <a:rPr lang="en-US" dirty="0">
                  <a:latin typeface="+mn-lt"/>
                </a:rPr>
                <a:t>	(32 bytes)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96F28565-A613-1C40-AB4A-C4482E1732B6}"/>
                </a:ext>
              </a:extLst>
            </p:cNvPr>
            <p:cNvCxnSpPr/>
            <p:nvPr/>
          </p:nvCxnSpPr>
          <p:spPr>
            <a:xfrm>
              <a:off x="3389582" y="3678903"/>
              <a:ext cx="1182414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D13C24-5D35-564C-A9DA-3D997450819D}"/>
                </a:ext>
              </a:extLst>
            </p:cNvPr>
            <p:cNvSpPr txBox="1"/>
            <p:nvPr/>
          </p:nvSpPr>
          <p:spPr>
            <a:xfrm>
              <a:off x="3332682" y="3708113"/>
              <a:ext cx="12393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80 bytes</a:t>
              </a:r>
            </a:p>
          </p:txBody>
        </p:sp>
        <p:sp>
          <p:nvSpPr>
            <p:cNvPr id="11" name="Triangle 10">
              <a:extLst>
                <a:ext uri="{FF2B5EF4-FFF2-40B4-BE49-F238E27FC236}">
                  <a16:creationId xmlns:a16="http://schemas.microsoft.com/office/drawing/2014/main" id="{7B98F414-8C0D-8C45-813F-68FF4E497ABA}"/>
                </a:ext>
              </a:extLst>
            </p:cNvPr>
            <p:cNvSpPr/>
            <p:nvPr/>
          </p:nvSpPr>
          <p:spPr>
            <a:xfrm>
              <a:off x="1513486" y="3724381"/>
              <a:ext cx="2285999" cy="1199604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BB75DD-2D4C-4849-A32A-CB935011BEC3}"/>
                </a:ext>
              </a:extLst>
            </p:cNvPr>
            <p:cNvSpPr/>
            <p:nvPr/>
          </p:nvSpPr>
          <p:spPr>
            <a:xfrm>
              <a:off x="1847642" y="4630438"/>
              <a:ext cx="178675" cy="21354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CF2071-F024-7B40-81F0-8E709DE1E78B}"/>
                </a:ext>
              </a:extLst>
            </p:cNvPr>
            <p:cNvSpPr/>
            <p:nvPr/>
          </p:nvSpPr>
          <p:spPr>
            <a:xfrm>
              <a:off x="3288037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9B27EAA-436E-EF4B-97E8-F9E724A5EDE0}"/>
                </a:ext>
              </a:extLst>
            </p:cNvPr>
            <p:cNvSpPr/>
            <p:nvPr/>
          </p:nvSpPr>
          <p:spPr>
            <a:xfrm>
              <a:off x="2135721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13CAD8C-8E37-2949-9907-D2056EB1E69C}"/>
                </a:ext>
              </a:extLst>
            </p:cNvPr>
            <p:cNvSpPr/>
            <p:nvPr/>
          </p:nvSpPr>
          <p:spPr>
            <a:xfrm>
              <a:off x="2711879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561663-1A9A-DE4B-B928-812B62C95879}"/>
                </a:ext>
              </a:extLst>
            </p:cNvPr>
            <p:cNvSpPr/>
            <p:nvPr/>
          </p:nvSpPr>
          <p:spPr>
            <a:xfrm>
              <a:off x="2423800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51AA2CA-920D-3648-AC34-5B07CD65B9B9}"/>
                </a:ext>
              </a:extLst>
            </p:cNvPr>
            <p:cNvSpPr txBox="1"/>
            <p:nvPr/>
          </p:nvSpPr>
          <p:spPr>
            <a:xfrm>
              <a:off x="2397895" y="914397"/>
              <a:ext cx="6479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BH</a:t>
              </a:r>
              <a:r>
                <a:rPr lang="en-US" baseline="-25000" dirty="0">
                  <a:latin typeface="+mn-lt"/>
                </a:rPr>
                <a:t>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6D71439-DD36-234F-B93A-D857263A659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45272" y="4349894"/>
              <a:ext cx="286154" cy="27127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3956264-3668-C040-B41D-17C4D7ACE5A0}"/>
                </a:ext>
              </a:extLst>
            </p:cNvPr>
            <p:cNvCxnSpPr/>
            <p:nvPr/>
          </p:nvCxnSpPr>
          <p:spPr>
            <a:xfrm flipV="1">
              <a:off x="2491870" y="4329971"/>
              <a:ext cx="222258" cy="30625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E8B30F1-F89B-7240-9324-ADA64527F65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42820" y="4332398"/>
              <a:ext cx="17500" cy="28876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AEE10937-E9E4-0842-A3DE-7A71925E003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30046" y="4335916"/>
              <a:ext cx="59371" cy="30094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B68AB84-DD27-B943-9201-5849B3FDFB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1426" y="4034271"/>
              <a:ext cx="237198" cy="31562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F07AF4F6-4430-B94E-A4E7-7E04BFF7F9D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8728" y="3901299"/>
              <a:ext cx="365376" cy="4311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FCF7CA5-D679-454B-B7CC-FC13E78359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487507" y="4042212"/>
              <a:ext cx="204534" cy="29018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7BE8C83-BC76-5844-862F-9C5C17D82CF8}"/>
                </a:ext>
              </a:extLst>
            </p:cNvPr>
            <p:cNvSpPr/>
            <p:nvPr/>
          </p:nvSpPr>
          <p:spPr>
            <a:xfrm>
              <a:off x="2999958" y="4630438"/>
              <a:ext cx="178675" cy="213540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9024605-3A5D-654E-A2F6-8D1DE504A4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1968" cy="27145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01CE466-2C17-A54C-AA38-D1C1C3FAAE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32852" y="4341480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A842D7-7575-844C-A7CF-39C660D1DDC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87507" y="3905504"/>
              <a:ext cx="166307" cy="12045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9BFA8F-4BAE-4A49-9DAB-DEF4EBA55A4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7697" y="3591096"/>
              <a:ext cx="21031" cy="30890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ular Callout 60">
              <a:extLst>
                <a:ext uri="{FF2B5EF4-FFF2-40B4-BE49-F238E27FC236}">
                  <a16:creationId xmlns:a16="http://schemas.microsoft.com/office/drawing/2014/main" id="{2624483D-CF83-FF4E-A43C-FAE32186367D}"/>
                </a:ext>
              </a:extLst>
            </p:cNvPr>
            <p:cNvSpPr/>
            <p:nvPr/>
          </p:nvSpPr>
          <p:spPr>
            <a:xfrm>
              <a:off x="262738" y="4197347"/>
              <a:ext cx="1349492" cy="237013"/>
            </a:xfrm>
            <a:prstGeom prst="wedgeRectCallout">
              <a:avLst>
                <a:gd name="adj1" fmla="val 65957"/>
                <a:gd name="adj2" fmla="val 162980"/>
              </a:avLst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/>
                <a:t>coinbase</a:t>
              </a:r>
              <a:r>
                <a:rPr lang="en-US" sz="1800" dirty="0"/>
                <a:t> Tx</a:t>
              </a:r>
            </a:p>
          </p:txBody>
        </p:sp>
        <p:sp>
          <p:nvSpPr>
            <p:cNvPr id="62" name="Right Brace 61">
              <a:extLst>
                <a:ext uri="{FF2B5EF4-FFF2-40B4-BE49-F238E27FC236}">
                  <a16:creationId xmlns:a16="http://schemas.microsoft.com/office/drawing/2014/main" id="{25C87609-7A1C-314B-AECA-32542B3FB4CF}"/>
                </a:ext>
              </a:extLst>
            </p:cNvPr>
            <p:cNvSpPr/>
            <p:nvPr/>
          </p:nvSpPr>
          <p:spPr>
            <a:xfrm>
              <a:off x="1346408" y="1401214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4" name="Elbow Connector 63">
              <a:extLst>
                <a:ext uri="{FF2B5EF4-FFF2-40B4-BE49-F238E27FC236}">
                  <a16:creationId xmlns:a16="http://schemas.microsoft.com/office/drawing/2014/main" id="{2C9768D9-33F3-B84E-A6DA-45B1F28AD545}"/>
                </a:ext>
              </a:extLst>
            </p:cNvPr>
            <p:cNvCxnSpPr/>
            <p:nvPr/>
          </p:nvCxnSpPr>
          <p:spPr>
            <a:xfrm flipV="1">
              <a:off x="1513486" y="2017604"/>
              <a:ext cx="662152" cy="520581"/>
            </a:xfrm>
            <a:prstGeom prst="bentConnector3">
              <a:avLst>
                <a:gd name="adj1" fmla="val 35714"/>
              </a:avLst>
            </a:prstGeom>
            <a:ln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B5F9B3DA-C34E-6046-AEED-068AE99ECB70}"/>
                </a:ext>
              </a:extLst>
            </p:cNvPr>
            <p:cNvSpPr txBox="1"/>
            <p:nvPr/>
          </p:nvSpPr>
          <p:spPr>
            <a:xfrm>
              <a:off x="1559953" y="1654073"/>
              <a:ext cx="3770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H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445C649E-0487-8040-A6C2-02A7BCAE0109}"/>
              </a:ext>
            </a:extLst>
          </p:cNvPr>
          <p:cNvGrpSpPr/>
          <p:nvPr/>
        </p:nvGrpSpPr>
        <p:grpSpPr>
          <a:xfrm>
            <a:off x="3785426" y="989353"/>
            <a:ext cx="3506889" cy="3967467"/>
            <a:chOff x="3785426" y="894757"/>
            <a:chExt cx="3506889" cy="3967467"/>
          </a:xfrm>
        </p:grpSpPr>
        <p:grpSp>
          <p:nvGrpSpPr>
            <p:cNvPr id="127" name="Group 126">
              <a:extLst>
                <a:ext uri="{FF2B5EF4-FFF2-40B4-BE49-F238E27FC236}">
                  <a16:creationId xmlns:a16="http://schemas.microsoft.com/office/drawing/2014/main" id="{7EB4F41A-84DC-0C41-8FF9-29AB3D6B0C1E}"/>
                </a:ext>
              </a:extLst>
            </p:cNvPr>
            <p:cNvGrpSpPr/>
            <p:nvPr/>
          </p:nvGrpSpPr>
          <p:grpSpPr>
            <a:xfrm>
              <a:off x="3785426" y="894757"/>
              <a:ext cx="3506889" cy="3967467"/>
              <a:chOff x="3848490" y="894757"/>
              <a:chExt cx="3506889" cy="3967467"/>
            </a:xfrm>
          </p:grpSpPr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EC093A47-D76E-674A-B80D-8951859EFA54}"/>
                  </a:ext>
                </a:extLst>
              </p:cNvPr>
              <p:cNvSpPr/>
              <p:nvPr/>
            </p:nvSpPr>
            <p:spPr>
              <a:xfrm>
                <a:off x="5510808" y="1322262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A0B10A1C-0CF4-B544-B5CD-C76A36A803DE}"/>
                  </a:ext>
                </a:extLst>
              </p:cNvPr>
              <p:cNvSpPr txBox="1"/>
              <p:nvPr/>
            </p:nvSpPr>
            <p:spPr>
              <a:xfrm>
                <a:off x="5510808" y="1322262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71" name="Triangle 70">
                <a:extLst>
                  <a:ext uri="{FF2B5EF4-FFF2-40B4-BE49-F238E27FC236}">
                    <a16:creationId xmlns:a16="http://schemas.microsoft.com/office/drawing/2014/main" id="{2A5EF9CF-34CE-B14C-8E9F-0B25324FBD54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FAA2B07E-165C-BD41-B63D-625294DD13E2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348F71B-8A4A-EC4D-A323-24E684F87805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6CC0184F-1C59-8C49-A9B5-1C84F57CCC1F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23264A2-EDA9-4B46-BCE6-00ADF872BA19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EBC7157B-706B-944A-BFD6-7F78D1098047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B3A1D6A4-EE15-EB42-9DAC-D622500D27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CCDF4694-E01F-EA44-BCB6-EC7AD4E32997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4A9946D2-5B63-E049-9FF2-BE66EE6B32C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C40AC0E2-A70D-F543-95AA-F00AD970A8C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AEE37BBA-73B9-E84C-9EA9-AAEB4E26B53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E2E6EBE4-1719-7F47-85A5-9793840C22D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EB7E53B-F4E5-014B-9D13-62B05D4748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899FE4E-C479-3F4D-A2E1-BDDDCBA03CF5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F166996-B083-5C4B-89DD-42F956D71F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11603D67-EB77-5641-80C5-6CD85BD3280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11C221C3-89F7-1A46-AD15-9B50319BB2E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ular Callout 88">
                <a:extLst>
                  <a:ext uri="{FF2B5EF4-FFF2-40B4-BE49-F238E27FC236}">
                    <a16:creationId xmlns:a16="http://schemas.microsoft.com/office/drawing/2014/main" id="{B28DF9C9-C4E6-9E49-B9DA-1E3C412DCAE0}"/>
                  </a:ext>
                </a:extLst>
              </p:cNvPr>
              <p:cNvSpPr/>
              <p:nvPr/>
            </p:nvSpPr>
            <p:spPr>
              <a:xfrm>
                <a:off x="3848490" y="4355716"/>
                <a:ext cx="1349492" cy="237013"/>
              </a:xfrm>
              <a:prstGeom prst="wedgeRectCallout">
                <a:avLst>
                  <a:gd name="adj1" fmla="val 63621"/>
                  <a:gd name="adj2" fmla="val 69856"/>
                </a:avLst>
              </a:prstGeom>
              <a:solidFill>
                <a:schemeClr val="bg1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err="1"/>
                  <a:t>coinbase</a:t>
                </a:r>
                <a:r>
                  <a:rPr lang="en-US" sz="1800" dirty="0"/>
                  <a:t> Tx</a:t>
                </a:r>
              </a:p>
            </p:txBody>
          </p:sp>
          <p:sp>
            <p:nvSpPr>
              <p:cNvPr id="90" name="Right Brace 89">
                <a:extLst>
                  <a:ext uri="{FF2B5EF4-FFF2-40B4-BE49-F238E27FC236}">
                    <a16:creationId xmlns:a16="http://schemas.microsoft.com/office/drawing/2014/main" id="{857BB19F-FAA2-014D-8D8B-B1EFF0DB6ACE}"/>
                  </a:ext>
                </a:extLst>
              </p:cNvPr>
              <p:cNvSpPr/>
              <p:nvPr/>
            </p:nvSpPr>
            <p:spPr>
              <a:xfrm>
                <a:off x="4681578" y="1339453"/>
                <a:ext cx="167078" cy="2277689"/>
              </a:xfrm>
              <a:prstGeom prst="rightBrac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36DA2CB0-8632-B64D-859D-8F14682F02A6}"/>
                  </a:ext>
                </a:extLst>
              </p:cNvPr>
              <p:cNvCxnSpPr/>
              <p:nvPr/>
            </p:nvCxnSpPr>
            <p:spPr>
              <a:xfrm flipV="1">
                <a:off x="4848656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AFDE2B3-EB41-9140-A223-802516FED121}"/>
                  </a:ext>
                </a:extLst>
              </p:cNvPr>
              <p:cNvSpPr txBox="1"/>
              <p:nvPr/>
            </p:nvSpPr>
            <p:spPr>
              <a:xfrm>
                <a:off x="4895123" y="1592312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826E5AA1-1CEC-A742-9C4B-350915BB71EE}"/>
                  </a:ext>
                </a:extLst>
              </p:cNvPr>
              <p:cNvSpPr txBox="1"/>
              <p:nvPr/>
            </p:nvSpPr>
            <p:spPr>
              <a:xfrm>
                <a:off x="5752056" y="894757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2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808186D-5403-9441-81E7-8E703E91E6B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41448" y="4279719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7A1C0245-CDBC-6440-A59B-B9E8015B94EB}"/>
              </a:ext>
            </a:extLst>
          </p:cNvPr>
          <p:cNvGrpSpPr/>
          <p:nvPr/>
        </p:nvGrpSpPr>
        <p:grpSpPr>
          <a:xfrm>
            <a:off x="6693930" y="972384"/>
            <a:ext cx="2550623" cy="3966190"/>
            <a:chOff x="6693930" y="877788"/>
            <a:chExt cx="2550623" cy="3966190"/>
          </a:xfrm>
        </p:grpSpPr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460AA506-989E-FC47-BA2C-0E99751CC6A5}"/>
                </a:ext>
              </a:extLst>
            </p:cNvPr>
            <p:cNvGrpSpPr/>
            <p:nvPr/>
          </p:nvGrpSpPr>
          <p:grpSpPr>
            <a:xfrm>
              <a:off x="6795767" y="877788"/>
              <a:ext cx="2448786" cy="3966190"/>
              <a:chOff x="6795767" y="877788"/>
              <a:chExt cx="2448786" cy="3966190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304CBB1-1CD5-1E40-82B0-AD0FEA5A1DF2}"/>
                  </a:ext>
                </a:extLst>
              </p:cNvPr>
              <p:cNvSpPr/>
              <p:nvPr/>
            </p:nvSpPr>
            <p:spPr>
              <a:xfrm>
                <a:off x="7472688" y="1306114"/>
                <a:ext cx="1157044" cy="229488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48C5B331-BA5C-EA4A-884D-E9D6EB60AD29}"/>
                  </a:ext>
                </a:extLst>
              </p:cNvPr>
              <p:cNvSpPr txBox="1"/>
              <p:nvPr/>
            </p:nvSpPr>
            <p:spPr>
              <a:xfrm>
                <a:off x="7472688" y="1306114"/>
                <a:ext cx="1186730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 err="1">
                    <a:latin typeface="+mn-lt"/>
                  </a:rPr>
                  <a:t>prev</a:t>
                </a:r>
                <a:endParaRPr lang="en-US" b="1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r>
                  <a:rPr lang="en-US" b="1" dirty="0">
                    <a:latin typeface="+mn-lt"/>
                  </a:rPr>
                  <a:t>Tx root</a:t>
                </a:r>
              </a:p>
            </p:txBody>
          </p:sp>
          <p:cxnSp>
            <p:nvCxnSpPr>
              <p:cNvPr id="99" name="Elbow Connector 98">
                <a:extLst>
                  <a:ext uri="{FF2B5EF4-FFF2-40B4-BE49-F238E27FC236}">
                    <a16:creationId xmlns:a16="http://schemas.microsoft.com/office/drawing/2014/main" id="{13E76E98-D1B8-0543-A7D4-B38779438C6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95767" y="1955843"/>
                <a:ext cx="662152" cy="520581"/>
              </a:xfrm>
              <a:prstGeom prst="bentConnector3">
                <a:avLst>
                  <a:gd name="adj1" fmla="val 35714"/>
                </a:avLst>
              </a:prstGeom>
              <a:ln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4DE9F5C5-A8B2-3B49-B72B-03A7DC8DA4CD}"/>
                  </a:ext>
                </a:extLst>
              </p:cNvPr>
              <p:cNvSpPr txBox="1"/>
              <p:nvPr/>
            </p:nvSpPr>
            <p:spPr>
              <a:xfrm>
                <a:off x="6803850" y="1592311"/>
                <a:ext cx="37702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H</a:t>
                </a:r>
              </a:p>
            </p:txBody>
          </p:sp>
          <p:sp>
            <p:nvSpPr>
              <p:cNvPr id="107" name="Triangle 106">
                <a:extLst>
                  <a:ext uri="{FF2B5EF4-FFF2-40B4-BE49-F238E27FC236}">
                    <a16:creationId xmlns:a16="http://schemas.microsoft.com/office/drawing/2014/main" id="{30E40068-BF28-9049-805F-C26CFDBA20A9}"/>
                  </a:ext>
                </a:extLst>
              </p:cNvPr>
              <p:cNvSpPr/>
              <p:nvPr/>
            </p:nvSpPr>
            <p:spPr>
              <a:xfrm>
                <a:off x="7414232" y="3644374"/>
                <a:ext cx="1830321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FF7E27A-E072-E149-AE80-0F3BB6AB8CA4}"/>
                  </a:ext>
                </a:extLst>
              </p:cNvPr>
              <p:cNvSpPr/>
              <p:nvPr/>
            </p:nvSpPr>
            <p:spPr>
              <a:xfrm>
                <a:off x="7748388" y="4550431"/>
                <a:ext cx="178675" cy="21354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9DA92F6B-9573-F648-81EE-7CD10D9BA296}"/>
                  </a:ext>
                </a:extLst>
              </p:cNvPr>
              <p:cNvSpPr/>
              <p:nvPr/>
            </p:nvSpPr>
            <p:spPr>
              <a:xfrm>
                <a:off x="8036467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8841728-023F-E244-9DCC-153D1091F954}"/>
                  </a:ext>
                </a:extLst>
              </p:cNvPr>
              <p:cNvSpPr/>
              <p:nvPr/>
            </p:nvSpPr>
            <p:spPr>
              <a:xfrm>
                <a:off x="8612625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241194E4-7CA8-B442-B804-9EC780EA4C8B}"/>
                  </a:ext>
                </a:extLst>
              </p:cNvPr>
              <p:cNvSpPr/>
              <p:nvPr/>
            </p:nvSpPr>
            <p:spPr>
              <a:xfrm>
                <a:off x="8324546" y="4550431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58D2B075-ACFB-4941-876B-7B2C9D58EB34}"/>
                  </a:ext>
                </a:extLst>
              </p:cNvPr>
              <p:cNvSpPr txBox="1"/>
              <p:nvPr/>
            </p:nvSpPr>
            <p:spPr>
              <a:xfrm>
                <a:off x="7748388" y="877788"/>
                <a:ext cx="64793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BH</a:t>
                </a:r>
                <a:r>
                  <a:rPr lang="en-US" baseline="-25000" dirty="0">
                    <a:latin typeface="+mn-lt"/>
                  </a:rPr>
                  <a:t>3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96561A2D-B961-6B43-82F8-A76E00BEBBED}"/>
                  </a:ext>
                </a:extLst>
              </p:cNvPr>
              <p:cNvSpPr txBox="1"/>
              <p:nvPr/>
            </p:nvSpPr>
            <p:spPr>
              <a:xfrm>
                <a:off x="8663857" y="2115738"/>
                <a:ext cx="439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800" b="1" dirty="0">
                    <a:latin typeface="+mn-lt"/>
                  </a:rPr>
                  <a:t>…</a:t>
                </a:r>
              </a:p>
            </p:txBody>
          </p:sp>
        </p:grpSp>
        <p:sp>
          <p:nvSpPr>
            <p:cNvPr id="132" name="Right Brace 131">
              <a:extLst>
                <a:ext uri="{FF2B5EF4-FFF2-40B4-BE49-F238E27FC236}">
                  <a16:creationId xmlns:a16="http://schemas.microsoft.com/office/drawing/2014/main" id="{D4ECA941-417E-8B44-A945-FE2F5C6A4B43}"/>
                </a:ext>
              </a:extLst>
            </p:cNvPr>
            <p:cNvSpPr/>
            <p:nvPr/>
          </p:nvSpPr>
          <p:spPr>
            <a:xfrm>
              <a:off x="6693930" y="1321058"/>
              <a:ext cx="167078" cy="227768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8" name="Picture 4" descr="Bitcoin Genesis Block Newspaper&quot; Art Print by MichealGoodman | Redbubble">
            <a:extLst>
              <a:ext uri="{FF2B5EF4-FFF2-40B4-BE49-F238E27FC236}">
                <a16:creationId xmlns:a16="http://schemas.microsoft.com/office/drawing/2014/main" id="{2A87D3BC-B78A-6042-AB63-A70E46E601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4" t="17092" r="17874" b="18016"/>
          <a:stretch/>
        </p:blipFill>
        <p:spPr bwMode="auto">
          <a:xfrm>
            <a:off x="212696" y="2404499"/>
            <a:ext cx="979809" cy="130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04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Managing crypto assets:  Wallets</a:t>
            </a:r>
          </a:p>
        </p:txBody>
      </p:sp>
    </p:spTree>
    <p:extLst>
      <p:ext uri="{BB962C8B-B14F-4D97-AF65-F5344CB8AC3E}">
        <p14:creationId xmlns:p14="http://schemas.microsoft.com/office/powerpoint/2010/main" val="31109667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Users can have many  PK/SK:    </a:t>
            </a:r>
          </a:p>
          <a:p>
            <a:r>
              <a:rPr lang="en-US" sz="2400" dirty="0"/>
              <a:t>one per Bitcoin address, Ethereum address, …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Wallets:</a:t>
            </a:r>
          </a:p>
          <a:p>
            <a:r>
              <a:rPr lang="en-US" sz="2400" dirty="0"/>
              <a:t>Generates PK/SK, and stores SK,</a:t>
            </a:r>
          </a:p>
          <a:p>
            <a:r>
              <a:rPr lang="en-US" sz="2400" dirty="0"/>
              <a:t>Post and verify Tx,</a:t>
            </a:r>
          </a:p>
          <a:p>
            <a:r>
              <a:rPr lang="en-US" sz="2400" dirty="0"/>
              <a:t>Show balances</a:t>
            </a:r>
          </a:p>
        </p:txBody>
      </p:sp>
    </p:spTree>
    <p:extLst>
      <p:ext uri="{BB962C8B-B14F-4D97-AF65-F5344CB8AC3E}">
        <p14:creationId xmlns:p14="http://schemas.microsoft.com/office/powerpoint/2010/main" val="3274960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1C062A8-635D-934D-ACA8-ED1EBB5B5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2" y="3347357"/>
            <a:ext cx="205059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3B24CE-24DD-124F-9C26-32A542E2A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Managing lots of secret keys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7FB7D-8140-294C-B505-1176AA1D1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409214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Types of wallets:</a:t>
            </a:r>
          </a:p>
          <a:p>
            <a:r>
              <a:rPr lang="en-US" sz="2400" b="1" dirty="0"/>
              <a:t>cloud</a:t>
            </a:r>
            <a:r>
              <a:rPr lang="en-US" sz="2400" dirty="0"/>
              <a:t>  (e.g., Coinbase):    cloud holds secret keys </a:t>
            </a:r>
            <a:r>
              <a:rPr lang="en-US" sz="2000" dirty="0"/>
              <a:t>(may pay interest) </a:t>
            </a:r>
            <a:endParaRPr lang="en-US" sz="2400" dirty="0"/>
          </a:p>
          <a:p>
            <a:pPr>
              <a:spcBef>
                <a:spcPts val="1176"/>
              </a:spcBef>
            </a:pPr>
            <a:r>
              <a:rPr lang="en-US" sz="2400" b="1" dirty="0"/>
              <a:t>laptop/phone</a:t>
            </a:r>
            <a:r>
              <a:rPr lang="en-US" sz="2400" dirty="0"/>
              <a:t>:  Electrum,  </a:t>
            </a:r>
            <a:r>
              <a:rPr lang="en-US" sz="2400" dirty="0" err="1"/>
              <a:t>MetaMask</a:t>
            </a:r>
            <a:r>
              <a:rPr lang="en-US" sz="2400" dirty="0"/>
              <a:t>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hardware</a:t>
            </a:r>
            <a:r>
              <a:rPr lang="en-US" sz="2400" dirty="0"/>
              <a:t>:  </a:t>
            </a:r>
            <a:r>
              <a:rPr lang="en-US" sz="2400" dirty="0" err="1"/>
              <a:t>Trezor</a:t>
            </a:r>
            <a:r>
              <a:rPr lang="en-US" sz="2400" dirty="0"/>
              <a:t>,  Ledger, …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paper</a:t>
            </a:r>
            <a:r>
              <a:rPr lang="en-US" sz="2400" dirty="0"/>
              <a:t>:  print all </a:t>
            </a:r>
            <a:r>
              <a:rPr lang="en-US" sz="2400" dirty="0" err="1"/>
              <a:t>sk</a:t>
            </a:r>
            <a:r>
              <a:rPr lang="en-US" sz="2400" dirty="0"/>
              <a:t> on paper</a:t>
            </a:r>
          </a:p>
          <a:p>
            <a:pPr>
              <a:spcBef>
                <a:spcPts val="1176"/>
              </a:spcBef>
            </a:pPr>
            <a:r>
              <a:rPr lang="en-US" sz="2400" b="1" dirty="0"/>
              <a:t>brain</a:t>
            </a:r>
            <a:r>
              <a:rPr lang="en-US" sz="2400" dirty="0"/>
              <a:t>:  memorize </a:t>
            </a:r>
            <a:r>
              <a:rPr lang="en-US" sz="2400" dirty="0" err="1"/>
              <a:t>sk</a:t>
            </a:r>
            <a:r>
              <a:rPr lang="en-US" sz="2400" dirty="0"/>
              <a:t> (bad idea)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FF43D1E9-9547-BE4F-9EF3-7774475DE231}"/>
              </a:ext>
            </a:extLst>
          </p:cNvPr>
          <p:cNvSpPr/>
          <p:nvPr/>
        </p:nvSpPr>
        <p:spPr>
          <a:xfrm>
            <a:off x="5845636" y="2253343"/>
            <a:ext cx="489857" cy="177981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45A719-4759-3A4C-AA3F-C6560544F9FD}"/>
              </a:ext>
            </a:extLst>
          </p:cNvPr>
          <p:cNvSpPr txBox="1"/>
          <p:nvPr/>
        </p:nvSpPr>
        <p:spPr>
          <a:xfrm>
            <a:off x="6175601" y="2391441"/>
            <a:ext cx="16957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client stores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secret keys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B99CD1-2D52-D440-8F1A-CC049F7D53E4}"/>
              </a:ext>
            </a:extLst>
          </p:cNvPr>
          <p:cNvSpPr txBox="1"/>
          <p:nvPr/>
        </p:nvSpPr>
        <p:spPr>
          <a:xfrm>
            <a:off x="1698582" y="4388543"/>
            <a:ext cx="3086551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Lost key   ⇒   lost funds</a:t>
            </a:r>
          </a:p>
        </p:txBody>
      </p:sp>
    </p:spTree>
    <p:extLst>
      <p:ext uri="{BB962C8B-B14F-4D97-AF65-F5344CB8AC3E}">
        <p14:creationId xmlns:p14="http://schemas.microsoft.com/office/powerpoint/2010/main" val="2090686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AA54-2F1F-D545-830F-E90EB0136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A4135-CC49-3D4C-A7DD-EDBC11E5E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338" y="955592"/>
            <a:ext cx="8686800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How does a wallet display Alice’s current balances?</a:t>
            </a:r>
          </a:p>
          <a:p>
            <a:r>
              <a:rPr lang="en-US" sz="2400" dirty="0"/>
              <a:t>Laptop/phone wallet needs to verify an incoming payment </a:t>
            </a:r>
          </a:p>
          <a:p>
            <a:r>
              <a:rPr lang="en-US" sz="2400" b="1" u="sng" dirty="0"/>
              <a:t>Goal</a:t>
            </a:r>
            <a:r>
              <a:rPr lang="en-US" sz="2400" dirty="0"/>
              <a:t>:  do so w/o downloading entire blockchain   (300 GB)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SPV</a:t>
            </a:r>
            <a:r>
              <a:rPr lang="en-US" sz="2400" dirty="0"/>
              <a:t>:	(1) download all block headers  (52 MB)</a:t>
            </a:r>
          </a:p>
          <a:p>
            <a:pPr marL="0" indent="0">
              <a:buNone/>
            </a:pPr>
            <a:r>
              <a:rPr lang="en-US" sz="2400" dirty="0"/>
              <a:t>			(2) Tx download:</a:t>
            </a:r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wallet ⇾ server: list of my wallet </a:t>
            </a:r>
            <a:r>
              <a:rPr lang="en-US" sz="2400" dirty="0" err="1"/>
              <a:t>addrs</a:t>
            </a:r>
            <a:r>
              <a:rPr lang="en-US" sz="2400" dirty="0"/>
              <a:t> </a:t>
            </a:r>
            <a:r>
              <a:rPr lang="en-US" sz="2000" dirty="0"/>
              <a:t>(Bloom filter)</a:t>
            </a:r>
            <a:endParaRPr lang="en-US" sz="2400" dirty="0"/>
          </a:p>
          <a:p>
            <a:pPr marL="1946275" lvl="4" indent="-285750">
              <a:tabLst>
                <a:tab pos="1651000" algn="l"/>
              </a:tabLst>
            </a:pPr>
            <a:r>
              <a:rPr lang="en-US" sz="2400" dirty="0"/>
              <a:t>server ⇾ wallet:   Tx involving addresses +</a:t>
            </a:r>
            <a:br>
              <a:rPr lang="en-US" sz="2400" dirty="0"/>
            </a:br>
            <a:r>
              <a:rPr lang="en-US" sz="2400" dirty="0"/>
              <a:t>						Merkle proof to block header.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557ED1-10CC-4E42-906E-AFD528520448}"/>
              </a:ext>
            </a:extLst>
          </p:cNvPr>
          <p:cNvGrpSpPr/>
          <p:nvPr/>
        </p:nvGrpSpPr>
        <p:grpSpPr>
          <a:xfrm>
            <a:off x="0" y="2819669"/>
            <a:ext cx="2183264" cy="2320436"/>
            <a:chOff x="81471" y="2578578"/>
            <a:chExt cx="2285999" cy="241063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EB7B461-DCD7-B541-BA76-E7299F9E8107}"/>
                </a:ext>
              </a:extLst>
            </p:cNvPr>
            <p:cNvGrpSpPr/>
            <p:nvPr/>
          </p:nvGrpSpPr>
          <p:grpSpPr>
            <a:xfrm>
              <a:off x="81471" y="2578578"/>
              <a:ext cx="2285999" cy="2410630"/>
              <a:chOff x="5069380" y="2451594"/>
              <a:chExt cx="2285999" cy="2410630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3FB70D-53D5-7944-B555-CDE1CDF962DF}"/>
                  </a:ext>
                </a:extLst>
              </p:cNvPr>
              <p:cNvSpPr/>
              <p:nvPr/>
            </p:nvSpPr>
            <p:spPr>
              <a:xfrm>
                <a:off x="5457644" y="2636476"/>
                <a:ext cx="1157044" cy="98066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07E5B9-F886-1847-8F46-00B0A6766030}"/>
                  </a:ext>
                </a:extLst>
              </p:cNvPr>
              <p:cNvSpPr txBox="1"/>
              <p:nvPr/>
            </p:nvSpPr>
            <p:spPr>
              <a:xfrm>
                <a:off x="5476212" y="2451594"/>
                <a:ext cx="1151987" cy="11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>
                  <a:tabLst>
                    <a:tab pos="1128713" algn="l"/>
                  </a:tabLst>
                </a:pPr>
                <a:endParaRPr lang="en-US" dirty="0">
                  <a:latin typeface="+mn-lt"/>
                </a:endParaRPr>
              </a:p>
              <a:p>
                <a:pPr algn="l">
                  <a:tabLst>
                    <a:tab pos="1128713" algn="l"/>
                  </a:tabLst>
                </a:pPr>
                <a:endParaRPr lang="en-US" b="1" dirty="0">
                  <a:latin typeface="+mn-lt"/>
                </a:endParaRPr>
              </a:p>
              <a:p>
                <a:pPr algn="ctr">
                  <a:tabLst>
                    <a:tab pos="1128713" algn="l"/>
                  </a:tabLst>
                </a:pPr>
                <a:r>
                  <a:rPr lang="en-US" sz="2000" b="1" dirty="0">
                    <a:latin typeface="+mn-lt"/>
                  </a:rPr>
                  <a:t>Tx root</a:t>
                </a:r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363F47C3-EE0A-6B40-984C-3BC0F1506C53}"/>
                  </a:ext>
                </a:extLst>
              </p:cNvPr>
              <p:cNvSpPr/>
              <p:nvPr/>
            </p:nvSpPr>
            <p:spPr>
              <a:xfrm>
                <a:off x="5069380" y="3662620"/>
                <a:ext cx="2285999" cy="1199604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DBF4FB1-7CBC-F643-B5DC-D23E77423C50}"/>
                  </a:ext>
                </a:extLst>
              </p:cNvPr>
              <p:cNvSpPr/>
              <p:nvPr/>
            </p:nvSpPr>
            <p:spPr>
              <a:xfrm>
                <a:off x="5403536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3B4150-BB05-2C4B-93D6-6FE0A82F6C78}"/>
                  </a:ext>
                </a:extLst>
              </p:cNvPr>
              <p:cNvSpPr/>
              <p:nvPr/>
            </p:nvSpPr>
            <p:spPr>
              <a:xfrm>
                <a:off x="6843931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899DF16-63D6-9E42-AD0E-3451FFFE1F44}"/>
                  </a:ext>
                </a:extLst>
              </p:cNvPr>
              <p:cNvSpPr/>
              <p:nvPr/>
            </p:nvSpPr>
            <p:spPr>
              <a:xfrm>
                <a:off x="5691615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451EB0-A3B4-AC4C-A742-218C2AE77337}"/>
                  </a:ext>
                </a:extLst>
              </p:cNvPr>
              <p:cNvSpPr/>
              <p:nvPr/>
            </p:nvSpPr>
            <p:spPr>
              <a:xfrm>
                <a:off x="6267773" y="4568677"/>
                <a:ext cx="178675" cy="21354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E9818E8-9A4C-F047-961C-F19E44791315}"/>
                  </a:ext>
                </a:extLst>
              </p:cNvPr>
              <p:cNvSpPr/>
              <p:nvPr/>
            </p:nvSpPr>
            <p:spPr>
              <a:xfrm>
                <a:off x="5979694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5206BC-5F14-CB43-94ED-3AA71462CC2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501166" y="4288133"/>
                <a:ext cx="286154" cy="27127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216A1395-17C6-7A4E-BE84-9F2F64C33072}"/>
                  </a:ext>
                </a:extLst>
              </p:cNvPr>
              <p:cNvCxnSpPr/>
              <p:nvPr/>
            </p:nvCxnSpPr>
            <p:spPr>
              <a:xfrm flipV="1">
                <a:off x="6047764" y="4268210"/>
                <a:ext cx="222258" cy="30625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08654319-0C0C-704D-8452-EF6F3518F65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5798714" y="4270637"/>
                <a:ext cx="17500" cy="288769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F04A2753-627A-4C41-AEFA-365D204B30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85940" y="4274155"/>
                <a:ext cx="59371" cy="30094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62ECAA-C2BD-D646-ACDC-6F39090E628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87320" y="3972510"/>
                <a:ext cx="237198" cy="315622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8B81C74-6EB6-7D4E-8B79-DF6AEF081B8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24622" y="3839538"/>
                <a:ext cx="365376" cy="43110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E77AE52C-1392-4A41-895D-4EBAE2A838D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43401" y="3980451"/>
                <a:ext cx="204534" cy="290186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8B99E3E6-970B-6747-847F-B0E01FE17810}"/>
                  </a:ext>
                </a:extLst>
              </p:cNvPr>
              <p:cNvSpPr/>
              <p:nvPr/>
            </p:nvSpPr>
            <p:spPr>
              <a:xfrm>
                <a:off x="6555852" y="4568677"/>
                <a:ext cx="178675" cy="213540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0D3C402A-28C6-8F4C-9CBE-29C5160608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588746" y="4279719"/>
                <a:ext cx="31968" cy="27145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3C748D35-023E-794B-89C1-915AA9CD7B9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43394" y="3843743"/>
                <a:ext cx="166307" cy="120453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7F23A23-9CBE-0B47-9005-86FBE41B3A2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209701" y="3529335"/>
                <a:ext cx="14914" cy="30890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FAA37F71-25C8-7A40-BACE-6E0EAEF1198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16605" y="4406703"/>
              <a:ext cx="329516" cy="27208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C234236-1957-EC45-A6A0-545FF333A02F}"/>
                </a:ext>
              </a:extLst>
            </p:cNvPr>
            <p:cNvSpPr txBox="1"/>
            <p:nvPr/>
          </p:nvSpPr>
          <p:spPr>
            <a:xfrm>
              <a:off x="471390" y="2752763"/>
              <a:ext cx="11304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>
                  <a:latin typeface="+mn-lt"/>
                </a:rPr>
                <a:t>block header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608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5CD82-3D6A-924D-8F4A-DE800EA2C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Simplified Payment Verification (SPV)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0B02-1ED6-0D44-966E-16E8707F9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" y="1069519"/>
            <a:ext cx="8858250" cy="38184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u="sng" dirty="0"/>
              <a:t>Problems</a:t>
            </a:r>
            <a:r>
              <a:rPr lang="en-US" sz="2400" dirty="0"/>
              <a:t>:   </a:t>
            </a:r>
          </a:p>
          <a:p>
            <a:pPr marL="0" indent="0">
              <a:buNone/>
            </a:pPr>
            <a:r>
              <a:rPr lang="en-US" sz="2400" dirty="0"/>
              <a:t>(1)  </a:t>
            </a:r>
            <a:r>
              <a:rPr lang="en-US" sz="2400" b="1" dirty="0"/>
              <a:t>Security</a:t>
            </a:r>
            <a:r>
              <a:rPr lang="en-US" sz="2400" dirty="0"/>
              <a:t>:  are BH the ones on the blockchain?  Can server omit Tx?</a:t>
            </a:r>
          </a:p>
          <a:p>
            <a:pPr lvl="1">
              <a:tabLst>
                <a:tab pos="2105025" algn="l"/>
              </a:tabLst>
            </a:pPr>
            <a:r>
              <a:rPr lang="en-US" sz="2400" dirty="0"/>
              <a:t>Electrum:	download block headers from ten random servers,</a:t>
            </a:r>
            <a:br>
              <a:rPr lang="en-US" sz="2400" dirty="0"/>
            </a:br>
            <a:r>
              <a:rPr lang="en-US" sz="2400" dirty="0"/>
              <a:t>	optionally, also from a trusted full node.</a:t>
            </a:r>
          </a:p>
          <a:p>
            <a:pPr marL="0" indent="0">
              <a:buNone/>
            </a:pPr>
            <a:r>
              <a:rPr lang="en-US" sz="2400" dirty="0"/>
              <a:t>							</a:t>
            </a:r>
            <a:r>
              <a:rPr lang="en-US" sz="2000" dirty="0"/>
              <a:t>List of servers:   </a:t>
            </a:r>
            <a:r>
              <a:rPr lang="en-US" sz="2000" dirty="0" err="1"/>
              <a:t>electrum.org</a:t>
            </a:r>
            <a:r>
              <a:rPr lang="en-US" sz="2000" dirty="0"/>
              <a:t>/#community</a:t>
            </a:r>
          </a:p>
          <a:p>
            <a:pPr marL="0" indent="0">
              <a:spcBef>
                <a:spcPts val="2376"/>
              </a:spcBef>
              <a:buNone/>
            </a:pPr>
            <a:r>
              <a:rPr lang="en-US" sz="2400" dirty="0"/>
              <a:t>(2) </a:t>
            </a:r>
            <a:r>
              <a:rPr lang="en-US" sz="2400" b="1" dirty="0"/>
              <a:t>Privacy</a:t>
            </a:r>
            <a:r>
              <a:rPr lang="en-US" sz="2400" dirty="0"/>
              <a:t>:   remote server can test if an </a:t>
            </a:r>
            <a:r>
              <a:rPr lang="en-US" sz="2400" i="1" dirty="0" err="1"/>
              <a:t>addr</a:t>
            </a:r>
            <a:r>
              <a:rPr lang="en-US" sz="2400" dirty="0"/>
              <a:t> belongs to wallet</a:t>
            </a:r>
          </a:p>
          <a:p>
            <a:pPr marL="0" indent="0">
              <a:spcBef>
                <a:spcPts val="4176"/>
              </a:spcBef>
              <a:buNone/>
            </a:pPr>
            <a:r>
              <a:rPr lang="en-US" sz="2400" dirty="0"/>
              <a:t>We will see better light client designs later in the course (e.g. </a:t>
            </a:r>
            <a:r>
              <a:rPr lang="en-US" sz="2400" dirty="0" err="1"/>
              <a:t>Celo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7617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mazon.com: Ledger Nano X - The Best Crypto Hardware Wallet - Bluetooth -  Secure and Manage Your Bitcoin, Ethereum, ERC20 and Many Other Coins:  Computers &amp; Accessories">
            <a:extLst>
              <a:ext uri="{FF2B5EF4-FFF2-40B4-BE49-F238E27FC236}">
                <a16:creationId xmlns:a16="http://schemas.microsoft.com/office/drawing/2014/main" id="{F444BBA7-1E90-3848-82C8-BBA3CDE85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462" y="3347357"/>
            <a:ext cx="2050597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FDF08-5E71-FB40-83E7-E644C639F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 Ledger, </a:t>
            </a:r>
            <a:r>
              <a:rPr lang="en-US" dirty="0" err="1"/>
              <a:t>Trezor</a:t>
            </a:r>
            <a:r>
              <a:rPr lang="en-US" dirty="0"/>
              <a:t>,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6BD5-22C9-3046-8BD3-DC23347BE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End user can have lots of secret keys.    How to store them ???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Hardware wallet  </a:t>
            </a:r>
            <a:r>
              <a:rPr lang="en-US" sz="2400" dirty="0"/>
              <a:t>(e.g.,  Ledger Nano X)</a:t>
            </a:r>
          </a:p>
          <a:p>
            <a:pPr marL="0" indent="0">
              <a:buNone/>
            </a:pPr>
            <a:r>
              <a:rPr lang="en-US" sz="2400" dirty="0"/>
              <a:t>-    connects to laptop or phone wallet using Bluetooth or USB</a:t>
            </a:r>
          </a:p>
          <a:p>
            <a:pPr>
              <a:buFontTx/>
              <a:buChar char="-"/>
            </a:pPr>
            <a:r>
              <a:rPr lang="en-US" sz="2400" dirty="0"/>
              <a:t>manages many secret keys</a:t>
            </a:r>
          </a:p>
          <a:p>
            <a:pPr lvl="1">
              <a:buFontTx/>
              <a:buChar char="-"/>
            </a:pPr>
            <a:r>
              <a:rPr lang="en-US" sz="2400" dirty="0"/>
              <a:t>Bolos OS: each coin type is an app on top of OS</a:t>
            </a:r>
          </a:p>
          <a:p>
            <a:pPr>
              <a:buFontTx/>
              <a:buChar char="-"/>
            </a:pPr>
            <a:r>
              <a:rPr lang="en-US" sz="2400" dirty="0"/>
              <a:t>PIN to unlock HW    </a:t>
            </a:r>
            <a:r>
              <a:rPr lang="en-US" sz="2000" dirty="0"/>
              <a:t>(up to 48 digits)</a:t>
            </a:r>
          </a:p>
          <a:p>
            <a:pPr>
              <a:buFontTx/>
              <a:buChar char="-"/>
            </a:pPr>
            <a:r>
              <a:rPr lang="en-US" sz="2400" dirty="0"/>
              <a:t>screen and buttons to verify and confirm Tx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C3BE6D-7750-404A-9A78-D2E314FFE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778" y="1660148"/>
            <a:ext cx="2683651" cy="7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74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Hardware wallet:  backup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Lose hardware wallet   ⇒   loss of funds.     What to do?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Idea 1:</a:t>
                </a:r>
                <a:r>
                  <a:rPr lang="en-US" sz="2400" dirty="0"/>
                  <a:t>   generate a secret seed  k</a:t>
                </a:r>
                <a:r>
                  <a:rPr lang="en-US" sz="2400" baseline="-25000" dirty="0"/>
                  <a:t>0 </a:t>
                </a:r>
                <a:r>
                  <a:rPr lang="en-US" sz="2400" dirty="0"/>
                  <a:t>∈ {0,1}</a:t>
                </a:r>
                <a:r>
                  <a:rPr lang="en-US" sz="2400" baseline="30000" dirty="0"/>
                  <a:t>256</a:t>
                </a:r>
              </a:p>
              <a:p>
                <a:pPr marL="0" indent="0">
                  <a:buNone/>
                </a:pPr>
                <a:r>
                  <a:rPr lang="en-US" sz="2400" dirty="0"/>
                  <a:t>	for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   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  ,      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2376"/>
                  </a:spcBef>
                  <a:buNone/>
                </a:pPr>
                <a:r>
                  <a:rPr lang="en-US" sz="2400" i="1" dirty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…:</m:t>
                    </m:r>
                  </m:oMath>
                </a14:m>
                <a:r>
                  <a:rPr lang="en-US" sz="2400" dirty="0"/>
                  <a:t> random </a:t>
                </a:r>
                <a:r>
                  <a:rPr lang="en-US" sz="2400" dirty="0" err="1"/>
                  <a:t>unlinkable</a:t>
                </a:r>
                <a:r>
                  <a:rPr lang="en-US" sz="2400" dirty="0"/>
                  <a:t> addresses   (without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3576"/>
                  </a:spcBef>
                  <a:buNone/>
                </a:pPr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is stored on HW device and in offline storage  (as 24 words)</a:t>
                </a:r>
              </a:p>
              <a:p>
                <a:pPr marL="400050" lvl="1" indent="0">
                  <a:buNone/>
                </a:pPr>
                <a:r>
                  <a:rPr lang="en-US" sz="2400" dirty="0"/>
                  <a:t>⇒  in case of loss,  buy new device,  restore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recompute keys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00FD76-C079-404D-B750-085CC09B9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0"/>
                <a:ext cx="8537944" cy="3943349"/>
              </a:xfrm>
              <a:blipFill>
                <a:blip r:embed="rId2"/>
                <a:stretch>
                  <a:fillRect l="-1189" t="-1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0E9657B8-6812-AF4C-9CE8-BFA2B02EE5DF}"/>
              </a:ext>
            </a:extLst>
          </p:cNvPr>
          <p:cNvGrpSpPr/>
          <p:nvPr/>
        </p:nvGrpSpPr>
        <p:grpSpPr>
          <a:xfrm>
            <a:off x="6751674" y="1936394"/>
            <a:ext cx="2392326" cy="753643"/>
            <a:chOff x="6751674" y="1936394"/>
            <a:chExt cx="2392326" cy="75364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59FE7BD-7E4E-494B-ABA3-B8EC8919DCB3}"/>
                </a:ext>
              </a:extLst>
            </p:cNvPr>
            <p:cNvSpPr txBox="1"/>
            <p:nvPr/>
          </p:nvSpPr>
          <p:spPr>
            <a:xfrm>
              <a:off x="7180321" y="1936394"/>
              <a:ext cx="196367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ECDSA public key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8B7C12F-8B8D-784C-85A2-BE4012F6DA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51674" y="2254102"/>
              <a:ext cx="765545" cy="43593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9178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188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1C75-3489-8849-B60A-C6450E82C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 English word list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1AF23CE-5676-5246-975E-3003F1D9D1FB}"/>
              </a:ext>
            </a:extLst>
          </p:cNvPr>
          <p:cNvGrpSpPr/>
          <p:nvPr/>
        </p:nvGrpSpPr>
        <p:grpSpPr>
          <a:xfrm>
            <a:off x="2733897" y="1127052"/>
            <a:ext cx="2784400" cy="3410712"/>
            <a:chOff x="288409" y="1003300"/>
            <a:chExt cx="3314700" cy="42810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CE31CC1-54C9-1848-9E7A-ED2E19208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8409" y="1003300"/>
              <a:ext cx="3314700" cy="31369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17D814-006D-0644-8DD7-29E1E7893180}"/>
                </a:ext>
              </a:extLst>
            </p:cNvPr>
            <p:cNvSpPr txBox="1"/>
            <p:nvPr/>
          </p:nvSpPr>
          <p:spPr>
            <a:xfrm>
              <a:off x="1116419" y="4111486"/>
              <a:ext cx="2808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⋮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F7845CC-B12A-8B40-8D77-1C689A3820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984"/>
            <a:stretch/>
          </p:blipFill>
          <p:spPr>
            <a:xfrm>
              <a:off x="288409" y="4530619"/>
              <a:ext cx="3314700" cy="753758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6E041D7-B47F-8042-8EA5-34D4BB4F03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FC8709-297F-8046-8BA9-A97709190E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58230AA-9773-5C4C-A89F-9B302B65B063}"/>
              </a:ext>
            </a:extLst>
          </p:cNvPr>
          <p:cNvSpPr txBox="1"/>
          <p:nvPr/>
        </p:nvSpPr>
        <p:spPr>
          <a:xfrm>
            <a:off x="5981733" y="4173954"/>
            <a:ext cx="156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save list of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24 words</a:t>
            </a:r>
          </a:p>
        </p:txBody>
      </p:sp>
    </p:spTree>
    <p:extLst>
      <p:ext uri="{BB962C8B-B14F-4D97-AF65-F5344CB8AC3E}">
        <p14:creationId xmlns:p14="http://schemas.microsoft.com/office/powerpoint/2010/main" val="662395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EDB46-78CA-8947-9AA5-BFC09486A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 Steel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DEDC6-84D1-C341-B055-6F772E229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1411" y="1801185"/>
            <a:ext cx="2641600" cy="20383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8A7914-5AED-6040-9CFC-F14176255A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48265"/>
            <a:ext cx="4736502" cy="23441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E6E52E-2F7E-1245-8D11-E3CDC78A65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4175" y="1106240"/>
            <a:ext cx="1231900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F3C84E5-79FC-FF45-8EF0-EE7F622C4747}"/>
              </a:ext>
            </a:extLst>
          </p:cNvPr>
          <p:cNvSpPr txBox="1"/>
          <p:nvPr/>
        </p:nvSpPr>
        <p:spPr>
          <a:xfrm>
            <a:off x="2169042" y="4535240"/>
            <a:ext cx="3839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Careful with unused letters …</a:t>
            </a:r>
          </a:p>
        </p:txBody>
      </p:sp>
    </p:spTree>
    <p:extLst>
      <p:ext uri="{BB962C8B-B14F-4D97-AF65-F5344CB8AC3E}">
        <p14:creationId xmlns:p14="http://schemas.microsoft.com/office/powerpoint/2010/main" val="249146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16D01-FDB3-1245-B43F-478AEB02B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sequence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83C52-7D7B-CE4D-8E81-83660E27D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304" y="1309934"/>
            <a:ext cx="8565119" cy="6230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View the blockchain as a sequence of Tx    (append-only)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DD6EF4-1045-2043-850E-FD18213492E1}"/>
              </a:ext>
            </a:extLst>
          </p:cNvPr>
          <p:cNvSpPr/>
          <p:nvPr/>
        </p:nvSpPr>
        <p:spPr>
          <a:xfrm>
            <a:off x="1320272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CD6E03-3C08-4244-8863-5BF7536F0782}"/>
              </a:ext>
            </a:extLst>
          </p:cNvPr>
          <p:cNvSpPr/>
          <p:nvPr/>
        </p:nvSpPr>
        <p:spPr>
          <a:xfrm>
            <a:off x="16009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CD4F1C-BCE4-5946-9E46-6310F194DB19}"/>
              </a:ext>
            </a:extLst>
          </p:cNvPr>
          <p:cNvSpPr/>
          <p:nvPr/>
        </p:nvSpPr>
        <p:spPr>
          <a:xfrm>
            <a:off x="21623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EA087A-4C1E-244C-B42F-A639AE4E655B}"/>
              </a:ext>
            </a:extLst>
          </p:cNvPr>
          <p:cNvSpPr/>
          <p:nvPr/>
        </p:nvSpPr>
        <p:spPr>
          <a:xfrm>
            <a:off x="18816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179766-EF87-4E44-A90D-713BD69266F0}"/>
              </a:ext>
            </a:extLst>
          </p:cNvPr>
          <p:cNvSpPr/>
          <p:nvPr/>
        </p:nvSpPr>
        <p:spPr>
          <a:xfrm>
            <a:off x="2443072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96243E-F5DE-404D-8B8D-8B42A9197777}"/>
              </a:ext>
            </a:extLst>
          </p:cNvPr>
          <p:cNvSpPr/>
          <p:nvPr/>
        </p:nvSpPr>
        <p:spPr>
          <a:xfrm>
            <a:off x="2832260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C80648-AD6E-0E49-85DE-A689907DA69C}"/>
              </a:ext>
            </a:extLst>
          </p:cNvPr>
          <p:cNvSpPr/>
          <p:nvPr/>
        </p:nvSpPr>
        <p:spPr>
          <a:xfrm>
            <a:off x="31129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9F6546-75A8-5041-9F64-01F90A47D848}"/>
              </a:ext>
            </a:extLst>
          </p:cNvPr>
          <p:cNvSpPr/>
          <p:nvPr/>
        </p:nvSpPr>
        <p:spPr>
          <a:xfrm>
            <a:off x="36743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26CE0D-92E8-3548-BE74-D950075B5EAF}"/>
              </a:ext>
            </a:extLst>
          </p:cNvPr>
          <p:cNvSpPr/>
          <p:nvPr/>
        </p:nvSpPr>
        <p:spPr>
          <a:xfrm>
            <a:off x="3393660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47534B-F6B1-4F4D-8D7D-8B39506AE847}"/>
              </a:ext>
            </a:extLst>
          </p:cNvPr>
          <p:cNvSpPr/>
          <p:nvPr/>
        </p:nvSpPr>
        <p:spPr>
          <a:xfrm>
            <a:off x="4063548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8BDA9DD-9733-494A-8C3C-3271E9AE2307}"/>
              </a:ext>
            </a:extLst>
          </p:cNvPr>
          <p:cNvSpPr/>
          <p:nvPr/>
        </p:nvSpPr>
        <p:spPr>
          <a:xfrm>
            <a:off x="54670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451F60-B915-3E4F-A4D9-EC08D162FA2C}"/>
              </a:ext>
            </a:extLst>
          </p:cNvPr>
          <p:cNvSpPr/>
          <p:nvPr/>
        </p:nvSpPr>
        <p:spPr>
          <a:xfrm>
            <a:off x="43442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5F8C448-9E7F-734F-B6FD-BA76CC023289}"/>
              </a:ext>
            </a:extLst>
          </p:cNvPr>
          <p:cNvSpPr/>
          <p:nvPr/>
        </p:nvSpPr>
        <p:spPr>
          <a:xfrm>
            <a:off x="49056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D6C9135-FF5D-B04C-AF8C-D0E49FFC252E}"/>
              </a:ext>
            </a:extLst>
          </p:cNvPr>
          <p:cNvSpPr/>
          <p:nvPr/>
        </p:nvSpPr>
        <p:spPr>
          <a:xfrm>
            <a:off x="46249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5ADB1B1-496C-C744-B541-CF7D2333E509}"/>
              </a:ext>
            </a:extLst>
          </p:cNvPr>
          <p:cNvSpPr/>
          <p:nvPr/>
        </p:nvSpPr>
        <p:spPr>
          <a:xfrm>
            <a:off x="5186348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B6C1770-CCAF-7843-87FD-A94661171D0C}"/>
              </a:ext>
            </a:extLst>
          </p:cNvPr>
          <p:cNvSpPr/>
          <p:nvPr/>
        </p:nvSpPr>
        <p:spPr>
          <a:xfrm>
            <a:off x="5856236" y="2372767"/>
            <a:ext cx="178675" cy="2135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FB9677-45B7-B443-8B78-B75576875772}"/>
              </a:ext>
            </a:extLst>
          </p:cNvPr>
          <p:cNvSpPr/>
          <p:nvPr/>
        </p:nvSpPr>
        <p:spPr>
          <a:xfrm>
            <a:off x="61369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8398EEA-B805-8A4F-9C38-1B17969DD3F4}"/>
              </a:ext>
            </a:extLst>
          </p:cNvPr>
          <p:cNvSpPr/>
          <p:nvPr/>
        </p:nvSpPr>
        <p:spPr>
          <a:xfrm>
            <a:off x="66983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D3784E-D425-9D47-854F-4F7781D410FC}"/>
              </a:ext>
            </a:extLst>
          </p:cNvPr>
          <p:cNvSpPr/>
          <p:nvPr/>
        </p:nvSpPr>
        <p:spPr>
          <a:xfrm>
            <a:off x="64176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9B4DBC2-1630-A549-B641-57B2178A2313}"/>
              </a:ext>
            </a:extLst>
          </p:cNvPr>
          <p:cNvSpPr/>
          <p:nvPr/>
        </p:nvSpPr>
        <p:spPr>
          <a:xfrm>
            <a:off x="6979036" y="2372767"/>
            <a:ext cx="178675" cy="21354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2CA97B-CBB5-3242-93C7-3D0F7AC8EB89}"/>
              </a:ext>
            </a:extLst>
          </p:cNvPr>
          <p:cNvCxnSpPr/>
          <p:nvPr/>
        </p:nvCxnSpPr>
        <p:spPr>
          <a:xfrm>
            <a:off x="2723772" y="2123839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51EEFA3-F55C-D741-B6E7-841D0375336F}"/>
              </a:ext>
            </a:extLst>
          </p:cNvPr>
          <p:cNvCxnSpPr/>
          <p:nvPr/>
        </p:nvCxnSpPr>
        <p:spPr>
          <a:xfrm>
            <a:off x="3955060" y="2134348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4E28491-0373-514E-AEA6-598F7C39DE8F}"/>
              </a:ext>
            </a:extLst>
          </p:cNvPr>
          <p:cNvCxnSpPr/>
          <p:nvPr/>
        </p:nvCxnSpPr>
        <p:spPr>
          <a:xfrm>
            <a:off x="5747748" y="2087052"/>
            <a:ext cx="6463" cy="7409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4E1DD2CF-BEE5-A647-81EC-7784D7283837}"/>
              </a:ext>
            </a:extLst>
          </p:cNvPr>
          <p:cNvSpPr txBox="1"/>
          <p:nvPr/>
        </p:nvSpPr>
        <p:spPr>
          <a:xfrm>
            <a:off x="7259734" y="215011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dirty="0">
                <a:latin typeface="+mn-lt"/>
              </a:rPr>
              <a:t>…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DAA2EE5-5F86-264F-B708-B5B4944671CE}"/>
              </a:ext>
            </a:extLst>
          </p:cNvPr>
          <p:cNvGrpSpPr/>
          <p:nvPr/>
        </p:nvGrpSpPr>
        <p:grpSpPr>
          <a:xfrm>
            <a:off x="1409609" y="2709159"/>
            <a:ext cx="4442758" cy="1452897"/>
            <a:chOff x="1409609" y="3296989"/>
            <a:chExt cx="4442758" cy="1452897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2A4FA13-7D23-8E44-B73E-6A65276A8D59}"/>
                </a:ext>
              </a:extLst>
            </p:cNvPr>
            <p:cNvSpPr txBox="1"/>
            <p:nvPr/>
          </p:nvSpPr>
          <p:spPr>
            <a:xfrm>
              <a:off x="3105807" y="4288221"/>
              <a:ext cx="16289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coinbase</a:t>
              </a:r>
              <a:r>
                <a:rPr lang="en-US" dirty="0">
                  <a:latin typeface="+mn-lt"/>
                </a:rPr>
                <a:t> Tx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CD69428-A575-2045-86D9-0378B8BB05B9}"/>
                </a:ext>
              </a:extLst>
            </p:cNvPr>
            <p:cNvCxnSpPr/>
            <p:nvPr/>
          </p:nvCxnSpPr>
          <p:spPr>
            <a:xfrm flipH="1" flipV="1">
              <a:off x="1409609" y="3320253"/>
              <a:ext cx="1882026" cy="99123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88C05E-C986-7245-AA5B-A169849838D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10935" y="3308621"/>
              <a:ext cx="558167" cy="1002865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02813DB-6078-6A49-A935-7EB90EA69F36}"/>
                </a:ext>
              </a:extLst>
            </p:cNvPr>
            <p:cNvCxnSpPr>
              <a:cxnSpLocks/>
              <a:stCxn id="33" idx="0"/>
            </p:cNvCxnSpPr>
            <p:nvPr/>
          </p:nvCxnSpPr>
          <p:spPr>
            <a:xfrm flipV="1">
              <a:off x="3920261" y="3374259"/>
              <a:ext cx="232624" cy="913962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BA2F21-D7BA-D24E-9059-DACD942A81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29763" y="3296989"/>
              <a:ext cx="1622604" cy="106509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30B7210-7F8F-0D4F-BEC2-7E10599E474C}"/>
              </a:ext>
            </a:extLst>
          </p:cNvPr>
          <p:cNvSpPr txBox="1"/>
          <p:nvPr/>
        </p:nvSpPr>
        <p:spPr>
          <a:xfrm>
            <a:off x="505656" y="4523025"/>
            <a:ext cx="78718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Tx cannot be erased:     mistaken Tx  ⇒  locked or lost of funds</a:t>
            </a:r>
          </a:p>
        </p:txBody>
      </p:sp>
    </p:spTree>
    <p:extLst>
      <p:ext uri="{BB962C8B-B14F-4D97-AF65-F5344CB8AC3E}">
        <p14:creationId xmlns:p14="http://schemas.microsoft.com/office/powerpoint/2010/main" val="90619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407A8-0BCC-644E-AA5A-5CF6AF96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 Ledger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00FD76-C079-404D-B750-085CC09B9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When initializing ledger:  </a:t>
            </a:r>
          </a:p>
          <a:p>
            <a:r>
              <a:rPr lang="en-US" sz="2400" dirty="0"/>
              <a:t>user asked to write down the 24 words</a:t>
            </a:r>
          </a:p>
          <a:p>
            <a:r>
              <a:rPr lang="en-US" sz="2400" dirty="0"/>
              <a:t>each word encodes 11 bits  </a:t>
            </a:r>
            <a:r>
              <a:rPr lang="en-US" sz="1800" dirty="0"/>
              <a:t>(24 ×11 = 268 bits)</a:t>
            </a:r>
          </a:p>
          <a:p>
            <a:pPr lvl="1"/>
            <a:r>
              <a:rPr lang="en-US" sz="2400" dirty="0"/>
              <a:t>list of 2048 words in different languages </a:t>
            </a:r>
            <a:r>
              <a:rPr lang="en-US" sz="1600" dirty="0"/>
              <a:t>(BIP 39)</a:t>
            </a:r>
          </a:p>
          <a:p>
            <a:pPr lvl="1"/>
            <a:endParaRPr lang="en-US" sz="16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Beware of “pre-initialized HW wallet”</a:t>
            </a:r>
          </a:p>
          <a:p>
            <a:r>
              <a:rPr lang="en-US" sz="2400" dirty="0"/>
              <a:t>2018:   funds transferred to wallet promptly stolen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C56B29-2CE1-6C47-BB19-335094E367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616" y="2789709"/>
            <a:ext cx="1364731" cy="23072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D4EC8C-E652-6C46-9818-EFFF797E6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3042" y="1022318"/>
            <a:ext cx="2514305" cy="112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F1446FC-F515-7844-9A27-D779E4D717BF}"/>
              </a:ext>
            </a:extLst>
          </p:cNvPr>
          <p:cNvSpPr/>
          <p:nvPr/>
        </p:nvSpPr>
        <p:spPr>
          <a:xfrm>
            <a:off x="277586" y="3494314"/>
            <a:ext cx="7151914" cy="1257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31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3F499-70B6-6442-BAAB-2F562A96E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to securely check balances?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With Idea1:   need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 just to check my balance:    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needed to generate my addresses  (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sz="2400" i="1" baseline="-2500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, …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		… but 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can also be used to spend funds</a:t>
                </a:r>
              </a:p>
              <a:p>
                <a:r>
                  <a:rPr lang="en-US" sz="2400" dirty="0"/>
                  <a:t>Can we check balances without the spending key ??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r>
                  <a:rPr lang="en-US" sz="2400" b="1" u="sng" dirty="0"/>
                  <a:t>Goal:</a:t>
                </a:r>
                <a:r>
                  <a:rPr lang="en-US" sz="2400" b="1" dirty="0"/>
                  <a:t>  </a:t>
                </a:r>
                <a:r>
                  <a:rPr lang="en-US" sz="2400" dirty="0"/>
                  <a:t>two seeds</a:t>
                </a:r>
              </a:p>
              <a:p>
                <a:r>
                  <a:rPr lang="en-US" sz="2400" dirty="0"/>
                  <a:t>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lives on Ledger:   can generate all secret keys (and addresses)</a:t>
                </a:r>
              </a:p>
              <a:p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:   lives on laptop/phone wallet:  can only generate addresses</a:t>
                </a:r>
                <a:br>
                  <a:rPr lang="en-US" sz="2400" dirty="0"/>
                </a:br>
                <a:r>
                  <a:rPr lang="en-US" sz="2400" dirty="0"/>
                  <a:t>				(for checking balance)</a:t>
                </a:r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9160606-94BD-A341-9299-E6DFF4818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18505"/>
                <a:ext cx="8686800" cy="3943349"/>
              </a:xfrm>
              <a:blipFill>
                <a:blip r:embed="rId2"/>
                <a:stretch>
                  <a:fillRect l="-1170" t="-962" b="-2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BCC3199-0DB6-E24C-A018-72949A54FC1E}"/>
              </a:ext>
            </a:extLst>
          </p:cNvPr>
          <p:cNvSpPr/>
          <p:nvPr/>
        </p:nvSpPr>
        <p:spPr>
          <a:xfrm>
            <a:off x="457200" y="2416629"/>
            <a:ext cx="7102929" cy="58782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4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56799-07CB-9E4A-AB70-672724ECA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 2:   (used in HD wallets)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  <a:tabLst>
                    <a:tab pos="1879600" algn="l"/>
                  </a:tabLst>
                </a:pPr>
                <a:r>
                  <a:rPr lang="en-US" sz="2400" b="1" dirty="0"/>
                  <a:t>secret seed</a:t>
                </a:r>
                <a:r>
                  <a:rPr lang="en-US" sz="2400" dirty="0"/>
                  <a:t>:	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 ∈ {0,1}</a:t>
                </a:r>
                <a:r>
                  <a:rPr lang="en-US" sz="2400" baseline="30000" dirty="0"/>
                  <a:t>256</a:t>
                </a:r>
                <a:r>
                  <a:rPr lang="en-US" sz="2400" dirty="0"/>
                  <a:t>     ;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 ⇽ HMAC(k</a:t>
                </a:r>
                <a:r>
                  <a:rPr lang="en-US" sz="2400" baseline="-25000" dirty="0"/>
                  <a:t>0</a:t>
                </a:r>
                <a:r>
                  <a:rPr lang="en-US" sz="2400" dirty="0"/>
                  <a:t>,  “</a:t>
                </a:r>
                <a:r>
                  <a:rPr lang="en-US" sz="2400" dirty="0" err="1"/>
                  <a:t>init</a:t>
                </a:r>
                <a:r>
                  <a:rPr lang="en-US" sz="2400" dirty="0"/>
                  <a:t>”)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b="1" dirty="0"/>
                  <a:t>balance seed</a:t>
                </a:r>
                <a:r>
                  <a:rPr lang="en-US" sz="2400" dirty="0"/>
                  <a:t>:   </a:t>
                </a:r>
                <a:r>
                  <a:rPr lang="en-US" sz="2400" dirty="0" err="1"/>
                  <a:t>k</a:t>
                </a:r>
                <a:r>
                  <a:rPr lang="en-US" sz="2400" baseline="-25000" dirty="0" err="1"/>
                  <a:t>pub</a:t>
                </a:r>
                <a:r>
                  <a:rPr lang="en-US" sz="2400" dirty="0"/>
                  <a:t> =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baseline="-25000" dirty="0"/>
              </a:p>
              <a:p>
                <a:pPr marL="0" indent="0">
                  <a:spcBef>
                    <a:spcPts val="3000"/>
                  </a:spcBef>
                  <a:buNone/>
                </a:pPr>
                <a:r>
                  <a:rPr lang="en-US" sz="2400" dirty="0"/>
                  <a:t>for all 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=1,2,…: 	sk</a:t>
                </a:r>
                <a:r>
                  <a:rPr lang="en-US" sz="2400" baseline="-25000" dirty="0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 +  HMAC(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40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i</a:t>
                </a:r>
                <a:r>
                  <a:rPr lang="en-US" sz="2400" dirty="0"/>
                  <a:t>)</a:t>
                </a:r>
              </a:p>
              <a:p>
                <a:pPr marL="0" indent="0">
                  <a:spcBef>
                    <a:spcPts val="1800"/>
                  </a:spcBef>
                  <a:buNone/>
                </a:pPr>
                <a:r>
                  <a:rPr lang="en-US" sz="2400" dirty="0"/>
                  <a:t>					</a:t>
                </a:r>
                <a:r>
                  <a:rPr lang="en-US" sz="2400" dirty="0" err="1"/>
                  <a:t>pk</a:t>
                </a:r>
                <a:r>
                  <a:rPr lang="en-US" sz="2400" baseline="-25000" dirty="0" err="1"/>
                  <a:t>i</a:t>
                </a:r>
                <a:r>
                  <a:rPr lang="en-US" sz="2400" dirty="0"/>
                  <a:t> ⇽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baseline="-2500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𝐻𝑀𝐴𝐶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 baseline="-25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sup>
                    </m:sSup>
                  </m:oMath>
                </a14:m>
                <a:endParaRPr lang="en-US" sz="2400" baseline="-25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2FEA7-1C8C-FF4D-A9DD-348EB1AA7A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40870" y="1200151"/>
                <a:ext cx="8703129" cy="2551579"/>
              </a:xfrm>
              <a:blipFill>
                <a:blip r:embed="rId3"/>
                <a:stretch>
                  <a:fillRect l="-1020" t="-1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FF1E6F59-CEEB-724E-95A1-120F7A50CD11}"/>
              </a:ext>
            </a:extLst>
          </p:cNvPr>
          <p:cNvGrpSpPr/>
          <p:nvPr/>
        </p:nvGrpSpPr>
        <p:grpSpPr>
          <a:xfrm>
            <a:off x="6498767" y="3494316"/>
            <a:ext cx="2661691" cy="719079"/>
            <a:chOff x="6498767" y="3494316"/>
            <a:chExt cx="2661691" cy="719079"/>
          </a:xfrm>
        </p:grpSpPr>
        <p:sp>
          <p:nvSpPr>
            <p:cNvPr id="4" name="Right Brace 3">
              <a:extLst>
                <a:ext uri="{FF2B5EF4-FFF2-40B4-BE49-F238E27FC236}">
                  <a16:creationId xmlns:a16="http://schemas.microsoft.com/office/drawing/2014/main" id="{0E22A1EC-3813-2F43-AFEA-223D800164AC}"/>
                </a:ext>
              </a:extLst>
            </p:cNvPr>
            <p:cNvSpPr/>
            <p:nvPr/>
          </p:nvSpPr>
          <p:spPr>
            <a:xfrm rot="5400000">
              <a:off x="7649936" y="2718708"/>
              <a:ext cx="310243" cy="1861459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24ACF10-4C3E-EA41-9CB3-31348E0DCC35}"/>
                </a:ext>
              </a:extLst>
            </p:cNvPr>
            <p:cNvSpPr txBox="1"/>
            <p:nvPr/>
          </p:nvSpPr>
          <p:spPr>
            <a:xfrm>
              <a:off x="6498767" y="3751730"/>
              <a:ext cx="26616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computed from </a:t>
              </a:r>
              <a:r>
                <a:rPr lang="en-US" dirty="0" err="1">
                  <a:latin typeface="+mn-lt"/>
                </a:rPr>
                <a:t>k</a:t>
              </a:r>
              <a:r>
                <a:rPr lang="en-US" baseline="-25000" dirty="0" err="1">
                  <a:latin typeface="+mn-lt"/>
                </a:rPr>
                <a:t>pub</a:t>
              </a:r>
              <a:endParaRPr lang="en-US" baseline="-25000" dirty="0">
                <a:latin typeface="+mn-lt"/>
              </a:endParaRPr>
            </a:p>
          </p:txBody>
        </p:sp>
      </p:grpSp>
      <p:sp>
        <p:nvSpPr>
          <p:cNvPr id="6" name="Left Brace 5">
            <a:extLst>
              <a:ext uri="{FF2B5EF4-FFF2-40B4-BE49-F238E27FC236}">
                <a16:creationId xmlns:a16="http://schemas.microsoft.com/office/drawing/2014/main" id="{D88E1880-AC5C-FC48-8AF5-2EF9BEBDF81F}"/>
              </a:ext>
            </a:extLst>
          </p:cNvPr>
          <p:cNvSpPr/>
          <p:nvPr/>
        </p:nvSpPr>
        <p:spPr>
          <a:xfrm>
            <a:off x="2514601" y="2686048"/>
            <a:ext cx="212272" cy="85725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/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tabLst>
                    <a:tab pos="787400" algn="l"/>
                  </a:tabLst>
                </a:pPr>
                <a:r>
                  <a:rPr lang="en-US" dirty="0" err="1">
                    <a:latin typeface="+mn-lt"/>
                  </a:rPr>
                  <a:t>k</a:t>
                </a:r>
                <a:r>
                  <a:rPr lang="en-US" baseline="-25000" dirty="0" err="1">
                    <a:latin typeface="+mn-lt"/>
                  </a:rPr>
                  <a:t>pub</a:t>
                </a:r>
                <a:r>
                  <a:rPr lang="en-US" dirty="0">
                    <a:latin typeface="+mn-lt"/>
                  </a:rPr>
                  <a:t>:	on laptop/phone,  generates </a:t>
                </a:r>
                <a:r>
                  <a:rPr lang="en-US" dirty="0" err="1">
                    <a:latin typeface="+mn-lt"/>
                  </a:rPr>
                  <a:t>unlinkable</a:t>
                </a:r>
                <a:r>
                  <a:rPr lang="en-US" dirty="0">
                    <a:latin typeface="+mn-lt"/>
                  </a:rPr>
                  <a:t> addresses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𝑝𝑘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…</m:t>
                    </m:r>
                  </m:oMath>
                </a14:m>
                <a:endParaRPr lang="en-US" dirty="0">
                  <a:latin typeface="+mn-lt"/>
                </a:endParaRPr>
              </a:p>
              <a:p>
                <a:pPr algn="l">
                  <a:tabLst>
                    <a:tab pos="787400" algn="l"/>
                  </a:tabLst>
                </a:pPr>
                <a:r>
                  <a:rPr lang="en-US" dirty="0">
                    <a:latin typeface="+mn-lt"/>
                  </a:rPr>
                  <a:t>k</a:t>
                </a:r>
                <a:r>
                  <a:rPr lang="en-US" baseline="-25000" dirty="0">
                    <a:latin typeface="+mn-lt"/>
                  </a:rPr>
                  <a:t>0</a:t>
                </a:r>
                <a:r>
                  <a:rPr lang="en-US" dirty="0">
                    <a:latin typeface="+mn-lt"/>
                  </a:rPr>
                  <a:t>:	on ledger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9ADDEE-69C1-4D41-AC2E-3BEBFA89F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308512"/>
                <a:ext cx="8935588" cy="830997"/>
              </a:xfrm>
              <a:prstGeom prst="rect">
                <a:avLst/>
              </a:prstGeom>
              <a:blipFill>
                <a:blip r:embed="rId4"/>
                <a:stretch>
                  <a:fillRect l="-1136" t="-454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33616CC-935A-8243-9219-B8D2A87CF39F}"/>
              </a:ext>
            </a:extLst>
          </p:cNvPr>
          <p:cNvSpPr txBox="1"/>
          <p:nvPr/>
        </p:nvSpPr>
        <p:spPr>
          <a:xfrm>
            <a:off x="792125" y="3742200"/>
            <a:ext cx="402975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pub</a:t>
            </a:r>
            <a:r>
              <a:rPr lang="en-US" dirty="0">
                <a:latin typeface="+mn-lt"/>
              </a:rPr>
              <a:t>  does not reveal sk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sk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…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3083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4DE15-98BE-124C-ABED-C8209FC2C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Paper wallet     </a:t>
            </a:r>
            <a:r>
              <a:rPr lang="en-US" sz="2700" dirty="0"/>
              <a:t>(be careful when generating)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7A35A4-2617-ED49-854E-EECBD7F5A834}"/>
              </a:ext>
            </a:extLst>
          </p:cNvPr>
          <p:cNvSpPr txBox="1"/>
          <p:nvPr/>
        </p:nvSpPr>
        <p:spPr>
          <a:xfrm>
            <a:off x="180750" y="4167959"/>
            <a:ext cx="46178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 address = base58(hash(PK))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E92FEB7-6DB1-D442-A8C3-7859EE490522}"/>
              </a:ext>
            </a:extLst>
          </p:cNvPr>
          <p:cNvGrpSpPr/>
          <p:nvPr/>
        </p:nvGrpSpPr>
        <p:grpSpPr>
          <a:xfrm>
            <a:off x="505046" y="1148317"/>
            <a:ext cx="8133907" cy="3070946"/>
            <a:chOff x="1158948" y="1423967"/>
            <a:chExt cx="7060019" cy="27633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2FCC319B-7585-1941-A148-8493033AB5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814"/>
            <a:stretch/>
          </p:blipFill>
          <p:spPr>
            <a:xfrm>
              <a:off x="1158948" y="1423967"/>
              <a:ext cx="3125972" cy="276339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1F3373-6D6D-8E4E-BC58-D5CCA356AD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6977"/>
            <a:stretch/>
          </p:blipFill>
          <p:spPr>
            <a:xfrm>
              <a:off x="4284920" y="1423967"/>
              <a:ext cx="3934047" cy="2763398"/>
            </a:xfrm>
            <a:prstGeom prst="rect">
              <a:avLst/>
            </a:prstGeom>
          </p:spPr>
        </p:pic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1335C945-FAEC-AD40-A387-46E43DF2B49A}"/>
              </a:ext>
            </a:extLst>
          </p:cNvPr>
          <p:cNvSpPr/>
          <p:nvPr/>
        </p:nvSpPr>
        <p:spPr>
          <a:xfrm>
            <a:off x="499728" y="3593804"/>
            <a:ext cx="3104707" cy="574158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D6BED31-89BA-9742-812E-068A96C4D31C}"/>
              </a:ext>
            </a:extLst>
          </p:cNvPr>
          <p:cNvSpPr/>
          <p:nvPr/>
        </p:nvSpPr>
        <p:spPr>
          <a:xfrm>
            <a:off x="4203403" y="3338620"/>
            <a:ext cx="4228216" cy="489097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83C-142D-A547-9364-D0CBA0F0976A}"/>
              </a:ext>
            </a:extLst>
          </p:cNvPr>
          <p:cNvSpPr txBox="1"/>
          <p:nvPr/>
        </p:nvSpPr>
        <p:spPr>
          <a:xfrm>
            <a:off x="500152" y="4744716"/>
            <a:ext cx="361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base58 = a-zA-Z0-9  without {0,O,l,1}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3E59CE-8F8C-7440-98B7-3D7315F5DDC9}"/>
              </a:ext>
            </a:extLst>
          </p:cNvPr>
          <p:cNvSpPr txBox="1"/>
          <p:nvPr/>
        </p:nvSpPr>
        <p:spPr>
          <a:xfrm>
            <a:off x="5204926" y="3997833"/>
            <a:ext cx="2897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signing key (cleartext)</a:t>
            </a:r>
          </a:p>
        </p:txBody>
      </p:sp>
    </p:spTree>
    <p:extLst>
      <p:ext uri="{BB962C8B-B14F-4D97-AF65-F5344CB8AC3E}">
        <p14:creationId xmlns:p14="http://schemas.microsoft.com/office/powerpoint/2010/main" val="4184750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148EDF54-C282-904B-A7B4-E130E169B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1066389-2C8B-A844-AB2D-332F42DC9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541" y="1808610"/>
            <a:ext cx="8458200" cy="695368"/>
          </a:xfrm>
        </p:spPr>
        <p:txBody>
          <a:bodyPr/>
          <a:lstStyle/>
          <a:p>
            <a:r>
              <a:rPr lang="en-US" dirty="0"/>
              <a:t>Managing crypto assets:  Exchanges</a:t>
            </a:r>
          </a:p>
        </p:txBody>
      </p:sp>
    </p:spTree>
    <p:extLst>
      <p:ext uri="{BB962C8B-B14F-4D97-AF65-F5344CB8AC3E}">
        <p14:creationId xmlns:p14="http://schemas.microsoft.com/office/powerpoint/2010/main" val="1575257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B2579-366B-3E46-B50D-84FE9264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Hot/cold storage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95ED9-BF36-6E4C-B06C-F131CDD05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6233"/>
            <a:ext cx="8229600" cy="106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Coinbase:  holds customer assets</a:t>
            </a:r>
          </a:p>
          <a:p>
            <a:pPr marL="0" indent="0">
              <a:buNone/>
            </a:pPr>
            <a:r>
              <a:rPr lang="en-US" sz="2400" dirty="0"/>
              <a:t>Design:  98% of assets (SK) are held in cold storage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C963B3-5CE6-1841-A21B-C9F4EC355D7F}"/>
              </a:ext>
            </a:extLst>
          </p:cNvPr>
          <p:cNvSpPr/>
          <p:nvPr/>
        </p:nvSpPr>
        <p:spPr>
          <a:xfrm>
            <a:off x="6067627" y="2539254"/>
            <a:ext cx="1476173" cy="216336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SK</a:t>
            </a:r>
            <a:r>
              <a:rPr lang="en-US" baseline="-25000" dirty="0" err="1">
                <a:solidFill>
                  <a:schemeClr val="tx1"/>
                </a:solidFill>
              </a:rPr>
              <a:t>hot</a:t>
            </a:r>
            <a:endParaRPr lang="en-US" baseline="-25000" dirty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r>
              <a:rPr lang="en-US" dirty="0">
                <a:solidFill>
                  <a:schemeClr val="tx1"/>
                </a:solidFill>
              </a:rPr>
              <a:t>2% of assets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086039-A75A-9849-A090-84781AA51E41}"/>
              </a:ext>
            </a:extLst>
          </p:cNvPr>
          <p:cNvCxnSpPr/>
          <p:nvPr/>
        </p:nvCxnSpPr>
        <p:spPr>
          <a:xfrm flipH="1">
            <a:off x="7592786" y="29473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4CD0C2A-1BD1-EE4B-A5A0-5B0386FF9B59}"/>
              </a:ext>
            </a:extLst>
          </p:cNvPr>
          <p:cNvCxnSpPr>
            <a:cxnSpLocks/>
          </p:cNvCxnSpPr>
          <p:nvPr/>
        </p:nvCxnSpPr>
        <p:spPr>
          <a:xfrm>
            <a:off x="7598229" y="3556911"/>
            <a:ext cx="1208314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D8176BB-C0DC-6941-BD09-E9D13B8FFA43}"/>
              </a:ext>
            </a:extLst>
          </p:cNvPr>
          <p:cNvSpPr txBox="1"/>
          <p:nvPr/>
        </p:nvSpPr>
        <p:spPr>
          <a:xfrm>
            <a:off x="7543800" y="3021279"/>
            <a:ext cx="1476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customers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/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algn="ctr"/>
                <a:endParaRPr lang="en-US" baseline="-25000" dirty="0">
                  <a:solidFill>
                    <a:schemeClr val="tx1"/>
                  </a:solidFill>
                </a:endParaRPr>
              </a:p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used to verify cold storage balances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C288D3F-6B3E-004B-A614-7C5E5D2002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1454" y="2539254"/>
                <a:ext cx="1476173" cy="2163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2294D64-84A6-A44E-9B40-F1D0D8CCD3AA}"/>
              </a:ext>
            </a:extLst>
          </p:cNvPr>
          <p:cNvSpPr txBox="1"/>
          <p:nvPr/>
        </p:nvSpPr>
        <p:spPr>
          <a:xfrm>
            <a:off x="5293449" y="1914294"/>
            <a:ext cx="206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u="sng" dirty="0">
                <a:latin typeface="+mn-lt"/>
              </a:rPr>
              <a:t>hot wallet (2%)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166CDC-E09E-7C45-A8F5-CEA23BB7CCE6}"/>
              </a:ext>
            </a:extLst>
          </p:cNvPr>
          <p:cNvCxnSpPr/>
          <p:nvPr/>
        </p:nvCxnSpPr>
        <p:spPr>
          <a:xfrm>
            <a:off x="4033157" y="2342986"/>
            <a:ext cx="0" cy="2600153"/>
          </a:xfrm>
          <a:prstGeom prst="line">
            <a:avLst/>
          </a:prstGeom>
          <a:ln w="571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7FF3E71-6BDA-9C4C-B056-CF974EDD9352}"/>
              </a:ext>
            </a:extLst>
          </p:cNvPr>
          <p:cNvGrpSpPr/>
          <p:nvPr/>
        </p:nvGrpSpPr>
        <p:grpSpPr>
          <a:xfrm>
            <a:off x="1039415" y="1948866"/>
            <a:ext cx="2892337" cy="2590236"/>
            <a:chOff x="1039415" y="1948866"/>
            <a:chExt cx="2892337" cy="259023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6A1A36-20A0-0F40-A426-21EC6C742A7D}"/>
                </a:ext>
              </a:extLst>
            </p:cNvPr>
            <p:cNvSpPr txBox="1"/>
            <p:nvPr/>
          </p:nvSpPr>
          <p:spPr>
            <a:xfrm>
              <a:off x="1039415" y="1948866"/>
              <a:ext cx="24831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u="sng" dirty="0">
                  <a:latin typeface="+mn-lt"/>
                </a:rPr>
                <a:t>cold storage (98%)</a:t>
              </a:r>
            </a:p>
          </p:txBody>
        </p:sp>
        <p:pic>
          <p:nvPicPr>
            <p:cNvPr id="1026" name="Picture 2" descr="Bank Vault Door Royalty Free Cliparts, Vectors, And Stock Illustration.  Image 37405728.">
              <a:extLst>
                <a:ext uri="{FF2B5EF4-FFF2-40B4-BE49-F238E27FC236}">
                  <a16:creationId xmlns:a16="http://schemas.microsoft.com/office/drawing/2014/main" id="{BB3B03C6-48E2-2E40-9120-9EDC706704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1605" y="2574720"/>
              <a:ext cx="1964382" cy="196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/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baseline="-25000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9687C0-F6A2-AF4E-ABC6-1165EE462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33511" y="2947311"/>
                  <a:ext cx="59824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A0E3737-75EB-AB48-A6C8-48EA84D22A06}"/>
              </a:ext>
            </a:extLst>
          </p:cNvPr>
          <p:cNvGrpSpPr/>
          <p:nvPr/>
        </p:nvGrpSpPr>
        <p:grpSpPr>
          <a:xfrm>
            <a:off x="149378" y="2251677"/>
            <a:ext cx="3878174" cy="2830735"/>
            <a:chOff x="149378" y="2251677"/>
            <a:chExt cx="3878174" cy="28307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/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+mn-lt"/>
                    </a:rPr>
                    <a:t>t-out-of-n secret sharing of </a:t>
                  </a:r>
                  <a14:m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3BCD4787-6871-254B-B4CC-D025D0822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289" y="4620747"/>
                  <a:ext cx="3864263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2288" t="-7895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/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43E0A57E-A9C3-9D41-A738-132A4DCFB96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9378" y="2251677"/>
                  <a:ext cx="867866" cy="633571"/>
                </a:xfrm>
                <a:prstGeom prst="rect">
                  <a:avLst/>
                </a:prstGeom>
                <a:blipFill>
                  <a:blip r:embed="rId7"/>
                  <a:stretch>
                    <a:fillRect b="-1852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/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E30F19E7-F30B-254E-BBDC-6BB1E108DE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087425"/>
                  <a:ext cx="867866" cy="633571"/>
                </a:xfrm>
                <a:prstGeom prst="rect">
                  <a:avLst/>
                </a:prstGeom>
                <a:blipFill>
                  <a:blip r:embed="rId8"/>
                  <a:stretch>
                    <a:fillRect b="-370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/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ln w="38100">
                  <a:solidFill>
                    <a:srgbClr val="FF0000"/>
                  </a:solidFill>
                </a:ln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(3)</m:t>
                            </m:r>
                          </m:sup>
                        </m:sSubSup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04AE2000-99B5-2742-B832-6F48FAF7F1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49" y="3942184"/>
                  <a:ext cx="867866" cy="633571"/>
                </a:xfrm>
                <a:prstGeom prst="rect">
                  <a:avLst/>
                </a:prstGeom>
                <a:blipFill>
                  <a:blip r:embed="rId9"/>
                  <a:stretch>
                    <a:fillRect b="-3774"/>
                  </a:stretch>
                </a:blipFill>
                <a:ln w="38100">
                  <a:solidFill>
                    <a:srgbClr val="FF0000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72332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7B359-9E8B-A74E-B896-0441F36A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4B43D-AAED-2B4F-8949-00425765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200150"/>
            <a:ext cx="8484781" cy="3943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Can’t prove ownership of assets in cold storage, </a:t>
            </a:r>
            <a:br>
              <a:rPr lang="en-US" sz="2400" dirty="0"/>
            </a:br>
            <a:r>
              <a:rPr lang="en-US" sz="2400" dirty="0"/>
              <a:t>without accessing cold storage:</a:t>
            </a:r>
          </a:p>
          <a:p>
            <a:r>
              <a:rPr lang="en-US" sz="2400" dirty="0"/>
              <a:t>To prove ownership  (e.g., </a:t>
            </a:r>
            <a:r>
              <a:rPr lang="en-US" sz="2400"/>
              <a:t>in audit or in a </a:t>
            </a:r>
            <a:r>
              <a:rPr lang="en-US" sz="2400" dirty="0"/>
              <a:t>proof </a:t>
            </a:r>
            <a:r>
              <a:rPr lang="en-US" sz="2400"/>
              <a:t>of solvency) </a:t>
            </a:r>
            <a:endParaRPr lang="en-US" sz="2400" dirty="0"/>
          </a:p>
          <a:p>
            <a:r>
              <a:rPr lang="en-US" sz="2400" dirty="0"/>
              <a:t>To participate in proof-of-stake consensus</a:t>
            </a:r>
          </a:p>
          <a:p>
            <a:endParaRPr lang="en-US" sz="2400" dirty="0"/>
          </a:p>
          <a:p>
            <a:pPr marL="0" indent="0">
              <a:buNone/>
            </a:pPr>
            <a:r>
              <a:rPr lang="en-US" sz="2400" b="1" dirty="0"/>
              <a:t>Solutions:</a:t>
            </a:r>
          </a:p>
          <a:p>
            <a:r>
              <a:rPr lang="en-US" sz="2400" dirty="0"/>
              <a:t>Keep everything in hot wallet   (</a:t>
            </a:r>
            <a:r>
              <a:rPr lang="en-US" sz="2400" dirty="0" err="1"/>
              <a:t>e.g</a:t>
            </a:r>
            <a:r>
              <a:rPr lang="en-US" sz="2400" dirty="0"/>
              <a:t>, Anchorage)</a:t>
            </a:r>
          </a:p>
          <a:p>
            <a:r>
              <a:rPr lang="en-US" sz="2400" dirty="0"/>
              <a:t>Proxy keys:	keys that prove ownership of assets, </a:t>
            </a:r>
            <a:br>
              <a:rPr lang="en-US" sz="2400" dirty="0"/>
            </a:br>
            <a:r>
              <a:rPr lang="en-US" sz="2400" dirty="0"/>
              <a:t>				but cannot spend assets</a:t>
            </a:r>
          </a:p>
        </p:txBody>
      </p:sp>
    </p:spTree>
    <p:extLst>
      <p:ext uri="{BB962C8B-B14F-4D97-AF65-F5344CB8AC3E}">
        <p14:creationId xmlns:p14="http://schemas.microsoft.com/office/powerpoint/2010/main" val="938536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12570" y="3322865"/>
            <a:ext cx="4406795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consensus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515B96-201B-0B48-B064-B47966190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Tx structure   (non-</a:t>
            </a:r>
            <a:r>
              <a:rPr lang="en-US" dirty="0" err="1"/>
              <a:t>coinbase</a:t>
            </a:r>
            <a:r>
              <a:rPr lang="en-US" dirty="0"/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E7E47A-EBED-E847-99BD-DB65E753A115}"/>
              </a:ext>
            </a:extLst>
          </p:cNvPr>
          <p:cNvSpPr txBox="1"/>
          <p:nvPr/>
        </p:nvSpPr>
        <p:spPr>
          <a:xfrm>
            <a:off x="1261241" y="1229705"/>
            <a:ext cx="1407758" cy="31393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input[0]</a:t>
            </a:r>
          </a:p>
          <a:p>
            <a:pPr algn="l"/>
            <a:r>
              <a:rPr lang="en-US" dirty="0">
                <a:latin typeface="+mn-lt"/>
              </a:rPr>
              <a:t>input[1]</a:t>
            </a:r>
          </a:p>
          <a:p>
            <a:pPr algn="l"/>
            <a:r>
              <a:rPr lang="en-US" dirty="0">
                <a:latin typeface="+mn-lt"/>
              </a:rPr>
              <a:t>input[2]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output[0]</a:t>
            </a:r>
          </a:p>
          <a:p>
            <a:pPr algn="l"/>
            <a:r>
              <a:rPr lang="en-US" dirty="0">
                <a:latin typeface="+mn-lt"/>
              </a:rPr>
              <a:t>output[1]</a:t>
            </a:r>
          </a:p>
          <a:p>
            <a:pPr algn="l">
              <a:spcBef>
                <a:spcPts val="1200"/>
              </a:spcBef>
            </a:pPr>
            <a:r>
              <a:rPr lang="en-US" dirty="0">
                <a:latin typeface="+mn-lt"/>
              </a:rPr>
              <a:t>witnesses</a:t>
            </a:r>
          </a:p>
          <a:p>
            <a:pPr algn="l">
              <a:spcBef>
                <a:spcPts val="1200"/>
              </a:spcBef>
            </a:pP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12AB57-0E86-A845-B161-9468453E9022}"/>
              </a:ext>
            </a:extLst>
          </p:cNvPr>
          <p:cNvSpPr txBox="1"/>
          <p:nvPr/>
        </p:nvSpPr>
        <p:spPr>
          <a:xfrm>
            <a:off x="0" y="3907361"/>
            <a:ext cx="1269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(4 bytes)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E796E5-EF44-C949-A74C-77DFBEF9F086}"/>
              </a:ext>
            </a:extLst>
          </p:cNvPr>
          <p:cNvSpPr txBox="1"/>
          <p:nvPr/>
        </p:nvSpPr>
        <p:spPr>
          <a:xfrm>
            <a:off x="82648" y="3375530"/>
            <a:ext cx="1181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(</a:t>
            </a:r>
            <a:r>
              <a:rPr lang="en-US" dirty="0" err="1">
                <a:latin typeface="+mn-lt"/>
              </a:rPr>
              <a:t>segwit</a:t>
            </a:r>
            <a:r>
              <a:rPr lang="en-US" dirty="0">
                <a:latin typeface="+mn-lt"/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5CE42B3-EB22-2249-AD57-9E22D52DE37D}"/>
              </a:ext>
            </a:extLst>
          </p:cNvPr>
          <p:cNvCxnSpPr/>
          <p:nvPr/>
        </p:nvCxnSpPr>
        <p:spPr>
          <a:xfrm>
            <a:off x="1261241" y="2461388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56B56-A09F-0840-AD77-CEDAEFBA2DBD}"/>
              </a:ext>
            </a:extLst>
          </p:cNvPr>
          <p:cNvCxnSpPr/>
          <p:nvPr/>
        </p:nvCxnSpPr>
        <p:spPr>
          <a:xfrm>
            <a:off x="1266250" y="3370535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E9BC0A1-4FB1-4245-9024-AAF221E4E042}"/>
              </a:ext>
            </a:extLst>
          </p:cNvPr>
          <p:cNvCxnSpPr/>
          <p:nvPr/>
        </p:nvCxnSpPr>
        <p:spPr>
          <a:xfrm>
            <a:off x="1266247" y="3859269"/>
            <a:ext cx="140775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2C2468B-0AD4-0440-8212-7E09CF50146B}"/>
              </a:ext>
            </a:extLst>
          </p:cNvPr>
          <p:cNvGrpSpPr/>
          <p:nvPr/>
        </p:nvGrpSpPr>
        <p:grpSpPr>
          <a:xfrm>
            <a:off x="982395" y="4106662"/>
            <a:ext cx="4467890" cy="942764"/>
            <a:chOff x="982395" y="4106662"/>
            <a:chExt cx="4467890" cy="942764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D8B59F5-0F44-8040-8BBA-B1A95D99993F}"/>
                </a:ext>
              </a:extLst>
            </p:cNvPr>
            <p:cNvSpPr txBox="1"/>
            <p:nvPr/>
          </p:nvSpPr>
          <p:spPr>
            <a:xfrm>
              <a:off x="982395" y="4587761"/>
              <a:ext cx="4467890" cy="461665"/>
            </a:xfrm>
            <a:prstGeom prst="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earliest block # that can include Tx</a:t>
              </a:r>
            </a:p>
          </p:txBody>
        </p:sp>
        <p:cxnSp>
          <p:nvCxnSpPr>
            <p:cNvPr id="14" name="Elbow Connector 13">
              <a:extLst>
                <a:ext uri="{FF2B5EF4-FFF2-40B4-BE49-F238E27FC236}">
                  <a16:creationId xmlns:a16="http://schemas.microsoft.com/office/drawing/2014/main" id="{E2222E02-46A8-8141-A6AA-1BCFB08323F8}"/>
                </a:ext>
              </a:extLst>
            </p:cNvPr>
            <p:cNvCxnSpPr/>
            <p:nvPr/>
          </p:nvCxnSpPr>
          <p:spPr>
            <a:xfrm rot="10800000">
              <a:off x="2668999" y="4106662"/>
              <a:ext cx="623076" cy="454573"/>
            </a:xfrm>
            <a:prstGeom prst="bentConnector3">
              <a:avLst>
                <a:gd name="adj1" fmla="val -3136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77F6B800-F42F-CD41-BDBD-978DD73CF373}"/>
              </a:ext>
            </a:extLst>
          </p:cNvPr>
          <p:cNvSpPr txBox="1"/>
          <p:nvPr/>
        </p:nvSpPr>
        <p:spPr>
          <a:xfrm>
            <a:off x="157652" y="1614714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inputs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950F50-F778-534F-9BA4-ACE7D2D12C14}"/>
              </a:ext>
            </a:extLst>
          </p:cNvPr>
          <p:cNvSpPr txBox="1"/>
          <p:nvPr/>
        </p:nvSpPr>
        <p:spPr>
          <a:xfrm>
            <a:off x="105723" y="2609407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outputs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B37B126-B594-C94D-BB8E-00EF5367A637}"/>
              </a:ext>
            </a:extLst>
          </p:cNvPr>
          <p:cNvGrpSpPr/>
          <p:nvPr/>
        </p:nvGrpSpPr>
        <p:grpSpPr>
          <a:xfrm>
            <a:off x="4473027" y="1115575"/>
            <a:ext cx="4251301" cy="1587976"/>
            <a:chOff x="4473027" y="1273233"/>
            <a:chExt cx="4251301" cy="158797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623D0E-4F8A-5947-A7AE-0804609DEF54}"/>
                </a:ext>
              </a:extLst>
            </p:cNvPr>
            <p:cNvSpPr txBox="1"/>
            <p:nvPr/>
          </p:nvSpPr>
          <p:spPr>
            <a:xfrm>
              <a:off x="5772908" y="1291549"/>
              <a:ext cx="1372748" cy="156966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out-index</a:t>
              </a:r>
            </a:p>
            <a:p>
              <a:pPr algn="l"/>
              <a:r>
                <a:rPr lang="en-US" dirty="0" err="1">
                  <a:latin typeface="+mn-lt"/>
                </a:rPr>
                <a:t>ScriptSig</a:t>
              </a:r>
              <a:endParaRPr lang="en-US" dirty="0">
                <a:latin typeface="+mn-lt"/>
              </a:endParaRPr>
            </a:p>
            <a:p>
              <a:pPr algn="l"/>
              <a:r>
                <a:rPr lang="en-US" dirty="0">
                  <a:latin typeface="+mn-lt"/>
                </a:rPr>
                <a:t>seq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5F648C-4BDC-0B41-AA25-6A625BFD1DC5}"/>
                </a:ext>
              </a:extLst>
            </p:cNvPr>
            <p:cNvSpPr txBox="1"/>
            <p:nvPr/>
          </p:nvSpPr>
          <p:spPr>
            <a:xfrm>
              <a:off x="7208720" y="1273233"/>
              <a:ext cx="15156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32 byte hash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BCA8E29-BAAE-C046-9B88-86988746305C}"/>
                </a:ext>
              </a:extLst>
            </p:cNvPr>
            <p:cNvSpPr txBox="1"/>
            <p:nvPr/>
          </p:nvSpPr>
          <p:spPr>
            <a:xfrm>
              <a:off x="7232962" y="1692023"/>
              <a:ext cx="14555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4 byte index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6EFA2E4-1100-B040-A969-7B5C51F3BA58}"/>
                </a:ext>
              </a:extLst>
            </p:cNvPr>
            <p:cNvSpPr txBox="1"/>
            <p:nvPr/>
          </p:nvSpPr>
          <p:spPr>
            <a:xfrm>
              <a:off x="7208720" y="2066563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683C3D5-84FE-4447-A1E8-A66A603EDE63}"/>
                </a:ext>
              </a:extLst>
            </p:cNvPr>
            <p:cNvSpPr txBox="1"/>
            <p:nvPr/>
          </p:nvSpPr>
          <p:spPr>
            <a:xfrm>
              <a:off x="7208720" y="2414353"/>
              <a:ext cx="84811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ignore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7ACEF6A-57C1-344C-8612-CC99DC1CA3BE}"/>
                </a:ext>
              </a:extLst>
            </p:cNvPr>
            <p:cNvSpPr txBox="1"/>
            <p:nvPr/>
          </p:nvSpPr>
          <p:spPr>
            <a:xfrm>
              <a:off x="4473027" y="1352147"/>
              <a:ext cx="94448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input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A0C2333-8FA9-D440-A0D4-D76C30AAF1E7}"/>
                </a:ext>
              </a:extLst>
            </p:cNvPr>
            <p:cNvSpPr/>
            <p:nvPr/>
          </p:nvSpPr>
          <p:spPr>
            <a:xfrm>
              <a:off x="5772908" y="1291549"/>
              <a:ext cx="1372748" cy="800584"/>
            </a:xfrm>
            <a:prstGeom prst="rect">
              <a:avLst/>
            </a:prstGeom>
            <a:noFill/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20A3615-5FE9-4848-828E-B60B5481CD3C}"/>
              </a:ext>
            </a:extLst>
          </p:cNvPr>
          <p:cNvGrpSpPr/>
          <p:nvPr/>
        </p:nvGrpSpPr>
        <p:grpSpPr>
          <a:xfrm>
            <a:off x="4473027" y="3051357"/>
            <a:ext cx="3832921" cy="849313"/>
            <a:chOff x="4473027" y="3209015"/>
            <a:chExt cx="3832921" cy="84931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4A7D25A-F886-E74B-850F-01B4F85B3E9B}"/>
                </a:ext>
              </a:extLst>
            </p:cNvPr>
            <p:cNvSpPr txBox="1"/>
            <p:nvPr/>
          </p:nvSpPr>
          <p:spPr>
            <a:xfrm>
              <a:off x="5772908" y="3227331"/>
              <a:ext cx="1372748" cy="83099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value</a:t>
              </a:r>
            </a:p>
            <a:p>
              <a:pPr algn="l"/>
              <a:r>
                <a:rPr lang="en-US" dirty="0" err="1">
                  <a:latin typeface="+mn-lt"/>
                </a:rPr>
                <a:t>ScriptPK</a:t>
              </a:r>
              <a:endParaRPr lang="en-US" dirty="0">
                <a:latin typeface="+mn-lt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42D1108-B908-7249-8A0C-03D5D19E3009}"/>
                </a:ext>
              </a:extLst>
            </p:cNvPr>
            <p:cNvSpPr txBox="1"/>
            <p:nvPr/>
          </p:nvSpPr>
          <p:spPr>
            <a:xfrm>
              <a:off x="7208720" y="3209015"/>
              <a:ext cx="93532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8 bytes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76386E-7DBB-2F4D-A9F6-F52BA47829BB}"/>
                </a:ext>
              </a:extLst>
            </p:cNvPr>
            <p:cNvSpPr txBox="1"/>
            <p:nvPr/>
          </p:nvSpPr>
          <p:spPr>
            <a:xfrm>
              <a:off x="7232962" y="3627805"/>
              <a:ext cx="10729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program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09A44FF-661B-134B-A537-3676634FB9A3}"/>
                </a:ext>
              </a:extLst>
            </p:cNvPr>
            <p:cNvSpPr txBox="1"/>
            <p:nvPr/>
          </p:nvSpPr>
          <p:spPr>
            <a:xfrm>
              <a:off x="4473027" y="3287929"/>
              <a:ext cx="11416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output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0019DA6D-A434-4D4E-8F7F-73C919D7E67D}"/>
              </a:ext>
            </a:extLst>
          </p:cNvPr>
          <p:cNvSpPr txBox="1"/>
          <p:nvPr/>
        </p:nvSpPr>
        <p:spPr>
          <a:xfrm>
            <a:off x="6274674" y="4317843"/>
            <a:ext cx="2300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value = #BTC/10</a:t>
            </a:r>
            <a:r>
              <a:rPr lang="en-US" baseline="30000" dirty="0">
                <a:latin typeface="+mn-lt"/>
              </a:rPr>
              <a:t>8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95EAB96-E9C3-FE46-80FE-D2FC83E5F4A2}"/>
              </a:ext>
            </a:extLst>
          </p:cNvPr>
          <p:cNvGrpSpPr/>
          <p:nvPr/>
        </p:nvGrpSpPr>
        <p:grpSpPr>
          <a:xfrm>
            <a:off x="2668998" y="1229705"/>
            <a:ext cx="2357297" cy="3139321"/>
            <a:chOff x="2921249" y="1229705"/>
            <a:chExt cx="2357297" cy="313932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AF2105-DAA6-2C4A-B4A6-C92EC2761F67}"/>
                </a:ext>
              </a:extLst>
            </p:cNvPr>
            <p:cNvSpPr txBox="1"/>
            <p:nvPr/>
          </p:nvSpPr>
          <p:spPr>
            <a:xfrm>
              <a:off x="3394674" y="2043798"/>
              <a:ext cx="1661224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 err="1">
                  <a:latin typeface="+mn-lt"/>
                </a:rPr>
                <a:t>TxID</a:t>
              </a:r>
              <a:r>
                <a:rPr lang="en-US" dirty="0">
                  <a:latin typeface="+mn-lt"/>
                </a:rPr>
                <a:t> = H(Tx)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407E715-4731-D949-8735-6FB244D43CC2}"/>
                </a:ext>
              </a:extLst>
            </p:cNvPr>
            <p:cNvCxnSpPr>
              <a:cxnSpLocks/>
            </p:cNvCxnSpPr>
            <p:nvPr/>
          </p:nvCxnSpPr>
          <p:spPr>
            <a:xfrm>
              <a:off x="2921249" y="1229705"/>
              <a:ext cx="473425" cy="79508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71E5CD4E-ADBC-1044-BE58-53CA7444EF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21249" y="2505463"/>
              <a:ext cx="473425" cy="18635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6F7FC8-31B6-9247-B812-4AAC763E5BEF}"/>
                </a:ext>
              </a:extLst>
            </p:cNvPr>
            <p:cNvSpPr txBox="1"/>
            <p:nvPr/>
          </p:nvSpPr>
          <p:spPr>
            <a:xfrm>
              <a:off x="3325447" y="2456750"/>
              <a:ext cx="19530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600" dirty="0">
                  <a:latin typeface="+mn-lt"/>
                </a:rPr>
                <a:t>(excluding witnesses)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656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A00D13-EAD1-2240-810B-76AC8AAA8618}"/>
              </a:ext>
            </a:extLst>
          </p:cNvPr>
          <p:cNvSpPr txBox="1"/>
          <p:nvPr/>
        </p:nvSpPr>
        <p:spPr>
          <a:xfrm>
            <a:off x="2860929" y="1982493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6F0F8E-66ED-8342-A2A0-CED2B50FF9BB}"/>
              </a:ext>
            </a:extLst>
          </p:cNvPr>
          <p:cNvSpPr txBox="1"/>
          <p:nvPr/>
        </p:nvSpPr>
        <p:spPr>
          <a:xfrm>
            <a:off x="4852035" y="1985445"/>
            <a:ext cx="5763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value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CF1822-F2AA-A447-B037-09859D17C647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2D8FA68-521B-4C4D-9699-7CC4750873ED}"/>
              </a:ext>
            </a:extLst>
          </p:cNvPr>
          <p:cNvSpPr txBox="1"/>
          <p:nvPr/>
        </p:nvSpPr>
        <p:spPr>
          <a:xfrm>
            <a:off x="28883" y="4299103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60F3C7B-9492-7D42-82C9-7448EB792529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321DB40-91FA-684A-A26C-C182AC6D8649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6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074C1-C9C3-6048-89F7-ECE07ACE9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1371FA-981A-1047-9D31-363D5C81F7B6}"/>
              </a:ext>
            </a:extLst>
          </p:cNvPr>
          <p:cNvGrpSpPr/>
          <p:nvPr/>
        </p:nvGrpSpPr>
        <p:grpSpPr>
          <a:xfrm>
            <a:off x="2848475" y="1548997"/>
            <a:ext cx="2071425" cy="495946"/>
            <a:chOff x="2634712" y="3808412"/>
            <a:chExt cx="2071425" cy="49594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DDAD36-7038-444D-B558-FB60CEEFAA5B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3831FB-73EF-044D-BAEA-3E3D8777412E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510B76D-778A-FB41-B1D2-0D98EFFAFC40}"/>
              </a:ext>
            </a:extLst>
          </p:cNvPr>
          <p:cNvGrpSpPr/>
          <p:nvPr/>
        </p:nvGrpSpPr>
        <p:grpSpPr>
          <a:xfrm>
            <a:off x="4919899" y="1548997"/>
            <a:ext cx="2103518" cy="495946"/>
            <a:chOff x="2634712" y="3808412"/>
            <a:chExt cx="2103518" cy="49594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36BA2C-2735-DD44-AC89-2E3F4815DB5A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308A20-92FE-A941-A86D-E590BA17C1D1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endParaRPr lang="en-US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EA7F9BB-B1D6-D64E-916C-9CBB526D0818}"/>
              </a:ext>
            </a:extLst>
          </p:cNvPr>
          <p:cNvSpPr/>
          <p:nvPr/>
        </p:nvSpPr>
        <p:spPr>
          <a:xfrm>
            <a:off x="1689316" y="1548997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4655A4-CC31-4E4D-8D9E-25AAD8970912}"/>
              </a:ext>
            </a:extLst>
          </p:cNvPr>
          <p:cNvCxnSpPr/>
          <p:nvPr/>
        </p:nvCxnSpPr>
        <p:spPr>
          <a:xfrm>
            <a:off x="2830394" y="1238036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0D2B4B3-77C8-EF49-8F5C-A2A75DFBDDC7}"/>
              </a:ext>
            </a:extLst>
          </p:cNvPr>
          <p:cNvCxnSpPr/>
          <p:nvPr/>
        </p:nvCxnSpPr>
        <p:spPr>
          <a:xfrm>
            <a:off x="4901818" y="12380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439EF74-47A6-4046-B59D-3249F363D4F2}"/>
              </a:ext>
            </a:extLst>
          </p:cNvPr>
          <p:cNvSpPr txBox="1"/>
          <p:nvPr/>
        </p:nvSpPr>
        <p:spPr>
          <a:xfrm>
            <a:off x="221606" y="1505677"/>
            <a:ext cx="7825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Tx1: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143A7F-C804-2A43-9A53-05328E477B03}"/>
              </a:ext>
            </a:extLst>
          </p:cNvPr>
          <p:cNvSpPr txBox="1"/>
          <p:nvPr/>
        </p:nvSpPr>
        <p:spPr>
          <a:xfrm>
            <a:off x="3311229" y="2128761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29ABF7-DD95-8B4D-80BA-B22E4E6C66BD}"/>
              </a:ext>
            </a:extLst>
          </p:cNvPr>
          <p:cNvSpPr txBox="1"/>
          <p:nvPr/>
        </p:nvSpPr>
        <p:spPr>
          <a:xfrm>
            <a:off x="5334500" y="209979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UTXO</a:t>
            </a:r>
            <a:r>
              <a:rPr lang="en-US" b="1" baseline="-25000" dirty="0"/>
              <a:t>2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52BEEDE-64F7-0B48-AC98-B71764F7670C}"/>
              </a:ext>
            </a:extLst>
          </p:cNvPr>
          <p:cNvCxnSpPr/>
          <p:nvPr/>
        </p:nvCxnSpPr>
        <p:spPr>
          <a:xfrm>
            <a:off x="7023417" y="1319567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>
            <a:extLst>
              <a:ext uri="{FF2B5EF4-FFF2-40B4-BE49-F238E27FC236}">
                <a16:creationId xmlns:a16="http://schemas.microsoft.com/office/drawing/2014/main" id="{1F5BD1A1-F5C8-2E40-A99A-1F18DE73BDF0}"/>
              </a:ext>
            </a:extLst>
          </p:cNvPr>
          <p:cNvSpPr/>
          <p:nvPr/>
        </p:nvSpPr>
        <p:spPr>
          <a:xfrm>
            <a:off x="7057229" y="1552800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BD1C29C-523A-A148-8C72-78D083E402ED}"/>
              </a:ext>
            </a:extLst>
          </p:cNvPr>
          <p:cNvSpPr txBox="1"/>
          <p:nvPr/>
        </p:nvSpPr>
        <p:spPr>
          <a:xfrm>
            <a:off x="7342339" y="882555"/>
            <a:ext cx="1791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null </a:t>
            </a:r>
            <a:r>
              <a:rPr lang="en-US" dirty="0" err="1">
                <a:latin typeface="+mn-lt"/>
              </a:rPr>
              <a:t>locktime</a:t>
            </a:r>
            <a:endParaRPr lang="en-US" dirty="0">
              <a:latin typeface="+mn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07AB7A27-5438-AB46-90B3-C80D52984AE9}"/>
              </a:ext>
            </a:extLst>
          </p:cNvPr>
          <p:cNvCxnSpPr>
            <a:cxnSpLocks/>
          </p:cNvCxnSpPr>
          <p:nvPr/>
        </p:nvCxnSpPr>
        <p:spPr>
          <a:xfrm flipH="1">
            <a:off x="7371321" y="1273416"/>
            <a:ext cx="324582" cy="23226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E72EF99-8FC6-0A43-8E9C-EFB75C57AF70}"/>
              </a:ext>
            </a:extLst>
          </p:cNvPr>
          <p:cNvGrpSpPr/>
          <p:nvPr/>
        </p:nvGrpSpPr>
        <p:grpSpPr>
          <a:xfrm>
            <a:off x="232690" y="2571509"/>
            <a:ext cx="7944589" cy="2446360"/>
            <a:chOff x="232690" y="2571509"/>
            <a:chExt cx="7944589" cy="2446360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3F48521-50C2-EE4D-800F-4065E3D5B2B0}"/>
                </a:ext>
              </a:extLst>
            </p:cNvPr>
            <p:cNvSpPr/>
            <p:nvPr/>
          </p:nvSpPr>
          <p:spPr>
            <a:xfrm>
              <a:off x="2490951" y="2848713"/>
              <a:ext cx="3567960" cy="1139776"/>
            </a:xfrm>
            <a:custGeom>
              <a:avLst/>
              <a:gdLst>
                <a:gd name="connsiteX0" fmla="*/ 191442 w 3843032"/>
                <a:gd name="connsiteY0" fmla="*/ 1038386 h 1038386"/>
                <a:gd name="connsiteX1" fmla="*/ 346425 w 3843032"/>
                <a:gd name="connsiteY1" fmla="*/ 433952 h 1038386"/>
                <a:gd name="connsiteX2" fmla="*/ 3368594 w 3843032"/>
                <a:gd name="connsiteY2" fmla="*/ 356461 h 1038386"/>
                <a:gd name="connsiteX3" fmla="*/ 3833544 w 3843032"/>
                <a:gd name="connsiteY3" fmla="*/ 0 h 1038386"/>
                <a:gd name="connsiteX0" fmla="*/ 58445 w 3701235"/>
                <a:gd name="connsiteY0" fmla="*/ 1038386 h 1038386"/>
                <a:gd name="connsiteX1" fmla="*/ 678377 w 3701235"/>
                <a:gd name="connsiteY1" fmla="*/ 402956 h 1038386"/>
                <a:gd name="connsiteX2" fmla="*/ 3235597 w 3701235"/>
                <a:gd name="connsiteY2" fmla="*/ 356461 h 1038386"/>
                <a:gd name="connsiteX3" fmla="*/ 3700547 w 3701235"/>
                <a:gd name="connsiteY3" fmla="*/ 0 h 1038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1235" h="1038386">
                  <a:moveTo>
                    <a:pt x="58445" y="1038386"/>
                  </a:moveTo>
                  <a:cubicBezTo>
                    <a:pt x="-128826" y="792996"/>
                    <a:pt x="148852" y="516610"/>
                    <a:pt x="678377" y="402956"/>
                  </a:cubicBezTo>
                  <a:cubicBezTo>
                    <a:pt x="1207902" y="289302"/>
                    <a:pt x="2731902" y="423620"/>
                    <a:pt x="3235597" y="356461"/>
                  </a:cubicBezTo>
                  <a:cubicBezTo>
                    <a:pt x="3739292" y="289302"/>
                    <a:pt x="3700547" y="0"/>
                    <a:pt x="3700547" y="0"/>
                  </a:cubicBezTo>
                </a:path>
              </a:pathLst>
            </a:custGeom>
            <a:noFill/>
            <a:ln w="57150">
              <a:solidFill>
                <a:schemeClr val="accent6">
                  <a:lumMod val="7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70275B3D-6D69-4B4C-BF79-63A104163C18}"/>
                </a:ext>
              </a:extLst>
            </p:cNvPr>
            <p:cNvSpPr/>
            <p:nvPr/>
          </p:nvSpPr>
          <p:spPr>
            <a:xfrm rot="16200000" flipV="1">
              <a:off x="5978074" y="1711489"/>
              <a:ext cx="219122" cy="1939162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07BD11E-BB2A-DD40-851A-1EC8DDAC2771}"/>
                </a:ext>
              </a:extLst>
            </p:cNvPr>
            <p:cNvSpPr/>
            <p:nvPr/>
          </p:nvSpPr>
          <p:spPr>
            <a:xfrm>
              <a:off x="1783907" y="3809286"/>
              <a:ext cx="84716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TxID</a:t>
              </a:r>
              <a:endParaRPr lang="en-US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227B1-8167-EB42-9A24-6ED8C879F1AB}"/>
                </a:ext>
              </a:extLst>
            </p:cNvPr>
            <p:cNvSpPr txBox="1"/>
            <p:nvPr/>
          </p:nvSpPr>
          <p:spPr>
            <a:xfrm>
              <a:off x="232690" y="3895646"/>
              <a:ext cx="7825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Tx2: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EDCC30A-2826-E147-87F1-0A758B18D744}"/>
                </a:ext>
              </a:extLst>
            </p:cNvPr>
            <p:cNvSpPr/>
            <p:nvPr/>
          </p:nvSpPr>
          <p:spPr>
            <a:xfrm>
              <a:off x="4905944" y="3814716"/>
              <a:ext cx="1375833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494B51B-B8E6-6D44-981E-372208E494D3}"/>
                </a:ext>
              </a:extLst>
            </p:cNvPr>
            <p:cNvSpPr/>
            <p:nvPr/>
          </p:nvSpPr>
          <p:spPr>
            <a:xfrm>
              <a:off x="6306599" y="3811562"/>
              <a:ext cx="1405492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output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71683B47-B2E2-C145-8323-27D2515C836C}"/>
                </a:ext>
              </a:extLst>
            </p:cNvPr>
            <p:cNvCxnSpPr/>
            <p:nvPr/>
          </p:nvCxnSpPr>
          <p:spPr>
            <a:xfrm>
              <a:off x="6288518" y="3500601"/>
              <a:ext cx="0" cy="10228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31A19D-3D97-A247-B567-44733BA10F2A}"/>
                </a:ext>
              </a:extLst>
            </p:cNvPr>
            <p:cNvCxnSpPr/>
            <p:nvPr/>
          </p:nvCxnSpPr>
          <p:spPr>
            <a:xfrm>
              <a:off x="4867908" y="3540067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B4ECBCA-61EE-B740-A93E-5464D8090AEB}"/>
                </a:ext>
              </a:extLst>
            </p:cNvPr>
            <p:cNvSpPr txBox="1"/>
            <p:nvPr/>
          </p:nvSpPr>
          <p:spPr>
            <a:xfrm>
              <a:off x="4979841" y="4236794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3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7DAEFE0-5399-C144-BBA3-30953F3E0CFC}"/>
                </a:ext>
              </a:extLst>
            </p:cNvPr>
            <p:cNvSpPr/>
            <p:nvPr/>
          </p:nvSpPr>
          <p:spPr>
            <a:xfrm>
              <a:off x="2642687" y="381156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10F894DA-6396-BF46-827B-8906EDB6DF84}"/>
                </a:ext>
              </a:extLst>
            </p:cNvPr>
            <p:cNvSpPr/>
            <p:nvPr/>
          </p:nvSpPr>
          <p:spPr>
            <a:xfrm>
              <a:off x="3265826" y="381156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ScriptSig</a:t>
              </a:r>
              <a:endParaRPr lang="en-US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B0361ED-7AC5-5642-9154-A209974251E9}"/>
                </a:ext>
              </a:extLst>
            </p:cNvPr>
            <p:cNvSpPr txBox="1"/>
            <p:nvPr/>
          </p:nvSpPr>
          <p:spPr>
            <a:xfrm>
              <a:off x="6382550" y="4263738"/>
              <a:ext cx="115288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UTXO</a:t>
              </a:r>
              <a:r>
                <a:rPr lang="en-US" b="1" baseline="-25000" dirty="0"/>
                <a:t>4</a:t>
              </a: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B5B388A-61D7-7E4C-83E4-F66EC400EB56}"/>
                </a:ext>
              </a:extLst>
            </p:cNvPr>
            <p:cNvCxnSpPr/>
            <p:nvPr/>
          </p:nvCxnSpPr>
          <p:spPr>
            <a:xfrm>
              <a:off x="7746012" y="3574906"/>
              <a:ext cx="0" cy="1022889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DF45983-1222-E34D-B680-59AB20DE6656}"/>
                </a:ext>
              </a:extLst>
            </p:cNvPr>
            <p:cNvSpPr/>
            <p:nvPr/>
          </p:nvSpPr>
          <p:spPr>
            <a:xfrm>
              <a:off x="7779824" y="3808139"/>
              <a:ext cx="397455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0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6AB6566-8107-B24B-809E-D53264E4D04A}"/>
                </a:ext>
              </a:extLst>
            </p:cNvPr>
            <p:cNvSpPr/>
            <p:nvPr/>
          </p:nvSpPr>
          <p:spPr>
            <a:xfrm>
              <a:off x="1857815" y="3878651"/>
              <a:ext cx="1357458" cy="35651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BB014B9E-EAA7-F04B-9655-63EFE43E625E}"/>
                </a:ext>
              </a:extLst>
            </p:cNvPr>
            <p:cNvSpPr txBox="1"/>
            <p:nvPr/>
          </p:nvSpPr>
          <p:spPr>
            <a:xfrm>
              <a:off x="1954985" y="4309983"/>
              <a:ext cx="115211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identifies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a UTXO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0BF44F8-386C-9248-AB6F-D3C3FB8E7B85}"/>
                </a:ext>
              </a:extLst>
            </p:cNvPr>
            <p:cNvSpPr/>
            <p:nvPr/>
          </p:nvSpPr>
          <p:spPr>
            <a:xfrm>
              <a:off x="1791538" y="3818717"/>
              <a:ext cx="3032506" cy="4919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8D5D1975-5508-A742-991F-4BA9F8CC6DEA}"/>
              </a:ext>
            </a:extLst>
          </p:cNvPr>
          <p:cNvSpPr txBox="1"/>
          <p:nvPr/>
        </p:nvSpPr>
        <p:spPr>
          <a:xfrm>
            <a:off x="0" y="2651743"/>
            <a:ext cx="33207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UTXO: unspent Tx output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54502B-1A1F-9440-A477-379C1FB9AE91}"/>
              </a:ext>
            </a:extLst>
          </p:cNvPr>
          <p:cNvSpPr txBox="1"/>
          <p:nvPr/>
        </p:nvSpPr>
        <p:spPr>
          <a:xfrm>
            <a:off x="28884" y="1863100"/>
            <a:ext cx="14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(funding Tx)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BDE1084-B0AB-8945-BE45-7C4D8EDA413E}"/>
              </a:ext>
            </a:extLst>
          </p:cNvPr>
          <p:cNvSpPr txBox="1"/>
          <p:nvPr/>
        </p:nvSpPr>
        <p:spPr>
          <a:xfrm>
            <a:off x="28883" y="4256571"/>
            <a:ext cx="15711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(spending Tx)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B00AE88-93A8-EF41-AC87-A6C0DDA98A6F}"/>
              </a:ext>
            </a:extLst>
          </p:cNvPr>
          <p:cNvSpPr/>
          <p:nvPr/>
        </p:nvSpPr>
        <p:spPr>
          <a:xfrm>
            <a:off x="2871561" y="1534349"/>
            <a:ext cx="1987905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DAB9C55-B952-7043-B46E-F5580E3CA2BA}"/>
              </a:ext>
            </a:extLst>
          </p:cNvPr>
          <p:cNvSpPr/>
          <p:nvPr/>
        </p:nvSpPr>
        <p:spPr>
          <a:xfrm>
            <a:off x="4948417" y="1538953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2FBDD4-B0DC-024A-B219-79F39434F0A4}"/>
              </a:ext>
            </a:extLst>
          </p:cNvPr>
          <p:cNvSpPr txBox="1"/>
          <p:nvPr/>
        </p:nvSpPr>
        <p:spPr>
          <a:xfrm>
            <a:off x="4783030" y="454614"/>
            <a:ext cx="232146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600" b="1" dirty="0"/>
              <a:t>☓</a:t>
            </a:r>
          </a:p>
        </p:txBody>
      </p:sp>
    </p:spTree>
    <p:extLst>
      <p:ext uri="{BB962C8B-B14F-4D97-AF65-F5344CB8AC3E}">
        <p14:creationId xmlns:p14="http://schemas.microsoft.com/office/powerpoint/2010/main" val="2146889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2B52D9-35EB-4546-8884-7741DF00A679}"/>
              </a:ext>
            </a:extLst>
          </p:cNvPr>
          <p:cNvSpPr/>
          <p:nvPr/>
        </p:nvSpPr>
        <p:spPr>
          <a:xfrm>
            <a:off x="987972" y="2715227"/>
            <a:ext cx="1881352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14480B-8300-5249-B6F7-CCA332F8EB76}"/>
              </a:ext>
            </a:extLst>
          </p:cNvPr>
          <p:cNvSpPr/>
          <p:nvPr/>
        </p:nvSpPr>
        <p:spPr>
          <a:xfrm>
            <a:off x="3310759" y="1891861"/>
            <a:ext cx="3074275" cy="5202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D5CC1B-F227-4345-A2FB-5E7C86AD7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Validating Tx2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F25AB-2B9C-ED4D-9B29-44B780F12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256"/>
            <a:ext cx="8544910" cy="40852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Miners check (for each input):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The program       </a:t>
            </a:r>
            <a:r>
              <a:rPr lang="en-US" dirty="0" err="1"/>
              <a:t>ScriptSig</a:t>
            </a:r>
            <a:r>
              <a:rPr lang="en-US" dirty="0"/>
              <a:t> | </a:t>
            </a:r>
            <a:r>
              <a:rPr lang="en-US" dirty="0" err="1"/>
              <a:t>ScriptPK</a:t>
            </a:r>
            <a:r>
              <a:rPr lang="en-US" dirty="0"/>
              <a:t>     returns true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 err="1"/>
              <a:t>TxID</a:t>
            </a:r>
            <a:r>
              <a:rPr lang="en-US" dirty="0"/>
              <a:t> | index    is in the current UTXO set</a:t>
            </a:r>
          </a:p>
          <a:p>
            <a:pPr marL="514350" indent="-514350">
              <a:spcBef>
                <a:spcPts val="3072"/>
              </a:spcBef>
              <a:buFont typeface="+mj-lt"/>
              <a:buAutoNum type="arabicPeriod"/>
            </a:pPr>
            <a:r>
              <a:rPr lang="en-US" dirty="0"/>
              <a:t>sum input values  ≥  sum output values</a:t>
            </a:r>
          </a:p>
          <a:p>
            <a:pPr marL="0" indent="0">
              <a:spcBef>
                <a:spcPts val="4272"/>
              </a:spcBef>
              <a:buNone/>
            </a:pPr>
            <a:r>
              <a:rPr lang="en-US" dirty="0"/>
              <a:t>After Tx2 is posted, miners remove UTXO</a:t>
            </a:r>
            <a:r>
              <a:rPr lang="en-US" baseline="-25000" dirty="0"/>
              <a:t>2</a:t>
            </a:r>
            <a:r>
              <a:rPr lang="en-US" dirty="0"/>
              <a:t> from UTXO set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FAA50-EDC7-EA45-BAA9-1CCC04F085CB}"/>
              </a:ext>
            </a:extLst>
          </p:cNvPr>
          <p:cNvSpPr txBox="1"/>
          <p:nvPr/>
        </p:nvSpPr>
        <p:spPr>
          <a:xfrm>
            <a:off x="7049384" y="871870"/>
            <a:ext cx="2044470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funding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under what conditions</a:t>
            </a:r>
          </a:p>
          <a:p>
            <a:pPr algn="l"/>
            <a:r>
              <a:rPr lang="en-US" sz="1400" dirty="0">
                <a:latin typeface="+mn-lt"/>
              </a:rPr>
              <a:t>can UTXO be spent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EA63753-DBBD-D740-93DC-5ADE8D686D6B}"/>
              </a:ext>
            </a:extLst>
          </p:cNvPr>
          <p:cNvSpPr/>
          <p:nvPr/>
        </p:nvSpPr>
        <p:spPr>
          <a:xfrm>
            <a:off x="5560828" y="1254642"/>
            <a:ext cx="1488556" cy="712381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873FAE-A06C-294D-9389-FAC4E3A6E03B}"/>
              </a:ext>
            </a:extLst>
          </p:cNvPr>
          <p:cNvSpPr txBox="1"/>
          <p:nvPr/>
        </p:nvSpPr>
        <p:spPr>
          <a:xfrm>
            <a:off x="7003512" y="2638352"/>
            <a:ext cx="2150269" cy="73866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latin typeface="+mn-lt"/>
              </a:rPr>
              <a:t>program from spending Tx: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proof that conditions </a:t>
            </a:r>
            <a:br>
              <a:rPr lang="en-US" sz="1400" dirty="0">
                <a:latin typeface="+mn-lt"/>
              </a:rPr>
            </a:br>
            <a:r>
              <a:rPr lang="en-US" sz="1400" dirty="0">
                <a:latin typeface="+mn-lt"/>
              </a:rPr>
              <a:t>are met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2DE2667-9CB2-0A4C-B2D5-5FD9DF28AC7E}"/>
              </a:ext>
            </a:extLst>
          </p:cNvPr>
          <p:cNvSpPr/>
          <p:nvPr/>
        </p:nvSpPr>
        <p:spPr>
          <a:xfrm flipV="1">
            <a:off x="4391247" y="2412122"/>
            <a:ext cx="2612265" cy="319256"/>
          </a:xfrm>
          <a:custGeom>
            <a:avLst/>
            <a:gdLst>
              <a:gd name="connsiteX0" fmla="*/ 1520456 w 1520456"/>
              <a:gd name="connsiteY0" fmla="*/ 0 h 712381"/>
              <a:gd name="connsiteX1" fmla="*/ 818707 w 1520456"/>
              <a:gd name="connsiteY1" fmla="*/ 74428 h 712381"/>
              <a:gd name="connsiteX2" fmla="*/ 191386 w 1520456"/>
              <a:gd name="connsiteY2" fmla="*/ 340242 h 712381"/>
              <a:gd name="connsiteX3" fmla="*/ 0 w 1520456"/>
              <a:gd name="connsiteY3" fmla="*/ 712381 h 712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0456" h="712381">
                <a:moveTo>
                  <a:pt x="1520456" y="0"/>
                </a:moveTo>
                <a:cubicBezTo>
                  <a:pt x="1280337" y="8860"/>
                  <a:pt x="1040219" y="17721"/>
                  <a:pt x="818707" y="74428"/>
                </a:cubicBezTo>
                <a:cubicBezTo>
                  <a:pt x="597195" y="131135"/>
                  <a:pt x="327837" y="233917"/>
                  <a:pt x="191386" y="340242"/>
                </a:cubicBezTo>
                <a:cubicBezTo>
                  <a:pt x="54935" y="446568"/>
                  <a:pt x="27467" y="579474"/>
                  <a:pt x="0" y="712381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46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1105555"/>
            <a:ext cx="8686800" cy="22649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Alice want to pay Bob 5 BTC</a:t>
            </a:r>
            <a:r>
              <a:rPr lang="en-US" sz="2400" dirty="0"/>
              <a:t>:</a:t>
            </a:r>
          </a:p>
          <a:p>
            <a:r>
              <a:rPr lang="en-US" sz="2400" dirty="0"/>
              <a:t>step 1:   Bob generates sig key pair   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, </a:t>
            </a:r>
            <a:r>
              <a:rPr lang="en-US" sz="2400" dirty="0" err="1"/>
              <a:t>sk</a:t>
            </a:r>
            <a:r>
              <a:rPr lang="en-US" sz="2400" baseline="-25000" dirty="0" err="1"/>
              <a:t>B</a:t>
            </a:r>
            <a:r>
              <a:rPr lang="en-US" sz="2400" dirty="0"/>
              <a:t>)   ⇽  Gen()</a:t>
            </a:r>
          </a:p>
          <a:p>
            <a:r>
              <a:rPr lang="en-US" sz="2400" dirty="0"/>
              <a:t>step 2:   Bob computes his Bitcoin address as  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⇽ H(</a:t>
            </a:r>
            <a:r>
              <a:rPr lang="en-US" sz="2400" dirty="0" err="1"/>
              <a:t>pk</a:t>
            </a:r>
            <a:r>
              <a:rPr lang="en-US" sz="2400" baseline="-25000" dirty="0" err="1"/>
              <a:t>B</a:t>
            </a:r>
            <a:r>
              <a:rPr lang="en-US" sz="2400" dirty="0"/>
              <a:t>)</a:t>
            </a:r>
          </a:p>
          <a:p>
            <a:r>
              <a:rPr lang="en-US" sz="2400" dirty="0"/>
              <a:t>step 3:   Bob sends </a:t>
            </a:r>
            <a:r>
              <a:rPr lang="en-US" sz="2400" i="1" dirty="0" err="1"/>
              <a:t>Addr</a:t>
            </a:r>
            <a:r>
              <a:rPr lang="en-US" sz="2400" i="1" baseline="-25000" dirty="0" err="1"/>
              <a:t>B</a:t>
            </a:r>
            <a:r>
              <a:rPr lang="en-US" sz="2400" dirty="0"/>
              <a:t> to Alice</a:t>
            </a:r>
          </a:p>
          <a:p>
            <a:r>
              <a:rPr lang="en-US" sz="2400" dirty="0"/>
              <a:t>step 4:   Alice creates Tx:</a:t>
            </a:r>
          </a:p>
          <a:p>
            <a:pPr lvl="1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FABCC-88AA-5B49-8155-3E1501D4E1A9}"/>
              </a:ext>
            </a:extLst>
          </p:cNvPr>
          <p:cNvSpPr txBox="1"/>
          <p:nvPr/>
        </p:nvSpPr>
        <p:spPr>
          <a:xfrm>
            <a:off x="5912025" y="748016"/>
            <a:ext cx="293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pay to public key hash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C03135F-4377-4148-A999-890ECF93AA7A}"/>
              </a:ext>
            </a:extLst>
          </p:cNvPr>
          <p:cNvGrpSpPr/>
          <p:nvPr/>
        </p:nvGrpSpPr>
        <p:grpSpPr>
          <a:xfrm>
            <a:off x="3720347" y="3398443"/>
            <a:ext cx="2071425" cy="495946"/>
            <a:chOff x="2634712" y="3808412"/>
            <a:chExt cx="2071425" cy="49594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98A633E-6F84-1845-9C56-49238A4F43B9}"/>
                </a:ext>
              </a:extLst>
            </p:cNvPr>
            <p:cNvSpPr/>
            <p:nvPr/>
          </p:nvSpPr>
          <p:spPr>
            <a:xfrm>
              <a:off x="2634712" y="3808412"/>
              <a:ext cx="62264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5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76057EE-4886-FF4B-858F-77B560B0F3C1}"/>
                </a:ext>
              </a:extLst>
            </p:cNvPr>
            <p:cNvSpPr/>
            <p:nvPr/>
          </p:nvSpPr>
          <p:spPr>
            <a:xfrm>
              <a:off x="3257353" y="3808412"/>
              <a:ext cx="1448784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B</a:t>
              </a:r>
              <a:endParaRPr lang="en-US" baseline="-250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5DF5F8C-782C-BD40-886E-126BF77D1FB8}"/>
              </a:ext>
            </a:extLst>
          </p:cNvPr>
          <p:cNvGrpSpPr/>
          <p:nvPr/>
        </p:nvGrpSpPr>
        <p:grpSpPr>
          <a:xfrm>
            <a:off x="5791771" y="3398443"/>
            <a:ext cx="2103518" cy="495946"/>
            <a:chOff x="2634712" y="3808412"/>
            <a:chExt cx="2103518" cy="495946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6716144-1E47-2642-95F9-C1149FBC8B04}"/>
                </a:ext>
              </a:extLst>
            </p:cNvPr>
            <p:cNvSpPr/>
            <p:nvPr/>
          </p:nvSpPr>
          <p:spPr>
            <a:xfrm>
              <a:off x="2634712" y="3808412"/>
              <a:ext cx="528681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2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D63E1E5-2558-8142-941C-C360513AE59D}"/>
                </a:ext>
              </a:extLst>
            </p:cNvPr>
            <p:cNvSpPr/>
            <p:nvPr/>
          </p:nvSpPr>
          <p:spPr>
            <a:xfrm>
              <a:off x="3163394" y="3808412"/>
              <a:ext cx="1574836" cy="495946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ScriptPK</a:t>
              </a:r>
              <a:r>
                <a:rPr lang="en-US" baseline="-25000" dirty="0" err="1"/>
                <a:t>A</a:t>
              </a:r>
              <a:endParaRPr lang="en-US" baseline="-25000" dirty="0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EB1FA6A-87C5-E04E-AE78-6E59347BE386}"/>
              </a:ext>
            </a:extLst>
          </p:cNvPr>
          <p:cNvSpPr/>
          <p:nvPr/>
        </p:nvSpPr>
        <p:spPr>
          <a:xfrm>
            <a:off x="2561188" y="3398443"/>
            <a:ext cx="113137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input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3E4DAD4-6BBD-3E4E-AB87-00BE45D86385}"/>
              </a:ext>
            </a:extLst>
          </p:cNvPr>
          <p:cNvCxnSpPr>
            <a:cxnSpLocks/>
          </p:cNvCxnSpPr>
          <p:nvPr/>
        </p:nvCxnSpPr>
        <p:spPr>
          <a:xfrm flipH="1">
            <a:off x="3686536" y="3285460"/>
            <a:ext cx="6028" cy="82491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A1A4A41-4528-3748-8353-DCF4838CE69C}"/>
              </a:ext>
            </a:extLst>
          </p:cNvPr>
          <p:cNvCxnSpPr>
            <a:cxnSpLocks/>
          </p:cNvCxnSpPr>
          <p:nvPr/>
        </p:nvCxnSpPr>
        <p:spPr>
          <a:xfrm>
            <a:off x="5773690" y="3285460"/>
            <a:ext cx="0" cy="82491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C1FEB7A-6532-3249-AD7B-5749D6228D66}"/>
              </a:ext>
            </a:extLst>
          </p:cNvPr>
          <p:cNvSpPr txBox="1"/>
          <p:nvPr/>
        </p:nvSpPr>
        <p:spPr>
          <a:xfrm>
            <a:off x="3930592" y="3897100"/>
            <a:ext cx="1712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for Bob</a:t>
            </a:r>
            <a:endParaRPr lang="en-US" sz="2000" baseline="-25000" dirty="0">
              <a:latin typeface="+mn-lt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499E49-2F99-AA40-B50B-A283BB83FDA8}"/>
              </a:ext>
            </a:extLst>
          </p:cNvPr>
          <p:cNvCxnSpPr>
            <a:cxnSpLocks/>
          </p:cNvCxnSpPr>
          <p:nvPr/>
        </p:nvCxnSpPr>
        <p:spPr>
          <a:xfrm>
            <a:off x="7895289" y="3285460"/>
            <a:ext cx="0" cy="6222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157FED88-D79C-324B-86DA-2A360B04FAB2}"/>
              </a:ext>
            </a:extLst>
          </p:cNvPr>
          <p:cNvSpPr/>
          <p:nvPr/>
        </p:nvSpPr>
        <p:spPr>
          <a:xfrm>
            <a:off x="7929101" y="3402246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5866F7A-5310-CB46-830B-1506CB04CE10}"/>
              </a:ext>
            </a:extLst>
          </p:cNvPr>
          <p:cNvSpPr txBox="1"/>
          <p:nvPr/>
        </p:nvSpPr>
        <p:spPr>
          <a:xfrm>
            <a:off x="6002408" y="3907732"/>
            <a:ext cx="277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A </a:t>
            </a:r>
            <a:r>
              <a:rPr lang="en-US" sz="2000" dirty="0">
                <a:latin typeface="+mn-lt"/>
              </a:rPr>
              <a:t>for Alice (change)</a:t>
            </a:r>
            <a:endParaRPr lang="en-US" sz="2000" baseline="-25000" dirty="0">
              <a:latin typeface="+mn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627CED-B872-444B-828A-FCBCABB93530}"/>
              </a:ext>
            </a:extLst>
          </p:cNvPr>
          <p:cNvSpPr txBox="1"/>
          <p:nvPr/>
        </p:nvSpPr>
        <p:spPr>
          <a:xfrm>
            <a:off x="2646310" y="3879538"/>
            <a:ext cx="798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7 </a:t>
            </a:r>
            <a:r>
              <a:rPr lang="en-US" sz="2000" dirty="0">
                <a:latin typeface="+mn-lt"/>
              </a:rPr>
              <a:t>BTC</a:t>
            </a:r>
            <a:endParaRPr lang="en-US" dirty="0">
              <a:latin typeface="+mn-lt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8435306-33DB-D447-BD27-535A69AD0C2B}"/>
              </a:ext>
            </a:extLst>
          </p:cNvPr>
          <p:cNvGrpSpPr/>
          <p:nvPr/>
        </p:nvGrpSpPr>
        <p:grpSpPr>
          <a:xfrm>
            <a:off x="457200" y="4485796"/>
            <a:ext cx="8010794" cy="515811"/>
            <a:chOff x="457200" y="4485796"/>
            <a:chExt cx="8010794" cy="515811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E07F231-C749-2540-823D-2EA9E65F80B7}"/>
                </a:ext>
              </a:extLst>
            </p:cNvPr>
            <p:cNvSpPr/>
            <p:nvPr/>
          </p:nvSpPr>
          <p:spPr>
            <a:xfrm>
              <a:off x="2051428" y="4485796"/>
              <a:ext cx="6416566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2642256-5F8A-4841-89FE-90DED2C648F3}"/>
                </a:ext>
              </a:extLst>
            </p:cNvPr>
            <p:cNvSpPr txBox="1"/>
            <p:nvPr/>
          </p:nvSpPr>
          <p:spPr>
            <a:xfrm>
              <a:off x="2134241" y="4512495"/>
              <a:ext cx="60001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DUP  HASH256  </a:t>
              </a:r>
              <a:r>
                <a:rPr lang="en-US" b="1" dirty="0">
                  <a:latin typeface="+mn-lt"/>
                </a:rPr>
                <a:t>&lt;</a:t>
              </a:r>
              <a:r>
                <a:rPr lang="en-US" b="1" dirty="0" err="1">
                  <a:latin typeface="+mn-lt"/>
                </a:rPr>
                <a:t>Addr</a:t>
              </a:r>
              <a:r>
                <a:rPr lang="en-US" b="1" baseline="-25000" dirty="0" err="1">
                  <a:latin typeface="+mn-lt"/>
                </a:rPr>
                <a:t>B</a:t>
              </a:r>
              <a:r>
                <a:rPr lang="en-US" b="1" dirty="0">
                  <a:latin typeface="+mn-lt"/>
                </a:rPr>
                <a:t>&gt;  </a:t>
              </a:r>
              <a:r>
                <a:rPr lang="en-US" dirty="0">
                  <a:latin typeface="+mn-lt"/>
                </a:rPr>
                <a:t>EQVERIFY  CHECKSIG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0139D28-1277-3446-994E-EFCBC8E12E25}"/>
                </a:ext>
              </a:extLst>
            </p:cNvPr>
            <p:cNvSpPr txBox="1"/>
            <p:nvPr/>
          </p:nvSpPr>
          <p:spPr>
            <a:xfrm>
              <a:off x="457200" y="4539942"/>
              <a:ext cx="14641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: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4B9CDEA8-5C6B-D043-A1FF-F8D77B5C9D1A}"/>
              </a:ext>
            </a:extLst>
          </p:cNvPr>
          <p:cNvSpPr/>
          <p:nvPr/>
        </p:nvSpPr>
        <p:spPr>
          <a:xfrm>
            <a:off x="3722548" y="3397101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AF4F48-2884-2940-905C-472FEDCCCECD}"/>
              </a:ext>
            </a:extLst>
          </p:cNvPr>
          <p:cNvSpPr/>
          <p:nvPr/>
        </p:nvSpPr>
        <p:spPr>
          <a:xfrm>
            <a:off x="5814745" y="3398226"/>
            <a:ext cx="2020720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53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50226-73D9-584A-B221-4723C0E0F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types:   (1) P2PKH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9AE09-E2E5-9745-A1A0-C8C6901FA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36" y="980863"/>
            <a:ext cx="8686800" cy="1495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Later, when Bob wants to spend his UTXO:	   create a </a:t>
            </a:r>
            <a:r>
              <a:rPr lang="en-US" sz="2400" dirty="0" err="1"/>
              <a:t>Tx</a:t>
            </a:r>
            <a:r>
              <a:rPr lang="en-US" sz="2400" baseline="-25000" dirty="0" err="1"/>
              <a:t>spend</a:t>
            </a:r>
            <a:endParaRPr lang="en-US" sz="2400" baseline="-25000" dirty="0"/>
          </a:p>
          <a:p>
            <a:pPr marL="0" indent="0">
              <a:buNone/>
            </a:pPr>
            <a:endParaRPr lang="en-US" sz="2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97E9086-829A-EF47-81F7-5AA3732E01B5}"/>
              </a:ext>
            </a:extLst>
          </p:cNvPr>
          <p:cNvGrpSpPr/>
          <p:nvPr/>
        </p:nvGrpSpPr>
        <p:grpSpPr>
          <a:xfrm>
            <a:off x="3371849" y="2807843"/>
            <a:ext cx="3781118" cy="530509"/>
            <a:chOff x="2889845" y="2855472"/>
            <a:chExt cx="3781118" cy="53050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69F44BA-4A81-834F-BA31-96EF7D4A6709}"/>
                </a:ext>
              </a:extLst>
            </p:cNvPr>
            <p:cNvSpPr/>
            <p:nvPr/>
          </p:nvSpPr>
          <p:spPr>
            <a:xfrm>
              <a:off x="4765941" y="2855472"/>
              <a:ext cx="1844725" cy="49894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4E87D670-0691-BA45-A6FF-830D13DFE82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889845" y="2877018"/>
              <a:ext cx="3781118" cy="508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lvl1pPr marL="342900" indent="-3429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ＭＳ Ｐゴシック" pitchFamily="-112" charset="-128"/>
                </a:defRPr>
              </a:lvl1pPr>
              <a:lvl2pPr marL="742950" indent="-28575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2pPr>
              <a:lvl3pPr marL="11430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3pPr>
              <a:lvl4pPr marL="16002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4pPr>
              <a:lvl5pPr marL="2057400" indent="-228600" algn="l" defTabSz="457200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ＭＳ Ｐゴシック" pitchFamily="-112" charset="-128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/>
                <a:buNone/>
              </a:pPr>
              <a:r>
                <a:rPr lang="en-US" sz="2400" b="1" dirty="0" err="1"/>
                <a:t>ScriptSig</a:t>
              </a:r>
              <a:r>
                <a:rPr lang="en-US" sz="2400" b="1" baseline="-25000" dirty="0" err="1"/>
                <a:t>B</a:t>
              </a:r>
              <a:r>
                <a:rPr lang="en-US" sz="2400" dirty="0"/>
                <a:t>:          &lt;sig&gt;  &lt;</a:t>
              </a:r>
              <a:r>
                <a:rPr lang="en-US" sz="2400" dirty="0" err="1"/>
                <a:t>pk</a:t>
              </a:r>
              <a:r>
                <a:rPr lang="en-US" sz="2400" baseline="-25000" dirty="0" err="1"/>
                <a:t>B</a:t>
              </a:r>
              <a:r>
                <a:rPr lang="en-US" sz="2400" dirty="0"/>
                <a:t>&gt;</a:t>
              </a: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FEF6BB0-FCC9-2B46-9048-005A762EB193}"/>
              </a:ext>
            </a:extLst>
          </p:cNvPr>
          <p:cNvSpPr txBox="1">
            <a:spLocks/>
          </p:cNvSpPr>
          <p:nvPr/>
        </p:nvSpPr>
        <p:spPr bwMode="auto">
          <a:xfrm>
            <a:off x="476904" y="3697653"/>
            <a:ext cx="8521264" cy="50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ＭＳ Ｐゴシック" pitchFamily="-112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000" dirty="0"/>
              <a:t>&lt;sig&gt; = Sign(</a:t>
            </a:r>
            <a:r>
              <a:rPr lang="en-US" sz="2000" dirty="0" err="1"/>
              <a:t>sk</a:t>
            </a:r>
            <a:r>
              <a:rPr lang="en-US" sz="2000" baseline="-25000" dirty="0" err="1"/>
              <a:t>B</a:t>
            </a:r>
            <a:r>
              <a:rPr lang="en-US" sz="2000" dirty="0"/>
              <a:t>, Tx)   where  Tx</a:t>
            </a:r>
            <a:r>
              <a:rPr lang="en-US" sz="2000" baseline="-25000" dirty="0"/>
              <a:t> </a:t>
            </a:r>
            <a:r>
              <a:rPr lang="en-US" sz="2000" dirty="0"/>
              <a:t>= (</a:t>
            </a:r>
            <a:r>
              <a:rPr lang="en-US" sz="2000" dirty="0" err="1"/>
              <a:t>Tx</a:t>
            </a:r>
            <a:r>
              <a:rPr lang="en-US" sz="2000" baseline="-25000" dirty="0" err="1"/>
              <a:t>spend</a:t>
            </a:r>
            <a:r>
              <a:rPr lang="en-US" sz="2000" dirty="0"/>
              <a:t> excluding all </a:t>
            </a:r>
            <a:r>
              <a:rPr lang="en-US" sz="2000" dirty="0" err="1"/>
              <a:t>ScriptSigs</a:t>
            </a:r>
            <a:r>
              <a:rPr lang="en-US" sz="2000" dirty="0"/>
              <a:t>)       </a:t>
            </a:r>
            <a:r>
              <a:rPr lang="en-US" sz="1600" dirty="0"/>
              <a:t>(SIGHASH_ALL)</a:t>
            </a:r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90F87-9677-4B4A-9E8E-8392196E6E05}"/>
              </a:ext>
            </a:extLst>
          </p:cNvPr>
          <p:cNvSpPr/>
          <p:nvPr/>
        </p:nvSpPr>
        <p:spPr>
          <a:xfrm>
            <a:off x="1772433" y="1824221"/>
            <a:ext cx="84716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TxID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8A7E6B-7568-F746-839C-E6DF0A04D318}"/>
              </a:ext>
            </a:extLst>
          </p:cNvPr>
          <p:cNvSpPr/>
          <p:nvPr/>
        </p:nvSpPr>
        <p:spPr>
          <a:xfrm>
            <a:off x="4894470" y="1829651"/>
            <a:ext cx="1375833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50F54E9-991F-1F49-93F8-193556492861}"/>
              </a:ext>
            </a:extLst>
          </p:cNvPr>
          <p:cNvSpPr/>
          <p:nvPr/>
        </p:nvSpPr>
        <p:spPr>
          <a:xfrm>
            <a:off x="6295125" y="1826497"/>
            <a:ext cx="1405492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output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E427231-6B5D-4648-94DF-EB7CA19ED544}"/>
              </a:ext>
            </a:extLst>
          </p:cNvPr>
          <p:cNvCxnSpPr/>
          <p:nvPr/>
        </p:nvCxnSpPr>
        <p:spPr>
          <a:xfrm>
            <a:off x="6277044" y="1515536"/>
            <a:ext cx="0" cy="10228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1BA1AEE-5E9B-DB4B-AD54-020C3E0B564D}"/>
              </a:ext>
            </a:extLst>
          </p:cNvPr>
          <p:cNvCxnSpPr/>
          <p:nvPr/>
        </p:nvCxnSpPr>
        <p:spPr>
          <a:xfrm>
            <a:off x="4856434" y="1555002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2777C99F-A47F-4444-9A4B-A1BF6A056A05}"/>
              </a:ext>
            </a:extLst>
          </p:cNvPr>
          <p:cNvSpPr/>
          <p:nvPr/>
        </p:nvSpPr>
        <p:spPr>
          <a:xfrm>
            <a:off x="2631213" y="1826497"/>
            <a:ext cx="622641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B9A4AF4-A8AD-EE42-9013-680854D59A57}"/>
              </a:ext>
            </a:extLst>
          </p:cNvPr>
          <p:cNvSpPr/>
          <p:nvPr/>
        </p:nvSpPr>
        <p:spPr>
          <a:xfrm>
            <a:off x="3254352" y="1826497"/>
            <a:ext cx="1574836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ScriptSig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C6DC8D5-B45E-D84F-B920-0088B4FB4C09}"/>
              </a:ext>
            </a:extLst>
          </p:cNvPr>
          <p:cNvCxnSpPr/>
          <p:nvPr/>
        </p:nvCxnSpPr>
        <p:spPr>
          <a:xfrm>
            <a:off x="7734538" y="1589841"/>
            <a:ext cx="0" cy="102288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3ECC8CF7-9DD2-5648-A56F-0B223CA07248}"/>
              </a:ext>
            </a:extLst>
          </p:cNvPr>
          <p:cNvSpPr/>
          <p:nvPr/>
        </p:nvSpPr>
        <p:spPr>
          <a:xfrm>
            <a:off x="7768350" y="1823074"/>
            <a:ext cx="397455" cy="49594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0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18512-A4E8-3B48-80E2-9F2E714D3368}"/>
              </a:ext>
            </a:extLst>
          </p:cNvPr>
          <p:cNvSpPr/>
          <p:nvPr/>
        </p:nvSpPr>
        <p:spPr>
          <a:xfrm>
            <a:off x="1846341" y="1893586"/>
            <a:ext cx="1357458" cy="35651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18226-0D78-D54A-AF14-4010BE72BA38}"/>
              </a:ext>
            </a:extLst>
          </p:cNvPr>
          <p:cNvSpPr txBox="1"/>
          <p:nvPr/>
        </p:nvSpPr>
        <p:spPr>
          <a:xfrm>
            <a:off x="1964798" y="2324918"/>
            <a:ext cx="1109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points to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UTXO</a:t>
            </a:r>
            <a:r>
              <a:rPr lang="en-US" sz="2000" baseline="-25000" dirty="0">
                <a:latin typeface="+mn-lt"/>
              </a:rPr>
              <a:t>B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59BE84E-7E3A-8245-96F9-F5365DD7DCF8}"/>
              </a:ext>
            </a:extLst>
          </p:cNvPr>
          <p:cNvSpPr/>
          <p:nvPr/>
        </p:nvSpPr>
        <p:spPr>
          <a:xfrm>
            <a:off x="1780064" y="1833652"/>
            <a:ext cx="3032506" cy="4919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96CF7-A87A-464C-B83E-813E008D3674}"/>
              </a:ext>
            </a:extLst>
          </p:cNvPr>
          <p:cNvSpPr txBox="1"/>
          <p:nvPr/>
        </p:nvSpPr>
        <p:spPr>
          <a:xfrm>
            <a:off x="472043" y="1818423"/>
            <a:ext cx="1039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</a:t>
            </a:r>
            <a:r>
              <a:rPr lang="en-US" baseline="-25000" dirty="0" err="1">
                <a:latin typeface="+mn-lt"/>
              </a:rPr>
              <a:t>spend</a:t>
            </a:r>
            <a:r>
              <a:rPr lang="en-US" dirty="0">
                <a:latin typeface="+mn-lt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0FAD220-E9C2-3447-B61D-69816646CE6D}"/>
              </a:ext>
            </a:extLst>
          </p:cNvPr>
          <p:cNvGrpSpPr/>
          <p:nvPr/>
        </p:nvGrpSpPr>
        <p:grpSpPr>
          <a:xfrm>
            <a:off x="982473" y="4488851"/>
            <a:ext cx="7263527" cy="464428"/>
            <a:chOff x="982473" y="4488851"/>
            <a:chExt cx="7263527" cy="46442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C5A4140-B707-0B4A-86A5-3777093FC238}"/>
                </a:ext>
              </a:extLst>
            </p:cNvPr>
            <p:cNvSpPr/>
            <p:nvPr/>
          </p:nvSpPr>
          <p:spPr>
            <a:xfrm>
              <a:off x="3667991" y="4488851"/>
              <a:ext cx="2732809" cy="4644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9E56C23-8ADB-D040-A7A0-725ECE6E853A}"/>
                </a:ext>
              </a:extLst>
            </p:cNvPr>
            <p:cNvSpPr txBox="1"/>
            <p:nvPr/>
          </p:nvSpPr>
          <p:spPr>
            <a:xfrm>
              <a:off x="982473" y="4488851"/>
              <a:ext cx="72635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Miners validate that   </a:t>
              </a:r>
              <a:r>
                <a:rPr lang="en-US" dirty="0" err="1">
                  <a:latin typeface="+mn-lt"/>
                </a:rPr>
                <a:t>ScriptSig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| </a:t>
              </a:r>
              <a:r>
                <a:rPr lang="en-US" dirty="0" err="1">
                  <a:latin typeface="+mn-lt"/>
                </a:rPr>
                <a:t>ScriptPK</a:t>
              </a:r>
              <a:r>
                <a:rPr lang="en-US" baseline="-25000" dirty="0" err="1">
                  <a:latin typeface="+mn-lt"/>
                </a:rPr>
                <a:t>B</a:t>
              </a:r>
              <a:r>
                <a:rPr lang="en-US" dirty="0">
                  <a:latin typeface="+mn-lt"/>
                </a:rPr>
                <a:t>   returns true</a:t>
              </a:r>
            </a:p>
          </p:txBody>
        </p:sp>
      </p:grpSp>
      <p:sp>
        <p:nvSpPr>
          <p:cNvPr id="4" name="Freeform 3">
            <a:extLst>
              <a:ext uri="{FF2B5EF4-FFF2-40B4-BE49-F238E27FC236}">
                <a16:creationId xmlns:a16="http://schemas.microsoft.com/office/drawing/2014/main" id="{E73A521F-EC4D-B245-AFF0-545DFB261ED9}"/>
              </a:ext>
            </a:extLst>
          </p:cNvPr>
          <p:cNvSpPr/>
          <p:nvPr/>
        </p:nvSpPr>
        <p:spPr>
          <a:xfrm>
            <a:off x="4051005" y="2402958"/>
            <a:ext cx="1212111" cy="489098"/>
          </a:xfrm>
          <a:custGeom>
            <a:avLst/>
            <a:gdLst>
              <a:gd name="connsiteX0" fmla="*/ 1212111 w 1212111"/>
              <a:gd name="connsiteY0" fmla="*/ 489098 h 489098"/>
              <a:gd name="connsiteX1" fmla="*/ 744279 w 1212111"/>
              <a:gd name="connsiteY1" fmla="*/ 425302 h 489098"/>
              <a:gd name="connsiteX2" fmla="*/ 170121 w 1212111"/>
              <a:gd name="connsiteY2" fmla="*/ 287079 h 489098"/>
              <a:gd name="connsiteX3" fmla="*/ 0 w 1212111"/>
              <a:gd name="connsiteY3" fmla="*/ 0 h 489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2111" h="489098">
                <a:moveTo>
                  <a:pt x="1212111" y="489098"/>
                </a:moveTo>
                <a:cubicBezTo>
                  <a:pt x="1065027" y="474035"/>
                  <a:pt x="917944" y="458972"/>
                  <a:pt x="744279" y="425302"/>
                </a:cubicBezTo>
                <a:cubicBezTo>
                  <a:pt x="570614" y="391632"/>
                  <a:pt x="294167" y="357963"/>
                  <a:pt x="170121" y="287079"/>
                </a:cubicBezTo>
                <a:cubicBezTo>
                  <a:pt x="46075" y="216195"/>
                  <a:pt x="23037" y="108097"/>
                  <a:pt x="0" y="0"/>
                </a:cubicBezTo>
              </a:path>
            </a:pathLst>
          </a:custGeom>
          <a:noFill/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92278</TotalTime>
  <Words>2525</Words>
  <Application>Microsoft Macintosh PowerPoint</Application>
  <PresentationFormat>On-screen Show (16:9)</PresentationFormat>
  <Paragraphs>419</Paragraphs>
  <Slides>37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Cambria Math</vt:lpstr>
      <vt:lpstr>Office Theme</vt:lpstr>
      <vt:lpstr>Bitcoin Scripts and Wallets</vt:lpstr>
      <vt:lpstr>Recap:  the Bitcoin blockchain</vt:lpstr>
      <vt:lpstr>Tx sequence</vt:lpstr>
      <vt:lpstr>Tx structure   (non-coinbase)</vt:lpstr>
      <vt:lpstr>Example</vt:lpstr>
      <vt:lpstr>Example</vt:lpstr>
      <vt:lpstr>Validating Tx2</vt:lpstr>
      <vt:lpstr>Transaction types:   (1) P2PKH</vt:lpstr>
      <vt:lpstr>Transaction types:   (1) P2PKH</vt:lpstr>
      <vt:lpstr>Segregated Witness</vt:lpstr>
      <vt:lpstr>Transaction types: (2) P2SH:  pay to script hash</vt:lpstr>
      <vt:lpstr>P2SH</vt:lpstr>
      <vt:lpstr>Example P2SH:    multisig</vt:lpstr>
      <vt:lpstr>Abstractly …</vt:lpstr>
      <vt:lpstr>Example Bitcoin scripts</vt:lpstr>
      <vt:lpstr>Protecting assets with a co-signatory</vt:lpstr>
      <vt:lpstr>Escrow service</vt:lpstr>
      <vt:lpstr>Escrow service:  a dispute</vt:lpstr>
      <vt:lpstr>Cross Chain Atomic Swap</vt:lpstr>
      <vt:lpstr>Managing crypto assets:  Wallets</vt:lpstr>
      <vt:lpstr>Managing secret keys</vt:lpstr>
      <vt:lpstr>Managing lots of secret keys</vt:lpstr>
      <vt:lpstr>Simplified Payment Verification (SPV)</vt:lpstr>
      <vt:lpstr>Simplified Payment Verification (SPV)</vt:lpstr>
      <vt:lpstr>Hardware wallet:   Ledger, Trezor, …</vt:lpstr>
      <vt:lpstr>Hardware wallet:  backup</vt:lpstr>
      <vt:lpstr>On Ledger</vt:lpstr>
      <vt:lpstr>Example:  English word list</vt:lpstr>
      <vt:lpstr>Crypto Steel</vt:lpstr>
      <vt:lpstr>On Ledger</vt:lpstr>
      <vt:lpstr>How to securely check balances?</vt:lpstr>
      <vt:lpstr>Idea 2:   (used in HD wallets)</vt:lpstr>
      <vt:lpstr>Paper wallet     (be careful when generating)</vt:lpstr>
      <vt:lpstr>Managing crypto assets:  Exchanges</vt:lpstr>
      <vt:lpstr>Hot/cold storage</vt:lpstr>
      <vt:lpstr>Problems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Dan Boneh</cp:lastModifiedBy>
  <cp:revision>1342</cp:revision>
  <cp:lastPrinted>2015-09-20T23:02:57Z</cp:lastPrinted>
  <dcterms:created xsi:type="dcterms:W3CDTF">2010-10-17T19:58:05Z</dcterms:created>
  <dcterms:modified xsi:type="dcterms:W3CDTF">2020-09-21T23:21:20Z</dcterms:modified>
</cp:coreProperties>
</file>