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352" r:id="rId2"/>
    <p:sldId id="1634" r:id="rId3"/>
    <p:sldId id="1635" r:id="rId4"/>
    <p:sldId id="1641" r:id="rId5"/>
    <p:sldId id="1514" r:id="rId6"/>
    <p:sldId id="1636" r:id="rId7"/>
    <p:sldId id="1637" r:id="rId8"/>
    <p:sldId id="1642" r:id="rId9"/>
    <p:sldId id="1639" r:id="rId10"/>
    <p:sldId id="1644" r:id="rId11"/>
    <p:sldId id="1643" r:id="rId12"/>
    <p:sldId id="1645" r:id="rId13"/>
    <p:sldId id="1648" r:id="rId14"/>
    <p:sldId id="1649" r:id="rId15"/>
    <p:sldId id="1646" r:id="rId16"/>
    <p:sldId id="1647" r:id="rId17"/>
    <p:sldId id="1650" r:id="rId18"/>
    <p:sldId id="1651" r:id="rId19"/>
    <p:sldId id="1652" r:id="rId20"/>
    <p:sldId id="1653" r:id="rId21"/>
    <p:sldId id="1666" r:id="rId22"/>
    <p:sldId id="1654" r:id="rId23"/>
    <p:sldId id="1655" r:id="rId24"/>
    <p:sldId id="1656" r:id="rId25"/>
    <p:sldId id="1657" r:id="rId26"/>
    <p:sldId id="1658" r:id="rId27"/>
    <p:sldId id="1659" r:id="rId28"/>
    <p:sldId id="1660" r:id="rId29"/>
    <p:sldId id="1667" r:id="rId30"/>
    <p:sldId id="1661" r:id="rId31"/>
    <p:sldId id="1662" r:id="rId32"/>
    <p:sldId id="1663" r:id="rId33"/>
    <p:sldId id="1664" r:id="rId34"/>
    <p:sldId id="1665" r:id="rId35"/>
    <p:sldId id="1633" r:id="rId3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21" autoAdjust="0"/>
    <p:restoredTop sz="95126" autoAdjust="0"/>
  </p:normalViewPr>
  <p:slideViewPr>
    <p:cSldViewPr snapToGrid="0">
      <p:cViewPr varScale="1">
        <p:scale>
          <a:sx n="123" d="100"/>
          <a:sy n="123" d="100"/>
        </p:scale>
        <p:origin x="184" y="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Bitcoins do I have:    need to find all the UTXOs on chain that I can spend.   Typically done by wallet software (next lecture).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Minters may decide to front run a Tx, if it is profitable.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in new block are removed from the </a:t>
            </a:r>
            <a:r>
              <a:rPr lang="en-US" dirty="0" err="1"/>
              <a:t>mempool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Miners want to be selected as often as possible:   can join multiple times to increase their chances.   Need to prevent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.    (enforced by BIP34)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 depends on network congestion,  price of BTC.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690576" y="4413293"/>
            <a:ext cx="647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HW#1 is posted on the course web site.   Due Sep. 28.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719F-48AF-E541-A3B8-0B94363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(very 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AFD2-45F2-6B47-8FA2-6F75914C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00151"/>
            <a:ext cx="874986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Next week:</a:t>
            </a:r>
          </a:p>
          <a:p>
            <a:pPr marL="0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/>
              <a:t>Persistence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remove a block, need to convince 51% of mining power </a:t>
            </a:r>
            <a:r>
              <a:rPr lang="en-US" b="1" dirty="0"/>
              <a:t>*</a:t>
            </a:r>
            <a:endParaRPr lang="en-US" sz="2400" b="1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/>
              <a:t>Liveness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block a Tx from being posted, need to convince 51% of </a:t>
            </a:r>
            <a:br>
              <a:rPr lang="en-US" sz="2400" dirty="0"/>
            </a:br>
            <a:r>
              <a:rPr lang="en-US" sz="2400" dirty="0"/>
              <a:t>mining power</a:t>
            </a:r>
            <a:r>
              <a:rPr lang="en-US" sz="2400" b="1" dirty="0"/>
              <a:t> 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86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</a:t>
            </a:r>
            <a:r>
              <a:rPr lang="en-US" sz="2700" dirty="0"/>
              <a:t>(Sep. 2020)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229705"/>
            <a:ext cx="140775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907361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37553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461388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87516" y="3370535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87513" y="3859269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06662"/>
            <a:ext cx="4467890" cy="942764"/>
            <a:chOff x="982395" y="4106662"/>
            <a:chExt cx="4467890" cy="9427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/>
            <p:nvPr/>
          </p:nvCxnSpPr>
          <p:spPr>
            <a:xfrm rot="10800000">
              <a:off x="2668999" y="4106662"/>
              <a:ext cx="623076" cy="454573"/>
            </a:xfrm>
            <a:prstGeom prst="bentConnector3">
              <a:avLst>
                <a:gd name="adj1" fmla="val -313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61471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60940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232779"/>
            <a:ext cx="23002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value = #BTC/10</a:t>
            </a:r>
            <a:r>
              <a:rPr lang="en-US" baseline="30000" dirty="0">
                <a:latin typeface="+mn-lt"/>
              </a:rPr>
              <a:t>8</a:t>
            </a:r>
            <a:br>
              <a:rPr lang="en-US" baseline="30000" dirty="0">
                <a:latin typeface="+mn-lt"/>
              </a:rPr>
            </a:br>
            <a:r>
              <a:rPr lang="en-US" baseline="30000" dirty="0">
                <a:latin typeface="+mn-lt"/>
              </a:rPr>
              <a:t>        </a:t>
            </a:r>
            <a:r>
              <a:rPr lang="en-US" sz="2800" dirty="0">
                <a:latin typeface="+mn-lt"/>
              </a:rPr>
              <a:t>[</a:t>
            </a:r>
            <a:r>
              <a:rPr lang="en-US" dirty="0">
                <a:latin typeface="+mn-lt"/>
              </a:rPr>
              <a:t>10</a:t>
            </a:r>
            <a:r>
              <a:rPr lang="en-US" baseline="30000" dirty="0">
                <a:latin typeface="+mn-lt"/>
              </a:rPr>
              <a:t>-8</a:t>
            </a:r>
            <a:r>
              <a:rPr lang="en-US" dirty="0">
                <a:latin typeface="+mn-lt"/>
              </a:rPr>
              <a:t>, …, 2</a:t>
            </a:r>
            <a:r>
              <a:rPr lang="en-US" baseline="30000" dirty="0">
                <a:latin typeface="+mn-lt"/>
              </a:rPr>
              <a:t>37</a:t>
            </a:r>
            <a:r>
              <a:rPr lang="en-US" sz="2800" dirty="0">
                <a:latin typeface="+mn-lt"/>
              </a:rPr>
              <a:t>]</a:t>
            </a:r>
            <a:endParaRPr lang="en-US" baseline="30000" dirty="0"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229705"/>
            <a:ext cx="2357297" cy="3139321"/>
            <a:chOff x="2921249" y="1229705"/>
            <a:chExt cx="2357297" cy="31393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043798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229705"/>
              <a:ext cx="473425" cy="7950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505463"/>
              <a:ext cx="473425" cy="18635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456750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72204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393353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86440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400" b="1" u="sng" dirty="0"/>
                  <a:t>SHA256</a:t>
                </a:r>
                <a:r>
                  <a:rPr lang="en-US" sz="2400" dirty="0"/>
                  <a:t>:	a collision resistant hash function</a:t>
                </a:r>
                <a:br>
                  <a:rPr lang="en-US" sz="2400" dirty="0"/>
                </a:br>
                <a:r>
                  <a:rPr lang="en-US" sz="2400" dirty="0"/>
                  <a:t>				that outputs 32-byte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Applications:   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a binding commitment to one value: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⇾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or to a list of values: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 ⇾ Merkle(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Proof of work with difficulty D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  <a:blipFill>
                <a:blip r:embed="rId2"/>
                <a:stretch>
                  <a:fillRect l="-1187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240E-E862-BE4D-AD8A-CE6605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1C31A-6735-2D4E-9843-D002B43C1645}"/>
              </a:ext>
            </a:extLst>
          </p:cNvPr>
          <p:cNvSpPr txBox="1"/>
          <p:nvPr/>
        </p:nvSpPr>
        <p:spPr>
          <a:xfrm>
            <a:off x="223284" y="862273"/>
            <a:ext cx="390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60C50-BBF9-C742-9984-9C84A5BDCF7C}"/>
              </a:ext>
            </a:extLst>
          </p:cNvPr>
          <p:cNvSpPr txBox="1"/>
          <p:nvPr/>
        </p:nvSpPr>
        <p:spPr>
          <a:xfrm>
            <a:off x="223284" y="3117436"/>
            <a:ext cx="4280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 average Tx fees in USD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23710-5EE8-9849-94EC-562FF583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56" y="3565018"/>
            <a:ext cx="6196254" cy="1536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F8399-83F1-C24E-8A59-E96C12E2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77" y="1390662"/>
            <a:ext cx="6216933" cy="15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5EB-1B6C-9A48-ADDF-D57521B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Tx2:     </a:t>
            </a:r>
            <a:r>
              <a:rPr lang="en-US" dirty="0" err="1"/>
              <a:t>TxInp</a:t>
            </a:r>
            <a:r>
              <a:rPr lang="en-US" dirty="0"/>
              <a:t>[0]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0EF5-7A69-1042-AB4D-C81A5185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4"/>
          <a:stretch/>
        </p:blipFill>
        <p:spPr>
          <a:xfrm>
            <a:off x="906517" y="2128642"/>
            <a:ext cx="7330966" cy="252732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2ED7C1-7102-9642-8E89-2B3D8942708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48339" y="1487807"/>
            <a:ext cx="1815978" cy="1384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BC3B3-E6B0-B140-A6C2-DE661C0DC0A4}"/>
              </a:ext>
            </a:extLst>
          </p:cNvPr>
          <p:cNvSpPr txBox="1"/>
          <p:nvPr/>
        </p:nvSpPr>
        <p:spPr>
          <a:xfrm>
            <a:off x="6563095" y="3162477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</a:t>
            </a:r>
            <a:r>
              <a:rPr lang="en-US" dirty="0" err="1">
                <a:latin typeface="+mn-lt"/>
              </a:rPr>
              <a:t>TxInp</a:t>
            </a:r>
            <a:r>
              <a:rPr lang="en-US" dirty="0">
                <a:latin typeface="+mn-lt"/>
              </a:rPr>
              <a:t>[0]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C66D1D-AFF8-144D-B6EF-A9FCA710D1A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1" y="3393310"/>
            <a:ext cx="1991094" cy="342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48405D-648B-054F-A0FF-F4798C3832A2}"/>
              </a:ext>
            </a:extLst>
          </p:cNvPr>
          <p:cNvSpPr txBox="1"/>
          <p:nvPr/>
        </p:nvSpPr>
        <p:spPr>
          <a:xfrm>
            <a:off x="6164317" y="1072308"/>
            <a:ext cx="198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UTXO</a:t>
            </a:r>
          </a:p>
          <a:p>
            <a:pPr algn="l"/>
            <a:r>
              <a:rPr lang="en-US" dirty="0">
                <a:latin typeface="+mn-lt"/>
              </a:rPr>
              <a:t>(Bitcoin script)</a:t>
            </a:r>
          </a:p>
        </p:txBody>
      </p:sp>
    </p:spTree>
    <p:extLst>
      <p:ext uri="{BB962C8B-B14F-4D97-AF65-F5344CB8AC3E}">
        <p14:creationId xmlns:p14="http://schemas.microsoft.com/office/powerpoint/2010/main" val="328299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62EA-A869-FB4F-8CA5-3FD0C8F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All value in Bitcoin is held in UTXOs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75C44-60E5-2649-ADBA-D3C20573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" y="951780"/>
            <a:ext cx="7189076" cy="336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D317A-EF65-4B44-B36A-9CE23700FF80}"/>
              </a:ext>
            </a:extLst>
          </p:cNvPr>
          <p:cNvSpPr txBox="1"/>
          <p:nvPr/>
        </p:nvSpPr>
        <p:spPr>
          <a:xfrm>
            <a:off x="1040528" y="4681835"/>
            <a:ext cx="740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2020:   miners need to store ≈70M UTXOs in memory</a:t>
            </a:r>
          </a:p>
        </p:txBody>
      </p:sp>
    </p:spTree>
    <p:extLst>
      <p:ext uri="{BB962C8B-B14F-4D97-AF65-F5344CB8AC3E}">
        <p14:creationId xmlns:p14="http://schemas.microsoft.com/office/powerpoint/2010/main" val="88132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stack machine.    Not Turing Complete:   no loops.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Quick survey of op codes:</a:t>
            </a:r>
          </a:p>
          <a:p>
            <a:pPr marL="0" indent="0">
              <a:buNone/>
            </a:pPr>
            <a:r>
              <a:rPr lang="en-US" sz="2400" dirty="0"/>
              <a:t>1.  </a:t>
            </a:r>
            <a:r>
              <a:rPr lang="en-US" sz="2400" b="1" dirty="0"/>
              <a:t>OP_TRUE </a:t>
            </a:r>
            <a:r>
              <a:rPr lang="en-US" sz="2400" dirty="0"/>
              <a:t>(OP_1),  </a:t>
            </a:r>
            <a:r>
              <a:rPr lang="en-US" sz="2400" b="1" dirty="0"/>
              <a:t>OP_2</a:t>
            </a:r>
            <a:r>
              <a:rPr lang="en-US" sz="2400" dirty="0"/>
              <a:t>, …, </a:t>
            </a:r>
            <a:r>
              <a:rPr lang="en-US" sz="2400" b="1" dirty="0"/>
              <a:t>OP_16</a:t>
            </a:r>
            <a:r>
              <a:rPr lang="en-US" sz="2400" dirty="0"/>
              <a:t>:   push value onto stack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</a:t>
            </a:r>
            <a:r>
              <a:rPr lang="en-US" sz="2400" b="1" dirty="0"/>
              <a:t>OP_DUP</a:t>
            </a:r>
            <a:r>
              <a:rPr lang="en-US" sz="2400" dirty="0"/>
              <a:t>:  push top of stack onto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F489E-0BA9-1D44-A4B1-111B9A9952BD}"/>
              </a:ext>
            </a:extLst>
          </p:cNvPr>
          <p:cNvSpPr txBox="1"/>
          <p:nvPr/>
        </p:nvSpPr>
        <p:spPr>
          <a:xfrm>
            <a:off x="1450425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8BD1-9ACD-C94D-87A7-8DF46C408971}"/>
              </a:ext>
            </a:extLst>
          </p:cNvPr>
          <p:cNvSpPr txBox="1"/>
          <p:nvPr/>
        </p:nvSpPr>
        <p:spPr>
          <a:xfrm>
            <a:off x="3368563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4570337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EF309-58B9-614B-80B1-B7B5F967C5B0}"/>
              </a:ext>
            </a:extLst>
          </p:cNvPr>
          <p:cNvSpPr txBox="1"/>
          <p:nvPr/>
        </p:nvSpPr>
        <p:spPr>
          <a:xfrm>
            <a:off x="1067626" y="42939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69035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control:	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OP_IF </a:t>
            </a:r>
            <a:r>
              <a:rPr lang="en-US" sz="2400" dirty="0"/>
              <a:t>&lt;statements&gt; </a:t>
            </a:r>
            <a:r>
              <a:rPr lang="en-US" sz="2400" b="1" dirty="0"/>
              <a:t>OP_ELSE </a:t>
            </a:r>
            <a:r>
              <a:rPr lang="en-US" sz="2400" dirty="0"/>
              <a:t>&lt;statements&gt; </a:t>
            </a:r>
            <a:r>
              <a:rPr lang="en-US" sz="2400" b="1" dirty="0"/>
              <a:t>OP_ENDIF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OP_VERIFY</a:t>
            </a:r>
            <a:r>
              <a:rPr lang="en-US" sz="2400" dirty="0"/>
              <a:t>:   abort fail if   top = false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OP_RETURN</a:t>
            </a:r>
            <a:r>
              <a:rPr lang="en-US" sz="2400" dirty="0"/>
              <a:t>:   abort and fail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		what is this for?     </a:t>
            </a:r>
            <a:r>
              <a:rPr lang="en-US" sz="2400" dirty="0" err="1"/>
              <a:t>ScriptPK</a:t>
            </a:r>
            <a:r>
              <a:rPr lang="en-US" sz="2400" dirty="0"/>
              <a:t> = [OP_RETURN,  &lt;data&gt;]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OP_EQVERIFY</a:t>
            </a:r>
            <a:r>
              <a:rPr lang="en-US" sz="2400" dirty="0"/>
              <a:t>:   pop, pop, abort fail if not equal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786617" y="18240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E5338-FB1B-CC4D-B4FE-0B36A19978B2}"/>
              </a:ext>
            </a:extLst>
          </p:cNvPr>
          <p:cNvSpPr txBox="1"/>
          <p:nvPr/>
        </p:nvSpPr>
        <p:spPr>
          <a:xfrm>
            <a:off x="756137" y="24153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9542E-BCEC-8148-B202-C5E32DCF7CD3}"/>
              </a:ext>
            </a:extLst>
          </p:cNvPr>
          <p:cNvSpPr txBox="1"/>
          <p:nvPr/>
        </p:nvSpPr>
        <p:spPr>
          <a:xfrm>
            <a:off x="721695" y="300664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66189-EE21-E848-8454-195EB13B3E3B}"/>
              </a:ext>
            </a:extLst>
          </p:cNvPr>
          <p:cNvSpPr txBox="1"/>
          <p:nvPr/>
        </p:nvSpPr>
        <p:spPr>
          <a:xfrm>
            <a:off x="691215" y="403063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17128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5" y="1030027"/>
            <a:ext cx="8686800" cy="39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 arithmetic:	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OP_ADD</a:t>
            </a:r>
            <a:r>
              <a:rPr lang="en-US" sz="2400" dirty="0"/>
              <a:t>,   </a:t>
            </a:r>
            <a:r>
              <a:rPr lang="en-US" sz="2400" b="1" dirty="0"/>
              <a:t>OP_SUB</a:t>
            </a:r>
            <a:r>
              <a:rPr lang="en-US" sz="2400" dirty="0"/>
              <a:t>,   </a:t>
            </a:r>
            <a:r>
              <a:rPr lang="en-US" sz="2400" b="1" dirty="0"/>
              <a:t>OP_AND</a:t>
            </a:r>
            <a:r>
              <a:rPr lang="en-US" sz="2400" dirty="0"/>
              <a:t>, …:    pop two items, add,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5.  crypto: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OP_SHA256</a:t>
            </a:r>
            <a:r>
              <a:rPr lang="en-US" sz="2400" dirty="0"/>
              <a:t>:   pop, hash,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OP_CHECKSIG</a:t>
            </a:r>
            <a:r>
              <a:rPr lang="en-US" sz="2400" dirty="0"/>
              <a:t>:   pop sig,   pop pk,   verify sig. on Tx,   push 0 or 1</a:t>
            </a:r>
          </a:p>
          <a:p>
            <a:pPr marL="457200" indent="-457200">
              <a:spcBef>
                <a:spcPts val="1776"/>
              </a:spcBef>
              <a:buAutoNum type="arabicPeriod" startAt="6"/>
            </a:pPr>
            <a:r>
              <a:rPr lang="en-US" sz="2400" dirty="0"/>
              <a:t>Time:  </a:t>
            </a:r>
            <a:r>
              <a:rPr lang="en-US" sz="2400" b="1" dirty="0" err="1"/>
              <a:t>OP_CheckLockTimeVerify</a:t>
            </a:r>
            <a:r>
              <a:rPr lang="en-US" sz="2400" b="1" dirty="0"/>
              <a:t> </a:t>
            </a:r>
            <a:r>
              <a:rPr lang="en-US" sz="2400" dirty="0"/>
              <a:t>(CLTV):   </a:t>
            </a:r>
            <a:br>
              <a:rPr lang="en-US" sz="2400" dirty="0"/>
            </a:br>
            <a:r>
              <a:rPr lang="en-US" sz="2400" dirty="0"/>
              <a:t>		    fail if value at the top of stack &gt; Tx </a:t>
            </a:r>
            <a:r>
              <a:rPr lang="en-US" sz="2400" dirty="0" err="1"/>
              <a:t>locktime</a:t>
            </a:r>
            <a:r>
              <a:rPr lang="en-US" sz="2400" dirty="0"/>
              <a:t>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    usage: UTXO can specify min-time when it can be spent</a:t>
            </a:r>
          </a:p>
        </p:txBody>
      </p:sp>
    </p:spTree>
    <p:extLst>
      <p:ext uri="{BB962C8B-B14F-4D97-AF65-F5344CB8AC3E}">
        <p14:creationId xmlns:p14="http://schemas.microsoft.com/office/powerpoint/2010/main" val="149236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C65623-814C-6A41-AA93-1F71F56B75AB}"/>
              </a:ext>
            </a:extLst>
          </p:cNvPr>
          <p:cNvSpPr/>
          <p:nvPr/>
        </p:nvSpPr>
        <p:spPr>
          <a:xfrm>
            <a:off x="708345" y="988826"/>
            <a:ext cx="776580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BE5F-D44D-AB4F-B4A0-EF950522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 common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33E4-7C8D-DA46-A597-1CA014A3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229600" cy="4112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&lt;sig&gt;  &lt;pk&gt;  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pkhash</a:t>
            </a:r>
            <a:r>
              <a:rPr lang="en-US" sz="2400" dirty="0"/>
              <a:t>&gt;  </a:t>
            </a:r>
            <a:r>
              <a:rPr lang="en-US" sz="2400" b="1" dirty="0"/>
              <a:t>EQVERIFY  CHECKSIG</a:t>
            </a:r>
          </a:p>
          <a:p>
            <a:pPr marL="0" indent="0">
              <a:spcBef>
                <a:spcPts val="2376"/>
              </a:spcBef>
              <a:buNone/>
              <a:tabLst>
                <a:tab pos="909638" algn="l"/>
                <a:tab pos="5481638" algn="l"/>
              </a:tabLst>
            </a:pPr>
            <a:r>
              <a:rPr lang="en-US" sz="2400" b="1" u="sng" dirty="0"/>
              <a:t>stack</a:t>
            </a:r>
            <a:r>
              <a:rPr lang="en-US" sz="2400" dirty="0"/>
              <a:t>:	empty	</a:t>
            </a:r>
            <a:r>
              <a:rPr lang="en-US" sz="2400" dirty="0" err="1"/>
              <a:t>init</a:t>
            </a:r>
            <a:endParaRPr lang="en-US" sz="2400" dirty="0"/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push values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&lt;pk&gt;	</a:t>
            </a:r>
            <a:r>
              <a:rPr lang="en-US" sz="2400" b="1" dirty="0"/>
              <a:t>DUP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		</a:t>
            </a:r>
            <a:r>
              <a:rPr lang="en-US" sz="2400" b="1" dirty="0"/>
              <a:t>HASH256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 &lt;</a:t>
            </a:r>
            <a:r>
              <a:rPr lang="en-US" sz="2400" dirty="0" err="1"/>
              <a:t>pkhash</a:t>
            </a:r>
            <a:r>
              <a:rPr lang="en-US" sz="2400" dirty="0"/>
              <a:t>&gt;	push value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</a:t>
            </a:r>
            <a:r>
              <a:rPr lang="en-US" sz="2400" b="1" dirty="0"/>
              <a:t>EQVERIFY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1	</a:t>
            </a:r>
            <a:r>
              <a:rPr lang="en-US" sz="2400" b="1" dirty="0"/>
              <a:t>CHECKSIG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⇒ successful 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33B0C-86C1-3E42-B3C1-4C516DBF803F}"/>
              </a:ext>
            </a:extLst>
          </p:cNvPr>
          <p:cNvSpPr txBox="1"/>
          <p:nvPr/>
        </p:nvSpPr>
        <p:spPr>
          <a:xfrm>
            <a:off x="6508658" y="4382813"/>
            <a:ext cx="22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verify(pk, Tx, sig)</a:t>
            </a:r>
          </a:p>
        </p:txBody>
      </p:sp>
    </p:spTree>
    <p:extLst>
      <p:ext uri="{BB962C8B-B14F-4D97-AF65-F5344CB8AC3E}">
        <p14:creationId xmlns:p14="http://schemas.microsoft.com/office/powerpoint/2010/main" val="1341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10555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creates Tx:</a:t>
            </a:r>
          </a:p>
          <a:p>
            <a:pPr lvl="1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3720347" y="3398443"/>
            <a:ext cx="2071425" cy="495946"/>
            <a:chOff x="2634712" y="3808412"/>
            <a:chExt cx="2071425" cy="4959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5791771" y="3398443"/>
            <a:ext cx="2103518" cy="495946"/>
            <a:chOff x="2634712" y="3808412"/>
            <a:chExt cx="2103518" cy="4959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561188" y="3398443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 flipH="1">
            <a:off x="3686536" y="3285460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5773690" y="3285460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3930592" y="3897100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7895289" y="3285460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7929101" y="3402246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002408" y="3907732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627CED-B872-444B-828A-FCBCABB93530}"/>
              </a:ext>
            </a:extLst>
          </p:cNvPr>
          <p:cNvSpPr txBox="1"/>
          <p:nvPr/>
        </p:nvSpPr>
        <p:spPr>
          <a:xfrm>
            <a:off x="2646310" y="3879538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435306-33DB-D447-BD27-535A69AD0C2B}"/>
              </a:ext>
            </a:extLst>
          </p:cNvPr>
          <p:cNvGrpSpPr/>
          <p:nvPr/>
        </p:nvGrpSpPr>
        <p:grpSpPr>
          <a:xfrm>
            <a:off x="457200" y="4485796"/>
            <a:ext cx="8010794" cy="515811"/>
            <a:chOff x="457200" y="4485796"/>
            <a:chExt cx="8010794" cy="51581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07F231-C749-2540-823D-2EA9E65F80B7}"/>
                </a:ext>
              </a:extLst>
            </p:cNvPr>
            <p:cNvSpPr/>
            <p:nvPr/>
          </p:nvSpPr>
          <p:spPr>
            <a:xfrm>
              <a:off x="2051428" y="4485796"/>
              <a:ext cx="6416566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642256-5F8A-4841-89FE-90DED2C648F3}"/>
                </a:ext>
              </a:extLst>
            </p:cNvPr>
            <p:cNvSpPr txBox="1"/>
            <p:nvPr/>
          </p:nvSpPr>
          <p:spPr>
            <a:xfrm>
              <a:off x="2134241" y="4512495"/>
              <a:ext cx="6000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DUP  HASH256  </a:t>
              </a:r>
              <a:r>
                <a:rPr lang="en-US" b="1" dirty="0">
                  <a:latin typeface="+mn-lt"/>
                </a:rPr>
                <a:t>&lt;</a:t>
              </a:r>
              <a:r>
                <a:rPr lang="en-US" b="1" dirty="0" err="1">
                  <a:latin typeface="+mn-lt"/>
                </a:rPr>
                <a:t>Addr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&gt;  </a:t>
              </a:r>
              <a:r>
                <a:rPr lang="en-US" dirty="0">
                  <a:latin typeface="+mn-lt"/>
                </a:rPr>
                <a:t>EQVERIFY  CHECKSIG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139D28-1277-3446-994E-EFCBC8E12E25}"/>
                </a:ext>
              </a:extLst>
            </p:cNvPr>
            <p:cNvSpPr txBox="1"/>
            <p:nvPr/>
          </p:nvSpPr>
          <p:spPr>
            <a:xfrm>
              <a:off x="457200" y="4539942"/>
              <a:ext cx="1464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5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371849" y="2807843"/>
            <a:ext cx="3781118" cy="530509"/>
            <a:chOff x="2889845" y="2855472"/>
            <a:chExt cx="3781118" cy="5305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4765941" y="2855472"/>
              <a:ext cx="184472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89845" y="2877018"/>
              <a:ext cx="3781118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b="1" dirty="0" err="1"/>
                <a:t>ScriptSig</a:t>
              </a:r>
              <a:r>
                <a:rPr lang="en-US" sz="2400" b="1" baseline="-25000" dirty="0" err="1"/>
                <a:t>B</a:t>
              </a:r>
              <a:r>
                <a:rPr lang="en-US" sz="2400" dirty="0"/>
                <a:t>:          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476904" y="3697653"/>
            <a:ext cx="8521264" cy="5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ScriptSig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1C1C-40AD-644F-B816-E227E0AB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228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(2)  Digital signatures:</a:t>
            </a:r>
            <a:r>
              <a:rPr lang="en-US" sz="2400" dirty="0"/>
              <a:t>     (Gen, Sign, Verify)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Gen() ⇾ (pk, </a:t>
            </a:r>
            <a:r>
              <a:rPr lang="en-US" sz="2400" dirty="0" err="1"/>
              <a:t>sk</a:t>
            </a:r>
            <a:r>
              <a:rPr lang="en-US" sz="2400" dirty="0"/>
              <a:t>),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Sign(</a:t>
            </a:r>
            <a:r>
              <a:rPr lang="en-US" sz="2400" dirty="0" err="1"/>
              <a:t>sk</a:t>
            </a:r>
            <a:r>
              <a:rPr lang="en-US" sz="2400" dirty="0"/>
              <a:t>, m) ⇾ </a:t>
            </a:r>
            <a:r>
              <a:rPr lang="en-US" sz="2400" dirty="0" err="1"/>
              <a:t>σ</a:t>
            </a:r>
            <a:r>
              <a:rPr lang="en-US" sz="2400" dirty="0"/>
              <a:t>,        Verify(pk, m, </a:t>
            </a:r>
            <a:r>
              <a:rPr lang="en-US" sz="2400" dirty="0" err="1"/>
              <a:t>σ</a:t>
            </a:r>
            <a:r>
              <a:rPr lang="en-US" sz="2400" dirty="0"/>
              <a:t>) ⇾ accept/reject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CF97B-B18A-F940-BADB-D63D83EDE6C3}"/>
              </a:ext>
            </a:extLst>
          </p:cNvPr>
          <p:cNvSpPr txBox="1"/>
          <p:nvPr/>
        </p:nvSpPr>
        <p:spPr>
          <a:xfrm>
            <a:off x="946298" y="3720066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FDB79BB-EBBF-1749-A187-C383B9529BEB}"/>
              </a:ext>
            </a:extLst>
          </p:cNvPr>
          <p:cNvSpPr/>
          <p:nvPr/>
        </p:nvSpPr>
        <p:spPr>
          <a:xfrm>
            <a:off x="2445486" y="341172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5F771-ABBB-064C-84EE-B6A6082EDB07}"/>
              </a:ext>
            </a:extLst>
          </p:cNvPr>
          <p:cNvSpPr txBox="1"/>
          <p:nvPr/>
        </p:nvSpPr>
        <p:spPr>
          <a:xfrm>
            <a:off x="3533639" y="3926269"/>
            <a:ext cx="20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verification key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E3645A-316A-3549-A642-0CA163379DA1}"/>
              </a:ext>
            </a:extLst>
          </p:cNvPr>
          <p:cNvSpPr/>
          <p:nvPr/>
        </p:nvSpPr>
        <p:spPr>
          <a:xfrm>
            <a:off x="5207863" y="339464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the signature that created the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55"/>
            <a:ext cx="8229600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payee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payer sends funds to that address</a:t>
            </a:r>
          </a:p>
          <a:p>
            <a:pPr marL="0" indent="0">
              <a:buNone/>
              <a:tabLst>
                <a:tab pos="1017588" algn="l"/>
              </a:tabLst>
            </a:pPr>
            <a:endParaRPr lang="en-US" sz="2400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644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payee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(set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interesting scripts,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wallets, and how to manage crypto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8E2C-27A6-7A4C-A4F7-3566412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1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2D6A6-F05C-B64C-86E0-95B104100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2" y="2034436"/>
            <a:ext cx="7898524" cy="3035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F352D-9676-6546-8900-40F871E275E5}"/>
              </a:ext>
            </a:extLst>
          </p:cNvPr>
          <p:cNvSpPr txBox="1"/>
          <p:nvPr/>
        </p:nvSpPr>
        <p:spPr>
          <a:xfrm>
            <a:off x="6479627" y="2082408"/>
            <a:ext cx="241765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2020:  $200B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51A3AE-9A79-0A45-988A-12AC42B3E374}"/>
              </a:ext>
            </a:extLst>
          </p:cNvPr>
          <p:cNvCxnSpPr/>
          <p:nvPr/>
        </p:nvCxnSpPr>
        <p:spPr>
          <a:xfrm flipH="1">
            <a:off x="8166536" y="2544073"/>
            <a:ext cx="457200" cy="750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79106F-00A5-9F4A-8E30-5F8C9F9566DF}"/>
              </a:ext>
            </a:extLst>
          </p:cNvPr>
          <p:cNvSpPr txBox="1"/>
          <p:nvPr/>
        </p:nvSpPr>
        <p:spPr>
          <a:xfrm>
            <a:off x="268012" y="162074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Total market value: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C266-4BAB-3F44-A721-DC6355CA9B32}"/>
              </a:ext>
            </a:extLst>
          </p:cNvPr>
          <p:cNvSpPr txBox="1"/>
          <p:nvPr/>
        </p:nvSpPr>
        <p:spPr>
          <a:xfrm>
            <a:off x="3547245" y="930161"/>
            <a:ext cx="504375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Oct. 2008:  paper by Satoshi Nakamoto</a:t>
            </a:r>
          </a:p>
          <a:p>
            <a:pPr algn="l"/>
            <a:r>
              <a:rPr lang="en-US" dirty="0">
                <a:latin typeface="+mn-lt"/>
              </a:rPr>
              <a:t>Jan. 2009:  Bitcoin network launched</a:t>
            </a:r>
          </a:p>
        </p:txBody>
      </p:sp>
    </p:spTree>
    <p:extLst>
      <p:ext uri="{BB962C8B-B14F-4D97-AF65-F5344CB8AC3E}">
        <p14:creationId xmlns:p14="http://schemas.microsoft.com/office/powerpoint/2010/main" val="35195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37D2D7-C2FF-F348-8252-7DF06DD47AD7}"/>
              </a:ext>
            </a:extLst>
          </p:cNvPr>
          <p:cNvCxnSpPr>
            <a:cxnSpLocks/>
          </p:cNvCxnSpPr>
          <p:nvPr/>
        </p:nvCxnSpPr>
        <p:spPr>
          <a:xfrm flipH="1">
            <a:off x="8250865" y="3370521"/>
            <a:ext cx="56352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8755BD-EB64-0040-8A0F-99283BFF9E01}"/>
              </a:ext>
            </a:extLst>
          </p:cNvPr>
          <p:cNvGrpSpPr/>
          <p:nvPr/>
        </p:nvGrpSpPr>
        <p:grpSpPr>
          <a:xfrm>
            <a:off x="7614801" y="4150242"/>
            <a:ext cx="1465401" cy="905256"/>
            <a:chOff x="7614801" y="4150242"/>
            <a:chExt cx="1465401" cy="9056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0797C6-E7E5-1047-A0DE-79A28104A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0865" y="4150242"/>
              <a:ext cx="5635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DF65A2-66CD-C649-8E3D-0B5F0FB4A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492" y="4150244"/>
              <a:ext cx="0" cy="443994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CB2977-5F01-D748-845F-5A2F63BB9158}"/>
                </a:ext>
              </a:extLst>
            </p:cNvPr>
            <p:cNvSpPr txBox="1"/>
            <p:nvPr/>
          </p:nvSpPr>
          <p:spPr>
            <a:xfrm>
              <a:off x="7614801" y="4594238"/>
              <a:ext cx="1465401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next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2986416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154476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EFE98-B206-CC44-923F-80B40E0F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2832353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FB1CC-7118-B04A-8227-868E0A6A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1903396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AA9B7-40D9-5B49-A50F-E8B00426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3713470"/>
            <a:ext cx="584281" cy="8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280678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79" y="2267124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512595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98F0C-6EC9-3F44-9A8F-0143AE244C2E}"/>
              </a:ext>
            </a:extLst>
          </p:cNvPr>
          <p:cNvSpPr/>
          <p:nvPr/>
        </p:nvSpPr>
        <p:spPr>
          <a:xfrm>
            <a:off x="1452049" y="214014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04C63-93E4-C342-9C32-CE59FC95DF36}"/>
              </a:ext>
            </a:extLst>
          </p:cNvPr>
          <p:cNvSpPr/>
          <p:nvPr/>
        </p:nvSpPr>
        <p:spPr>
          <a:xfrm>
            <a:off x="1460776" y="306148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34A96-3DC7-7C40-A3E5-7A2607C51B4E}"/>
              </a:ext>
            </a:extLst>
          </p:cNvPr>
          <p:cNvSpPr/>
          <p:nvPr/>
        </p:nvSpPr>
        <p:spPr>
          <a:xfrm>
            <a:off x="1460775" y="392428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EEF96-561B-1E46-BC5C-5F7F73F63DCE}"/>
              </a:ext>
            </a:extLst>
          </p:cNvPr>
          <p:cNvSpPr txBox="1"/>
          <p:nvPr/>
        </p:nvSpPr>
        <p:spPr>
          <a:xfrm>
            <a:off x="182521" y="2069278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966CD-1A50-A44F-B951-C30FA774434B}"/>
              </a:ext>
            </a:extLst>
          </p:cNvPr>
          <p:cNvSpPr txBox="1"/>
          <p:nvPr/>
        </p:nvSpPr>
        <p:spPr>
          <a:xfrm>
            <a:off x="182521" y="300975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7B1B9-8DCE-9843-9CB1-73B4DCBDDFBE}"/>
              </a:ext>
            </a:extLst>
          </p:cNvPr>
          <p:cNvSpPr txBox="1"/>
          <p:nvPr/>
        </p:nvSpPr>
        <p:spPr>
          <a:xfrm>
            <a:off x="182521" y="39689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64713" y="1078229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389003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2876051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429423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148260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305787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2700734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2724210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6B3491-9BE2-2647-AD35-62A10F68B7D3}"/>
              </a:ext>
            </a:extLst>
          </p:cNvPr>
          <p:cNvCxnSpPr/>
          <p:nvPr/>
        </p:nvCxnSpPr>
        <p:spPr>
          <a:xfrm flipV="1">
            <a:off x="1919228" y="1984085"/>
            <a:ext cx="4114798" cy="29659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2A45C2-E2A2-F543-AF94-C4931AEA48D1}"/>
              </a:ext>
            </a:extLst>
          </p:cNvPr>
          <p:cNvCxnSpPr>
            <a:cxnSpLocks/>
          </p:cNvCxnSpPr>
          <p:nvPr/>
        </p:nvCxnSpPr>
        <p:spPr>
          <a:xfrm flipV="1">
            <a:off x="1919228" y="3730234"/>
            <a:ext cx="4119601" cy="3230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702FD8-FD6E-3244-8717-AD164B329B7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65229" y="3186479"/>
            <a:ext cx="4111877" cy="395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23014621-25FA-4245-8BAC-8989AECA1C27}"/>
              </a:ext>
            </a:extLst>
          </p:cNvPr>
          <p:cNvSpPr/>
          <p:nvPr/>
        </p:nvSpPr>
        <p:spPr>
          <a:xfrm>
            <a:off x="1948828" y="1306354"/>
            <a:ext cx="1641796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 Tx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9A540F-D881-7246-AAC3-F4E5E88AB90B}"/>
              </a:ext>
            </a:extLst>
          </p:cNvPr>
          <p:cNvSpPr txBox="1"/>
          <p:nvPr/>
        </p:nvSpPr>
        <p:spPr>
          <a:xfrm>
            <a:off x="4185744" y="4255474"/>
            <a:ext cx="488731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typically, miners are connected to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eight other peers (anyone can join)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53F4C2-A04B-904E-AB9B-4392468C8651}"/>
              </a:ext>
            </a:extLst>
          </p:cNvPr>
          <p:cNvSpPr txBox="1"/>
          <p:nvPr/>
        </p:nvSpPr>
        <p:spPr>
          <a:xfrm>
            <a:off x="154583" y="1340909"/>
            <a:ext cx="138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70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7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1000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EA75AF-4B5A-8143-8E8D-DEC241EEDC84}"/>
              </a:ext>
            </a:extLst>
          </p:cNvPr>
          <p:cNvSpPr txBox="1"/>
          <p:nvPr/>
        </p:nvSpPr>
        <p:spPr>
          <a:xfrm>
            <a:off x="284463" y="2294606"/>
            <a:ext cx="430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every miner:</a:t>
            </a:r>
          </a:p>
          <a:p>
            <a:pPr indent="231775"/>
            <a:r>
              <a:rPr lang="en-US" dirty="0">
                <a:latin typeface="+mn-lt"/>
              </a:rPr>
              <a:t>validates received Tx and</a:t>
            </a:r>
          </a:p>
          <a:p>
            <a:pPr indent="231775"/>
            <a:r>
              <a:rPr lang="en-US" dirty="0">
                <a:latin typeface="+mn-lt"/>
              </a:rPr>
              <a:t>stores them in its </a:t>
            </a:r>
            <a:r>
              <a:rPr lang="en-US" b="1" dirty="0" err="1">
                <a:latin typeface="+mn-lt"/>
              </a:rPr>
              <a:t>mempool</a:t>
            </a:r>
            <a:endParaRPr lang="en-US" b="1" dirty="0">
              <a:latin typeface="+mn-lt"/>
            </a:endParaRPr>
          </a:p>
          <a:p>
            <a:pPr indent="231775"/>
            <a:r>
              <a:rPr lang="en-US" dirty="0">
                <a:latin typeface="+mn-lt"/>
              </a:rPr>
              <a:t>(unconfirmed Tx)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238689" y="1181965"/>
            <a:ext cx="390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broadcast received Tx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the P2P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B4832-8575-334D-BB7F-DAE944510F53}"/>
              </a:ext>
            </a:extLst>
          </p:cNvPr>
          <p:cNvGrpSpPr/>
          <p:nvPr/>
        </p:nvGrpSpPr>
        <p:grpSpPr>
          <a:xfrm>
            <a:off x="4409755" y="960289"/>
            <a:ext cx="2562853" cy="681227"/>
            <a:chOff x="4409755" y="960289"/>
            <a:chExt cx="2562853" cy="68122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31FD5B0B-D7DF-6E41-8AA5-E20FF54510FC}"/>
                </a:ext>
              </a:extLst>
            </p:cNvPr>
            <p:cNvSpPr/>
            <p:nvPr/>
          </p:nvSpPr>
          <p:spPr>
            <a:xfrm>
              <a:off x="4409755" y="960289"/>
              <a:ext cx="2562853" cy="681227"/>
            </a:xfrm>
            <a:prstGeom prst="cloudCallout">
              <a:avLst>
                <a:gd name="adj1" fmla="val 34332"/>
                <a:gd name="adj2" fmla="val 1203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204C63-93E4-C342-9C32-CE59FC95DF36}"/>
                </a:ext>
              </a:extLst>
            </p:cNvPr>
            <p:cNvSpPr/>
            <p:nvPr/>
          </p:nvSpPr>
          <p:spPr>
            <a:xfrm>
              <a:off x="6131499" y="116173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E98F0C-6EC9-3F44-9A8F-0143AE244C2E}"/>
                </a:ext>
              </a:extLst>
            </p:cNvPr>
            <p:cNvSpPr/>
            <p:nvPr/>
          </p:nvSpPr>
          <p:spPr>
            <a:xfrm>
              <a:off x="4951447" y="1184864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34A96-3DC7-7C40-A3E5-7A2607C51B4E}"/>
                </a:ext>
              </a:extLst>
            </p:cNvPr>
            <p:cNvSpPr/>
            <p:nvPr/>
          </p:nvSpPr>
          <p:spPr>
            <a:xfrm>
              <a:off x="5562278" y="111750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8382BC-BCF2-5349-B891-8C64B7AFC84E}"/>
              </a:ext>
            </a:extLst>
          </p:cNvPr>
          <p:cNvSpPr txBox="1"/>
          <p:nvPr/>
        </p:nvSpPr>
        <p:spPr>
          <a:xfrm>
            <a:off x="6972608" y="9988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962F7A-9B7C-1B44-8BC9-BD916AC910CA}"/>
              </a:ext>
            </a:extLst>
          </p:cNvPr>
          <p:cNvGrpSpPr/>
          <p:nvPr/>
        </p:nvGrpSpPr>
        <p:grpSpPr>
          <a:xfrm>
            <a:off x="3110568" y="1741564"/>
            <a:ext cx="2208441" cy="681227"/>
            <a:chOff x="2685054" y="1979094"/>
            <a:chExt cx="2208441" cy="681227"/>
          </a:xfrm>
        </p:grpSpPr>
        <p:sp>
          <p:nvSpPr>
            <p:cNvPr id="36" name="Cloud Callout 35">
              <a:extLst>
                <a:ext uri="{FF2B5EF4-FFF2-40B4-BE49-F238E27FC236}">
                  <a16:creationId xmlns:a16="http://schemas.microsoft.com/office/drawing/2014/main" id="{0A5F4ABF-6196-1C43-BAA1-043B98841F3B}"/>
                </a:ext>
              </a:extLst>
            </p:cNvPr>
            <p:cNvSpPr/>
            <p:nvPr/>
          </p:nvSpPr>
          <p:spPr>
            <a:xfrm>
              <a:off x="2685054" y="1979094"/>
              <a:ext cx="2208441" cy="681227"/>
            </a:xfrm>
            <a:prstGeom prst="cloudCallout">
              <a:avLst>
                <a:gd name="adj1" fmla="val 37522"/>
                <a:gd name="adj2" fmla="val 87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EB7F81-BDF7-EB41-A231-835BD64B73F3}"/>
                </a:ext>
              </a:extLst>
            </p:cNvPr>
            <p:cNvSpPr/>
            <p:nvPr/>
          </p:nvSpPr>
          <p:spPr>
            <a:xfrm>
              <a:off x="3355878" y="222231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FD0D82-4353-7C41-9500-77B658B2F2DA}"/>
                </a:ext>
              </a:extLst>
            </p:cNvPr>
            <p:cNvSpPr/>
            <p:nvPr/>
          </p:nvSpPr>
          <p:spPr>
            <a:xfrm>
              <a:off x="3966709" y="2154960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B607F84-1263-874C-9BA3-7E452EA46D7A}"/>
              </a:ext>
            </a:extLst>
          </p:cNvPr>
          <p:cNvSpPr txBox="1"/>
          <p:nvPr/>
        </p:nvSpPr>
        <p:spPr>
          <a:xfrm>
            <a:off x="295196" y="4234629"/>
            <a:ext cx="41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miners see Tx before they are posted on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89496-D9A2-A741-9158-4D3DE013AE7A}"/>
              </a:ext>
            </a:extLst>
          </p:cNvPr>
          <p:cNvGrpSpPr/>
          <p:nvPr/>
        </p:nvGrpSpPr>
        <p:grpSpPr>
          <a:xfrm>
            <a:off x="8062758" y="1615736"/>
            <a:ext cx="936965" cy="681227"/>
            <a:chOff x="8062758" y="1615736"/>
            <a:chExt cx="936965" cy="681227"/>
          </a:xfrm>
        </p:grpSpPr>
        <p:sp>
          <p:nvSpPr>
            <p:cNvPr id="42" name="Cloud Callout 41">
              <a:extLst>
                <a:ext uri="{FF2B5EF4-FFF2-40B4-BE49-F238E27FC236}">
                  <a16:creationId xmlns:a16="http://schemas.microsoft.com/office/drawing/2014/main" id="{1B2420E8-7C1B-1B49-826F-9F0987D19D01}"/>
                </a:ext>
              </a:extLst>
            </p:cNvPr>
            <p:cNvSpPr/>
            <p:nvPr/>
          </p:nvSpPr>
          <p:spPr>
            <a:xfrm>
              <a:off x="8062758" y="1615736"/>
              <a:ext cx="936965" cy="681227"/>
            </a:xfrm>
            <a:prstGeom prst="cloudCallout">
              <a:avLst>
                <a:gd name="adj1" fmla="val -20145"/>
                <a:gd name="adj2" fmla="val 1110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4AF0E3-D0FD-BB46-97B7-02B522326005}"/>
                </a:ext>
              </a:extLst>
            </p:cNvPr>
            <p:cNvSpPr/>
            <p:nvPr/>
          </p:nvSpPr>
          <p:spPr>
            <a:xfrm>
              <a:off x="8410095" y="1833419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70955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154284"/>
            <a:ext cx="6060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Every </a:t>
            </a:r>
            <a:r>
              <a:rPr lang="en-US" b="1" u="sng" dirty="0">
                <a:latin typeface="+mn-lt"/>
              </a:rPr>
              <a:t>10 minutes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miner creates a candidate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 from Tx in its </a:t>
            </a:r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“random” miner is selected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(how: next week), and broadcasts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its block to P2P network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miners validate new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234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091220"/>
            <a:ext cx="61929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Selected miner is paid 6.25 BTC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</a:t>
            </a:r>
            <a:r>
              <a:rPr lang="en-US" b="1" dirty="0" err="1">
                <a:latin typeface="+mn-lt"/>
              </a:rPr>
              <a:t>coinbase</a:t>
            </a:r>
            <a:r>
              <a:rPr lang="en-US" b="1" dirty="0">
                <a:latin typeface="+mn-lt"/>
              </a:rPr>
              <a:t> Tx  </a:t>
            </a:r>
            <a:r>
              <a:rPr lang="en-US" dirty="0">
                <a:latin typeface="+mn-lt"/>
              </a:rPr>
              <a:t>(first Tx in the block)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only way new BTC is created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 reward halves every four years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⇒  max 21M BTC   </a:t>
            </a:r>
            <a:r>
              <a:rPr lang="en-US" sz="2000" dirty="0">
                <a:latin typeface="+mn-lt"/>
              </a:rPr>
              <a:t>(currently 18.5M BTC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note:  miner chooses order of Tx in block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7402" y="1858495"/>
            <a:ext cx="1518946" cy="502171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6.25 BTC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91662</TotalTime>
  <Words>2087</Words>
  <Application>Microsoft Macintosh PowerPoint</Application>
  <PresentationFormat>On-screen Show (16:9)</PresentationFormat>
  <Paragraphs>390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Bitcoin Mechanics</vt:lpstr>
      <vt:lpstr>Recap</vt:lpstr>
      <vt:lpstr>Recap</vt:lpstr>
      <vt:lpstr>This lecture:  Bitcoin mechanics</vt:lpstr>
      <vt:lpstr>This lecture:  Bitcoin mechanics</vt:lpstr>
      <vt:lpstr>First: overview of the Bitcoin consensus layer</vt:lpstr>
      <vt:lpstr>First: overview of the Bitcoin consensus layer</vt:lpstr>
      <vt:lpstr>First: overview of the Bitcoin consensus layer</vt:lpstr>
      <vt:lpstr>First: overview of the Bitcoin consensus layer</vt:lpstr>
      <vt:lpstr>Properties (very informal)</vt:lpstr>
      <vt:lpstr>Bitcoin blockchain:  a sequence of block headers, 80 bytes each</vt:lpstr>
      <vt:lpstr>Bitcoin blockchain:  a sequence of block headers, 80 bytes each</vt:lpstr>
      <vt:lpstr>An example   (Sep. 2020)</vt:lpstr>
      <vt:lpstr>Block 648493</vt:lpstr>
      <vt:lpstr>This lecture</vt:lpstr>
      <vt:lpstr>Tx structure   (non-coinbase)</vt:lpstr>
      <vt:lpstr>Example</vt:lpstr>
      <vt:lpstr>Example</vt:lpstr>
      <vt:lpstr>Validating Tx2</vt:lpstr>
      <vt:lpstr>An example  (block 648493)      [2826 Tx]</vt:lpstr>
      <vt:lpstr>Tx fees</vt:lpstr>
      <vt:lpstr>Focusing on Tx2:     TxInp[0]</vt:lpstr>
      <vt:lpstr>All value in Bitcoin is held in UTXOs </vt:lpstr>
      <vt:lpstr>Bitcoin Script</vt:lpstr>
      <vt:lpstr>Bitcoin Script</vt:lpstr>
      <vt:lpstr>Bitcoin Script</vt:lpstr>
      <vt:lpstr>Example: a common script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1298</cp:revision>
  <cp:lastPrinted>2015-09-20T23:02:57Z</cp:lastPrinted>
  <dcterms:created xsi:type="dcterms:W3CDTF">2010-10-17T19:58:05Z</dcterms:created>
  <dcterms:modified xsi:type="dcterms:W3CDTF">2020-09-17T17:17:54Z</dcterms:modified>
</cp:coreProperties>
</file>