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1352" r:id="rId2"/>
    <p:sldId id="1674" r:id="rId3"/>
    <p:sldId id="433" r:id="rId4"/>
    <p:sldId id="1651" r:id="rId5"/>
    <p:sldId id="1648" r:id="rId6"/>
    <p:sldId id="1649" r:id="rId7"/>
    <p:sldId id="1671" r:id="rId8"/>
    <p:sldId id="1658" r:id="rId9"/>
    <p:sldId id="1670" r:id="rId10"/>
    <p:sldId id="1605" r:id="rId11"/>
    <p:sldId id="1675" r:id="rId12"/>
    <p:sldId id="1676" r:id="rId13"/>
    <p:sldId id="1677" r:id="rId14"/>
    <p:sldId id="1678" r:id="rId15"/>
    <p:sldId id="1679" r:id="rId16"/>
    <p:sldId id="1681" r:id="rId17"/>
    <p:sldId id="1682" r:id="rId18"/>
    <p:sldId id="1683" r:id="rId19"/>
    <p:sldId id="1684" r:id="rId20"/>
    <p:sldId id="1685" r:id="rId21"/>
    <p:sldId id="1686" r:id="rId22"/>
    <p:sldId id="1680" r:id="rId23"/>
    <p:sldId id="1687" r:id="rId24"/>
    <p:sldId id="1688" r:id="rId25"/>
    <p:sldId id="1689" r:id="rId26"/>
    <p:sldId id="1690" r:id="rId27"/>
    <p:sldId id="1691" r:id="rId28"/>
    <p:sldId id="1692" r:id="rId29"/>
    <p:sldId id="1693" r:id="rId30"/>
    <p:sldId id="1672" r:id="rId31"/>
    <p:sldId id="1666" r:id="rId32"/>
    <p:sldId id="1667" r:id="rId33"/>
    <p:sldId id="1668" r:id="rId34"/>
    <p:sldId id="1669" r:id="rId35"/>
    <p:sldId id="1673" r:id="rId36"/>
    <p:sldId id="1633" r:id="rId37"/>
  </p:sldIdLst>
  <p:sldSz cx="9144000" cy="5143500" type="screen16x9"/>
  <p:notesSz cx="9144000" cy="6858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/>
  <p:clrMru>
    <a:srgbClr val="9A0000"/>
    <a:srgbClr val="3025FF"/>
    <a:srgbClr val="AD0000"/>
    <a:srgbClr val="96060B"/>
    <a:srgbClr val="CAC9CA"/>
    <a:srgbClr val="848384"/>
    <a:srgbClr val="353535"/>
    <a:srgbClr val="181818"/>
    <a:srgbClr val="E2FDBE"/>
    <a:srgbClr val="FEFA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843" autoAdjust="0"/>
    <p:restoredTop sz="95126" autoAdjust="0"/>
  </p:normalViewPr>
  <p:slideViewPr>
    <p:cSldViewPr snapToGrid="0">
      <p:cViewPr varScale="1">
        <p:scale>
          <a:sx n="120" d="100"/>
          <a:sy n="120" d="100"/>
        </p:scale>
        <p:origin x="192" y="3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352" y="387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Objects="1">
      <p:cViewPr varScale="1">
        <p:scale>
          <a:sx n="125" d="100"/>
          <a:sy n="125" d="100"/>
        </p:scale>
        <p:origin x="-3960" y="-112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B69C4B-EC5A-BA4C-B83C-9270746811F3}" type="datetimeFigureOut">
              <a:rPr lang="en-US" smtClean="0"/>
              <a:pPr/>
              <a:t>11/9/20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BECE5B-4CC4-F446-93E7-1DC269D82A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9314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8D36DFA-3B2C-F743-90CA-9BD1CAE78F1A}" type="datetime1">
              <a:rPr lang="en-US"/>
              <a:pPr>
                <a:defRPr/>
              </a:pPr>
              <a:t>11/9/20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17EB13C-F963-D44E-AB67-20FAD2F50C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7188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ＭＳ Ｐゴシック" pitchFamily="-112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Knowledge is stronger the soundness.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6414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Succinctness requires an argument (cannot be a proof).   [</a:t>
            </a:r>
            <a:r>
              <a:rPr lang="en-US" dirty="0" err="1"/>
              <a:t>Goldreich-Hastad</a:t>
            </a:r>
            <a:r>
              <a:rPr lang="en-US" dirty="0"/>
              <a:t>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5351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Deployed on Grin.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4185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Funds are typically moved to a transparent TXO using an exchange.   Then moved to shielded TXO.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464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 one will know the COIN got spent.   Double spending coin will result in the same nullifier.</a:t>
            </a:r>
          </a:p>
          <a:p>
            <a:r>
              <a:rPr lang="en-US" b="1" dirty="0" err="1"/>
              <a:t>nf</a:t>
            </a:r>
            <a:r>
              <a:rPr lang="en-US" b="1" dirty="0"/>
              <a:t> </a:t>
            </a:r>
            <a:r>
              <a:rPr lang="en-US" dirty="0"/>
              <a:t>is uniquely derived from coin, but </a:t>
            </a:r>
            <a:r>
              <a:rPr lang="en-US" dirty="0" err="1"/>
              <a:t>unlinkable</a:t>
            </a:r>
            <a:r>
              <a:rPr lang="en-US" dirty="0"/>
              <a:t> to 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247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v2:  value of transparent output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8991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 reads RANDOM locations in proof π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9504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5DFC8-652C-2A41-ABFD-B1F021817DFC}" type="datetime1">
              <a:rPr lang="en-US"/>
              <a:pPr>
                <a:defRPr/>
              </a:pPr>
              <a:t>11/9/20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E5B5C-DED7-1642-8D38-762AABC53A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1459348"/>
            <a:ext cx="9144000" cy="1321876"/>
          </a:xfrm>
          <a:prstGeom prst="rect">
            <a:avLst/>
          </a:prstGeom>
          <a:solidFill>
            <a:srgbClr val="5A159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>
              <a:defRPr/>
            </a:pPr>
            <a:endParaRPr lang="en-US" sz="2400" b="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08610"/>
            <a:ext cx="7772400" cy="69536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>
          <a:xfrm>
            <a:off x="365125" y="1"/>
            <a:ext cx="8350251" cy="810599"/>
          </a:xfrm>
          <a:prstGeom prst="roundRect">
            <a:avLst/>
          </a:prstGeom>
          <a:noFill/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kern="0" dirty="0">
              <a:solidFill>
                <a:schemeClr val="bg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-4763"/>
            <a:ext cx="9144000" cy="838200"/>
          </a:xfrm>
          <a:prstGeom prst="rect">
            <a:avLst/>
          </a:prstGeom>
          <a:solidFill>
            <a:srgbClr val="99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>
              <a:defRPr/>
            </a:pP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4919"/>
            <a:ext cx="8229600" cy="623097"/>
          </a:xfrm>
          <a:prstGeom prst="rect">
            <a:avLst/>
          </a:prstGeom>
        </p:spPr>
        <p:txBody>
          <a:bodyPr wrap="none">
            <a:normAutofit/>
          </a:bodyPr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818430"/>
          </a:xfrm>
        </p:spPr>
        <p:txBody>
          <a:bodyPr/>
          <a:lstStyle>
            <a:lvl2pPr>
              <a:defRPr sz="2400"/>
            </a:lvl2pPr>
            <a:lvl3pPr>
              <a:defRPr sz="24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F94FB-DBAC-5A49-BBDE-DEB602A733FE}" type="datetime1">
              <a:rPr lang="en-US"/>
              <a:pPr>
                <a:defRPr/>
              </a:pPr>
              <a:t>11/9/20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74F64E-2EE5-7440-95DF-06B2C2E4B0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793E1D0-547A-D244-A03A-F935803C2C43}" type="datetime1">
              <a:rPr lang="en-US"/>
              <a:pPr>
                <a:defRPr/>
              </a:pPr>
              <a:t>11/9/20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A64D269-B643-834D-96C1-658E4275C0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0" r:id="rId1"/>
    <p:sldLayoutId id="2147484101" r:id="rId2"/>
    <p:sldLayoutId id="2147484095" r:id="rId3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sz="2400" kern="1200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sz="24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sz="24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sz="28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sz="28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40.pn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image" Target="../media/image63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Relationship Id="rId9" Type="http://schemas.openxmlformats.org/officeDocument/2006/relationships/image" Target="../media/image11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11" Type="http://schemas.openxmlformats.org/officeDocument/2006/relationships/image" Target="../media/image130.png"/><Relationship Id="rId10" Type="http://schemas.openxmlformats.org/officeDocument/2006/relationships/image" Target="../media/image13.png"/><Relationship Id="rId4" Type="http://schemas.openxmlformats.org/officeDocument/2006/relationships/image" Target="../media/image58.png"/><Relationship Id="rId9" Type="http://schemas.openxmlformats.org/officeDocument/2006/relationships/image" Target="../media/image1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7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openxmlformats.org/officeDocument/2006/relationships/image" Target="../media/image140.png"/><Relationship Id="rId4" Type="http://schemas.openxmlformats.org/officeDocument/2006/relationships/image" Target="../media/image68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png"/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6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570" y="1765005"/>
            <a:ext cx="8502354" cy="999460"/>
          </a:xfrm>
        </p:spPr>
        <p:txBody>
          <a:bodyPr>
            <a:noAutofit/>
          </a:bodyPr>
          <a:lstStyle/>
          <a:p>
            <a:pPr>
              <a:lnSpc>
                <a:spcPts val="5040"/>
              </a:lnSpc>
              <a:spcBef>
                <a:spcPts val="0"/>
              </a:spcBef>
            </a:pPr>
            <a:r>
              <a:rPr lang="en-US" sz="4800" dirty="0"/>
              <a:t>Using  </a:t>
            </a:r>
            <a:r>
              <a:rPr lang="en-US" sz="4800" dirty="0" err="1"/>
              <a:t>zkSNARKs</a:t>
            </a:r>
            <a:endParaRPr lang="en-US" sz="4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41F1188-11C7-D44B-B40B-6A3A04244C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2399" y="84621"/>
            <a:ext cx="1223505" cy="122350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6EC6456-65FF-AE4F-BF1C-E2E0C33D64E8}"/>
              </a:ext>
            </a:extLst>
          </p:cNvPr>
          <p:cNvSpPr txBox="1"/>
          <p:nvPr/>
        </p:nvSpPr>
        <p:spPr>
          <a:xfrm>
            <a:off x="3444768" y="234708"/>
            <a:ext cx="24801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CS251 Fall 2020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182417-0D84-1647-8BC9-3591C6CAE862}"/>
              </a:ext>
            </a:extLst>
          </p:cNvPr>
          <p:cNvSpPr txBox="1"/>
          <p:nvPr/>
        </p:nvSpPr>
        <p:spPr>
          <a:xfrm>
            <a:off x="3306539" y="719965"/>
            <a:ext cx="27569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(cs251.stanford.edu)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95BE49-D5B5-6345-A235-211F5413DB85}"/>
              </a:ext>
            </a:extLst>
          </p:cNvPr>
          <p:cNvSpPr txBox="1"/>
          <p:nvPr/>
        </p:nvSpPr>
        <p:spPr>
          <a:xfrm>
            <a:off x="3677364" y="3086230"/>
            <a:ext cx="17892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latin typeface="+mn-lt"/>
              </a:rPr>
              <a:t>Dan Boneh</a:t>
            </a:r>
          </a:p>
        </p:txBody>
      </p:sp>
    </p:spTree>
    <p:extLst>
      <p:ext uri="{BB962C8B-B14F-4D97-AF65-F5344CB8AC3E}">
        <p14:creationId xmlns:p14="http://schemas.microsoft.com/office/powerpoint/2010/main" val="15662613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2ECD4-8F47-9946-B8B8-0BA1EFB53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Cryptographic Commitments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FFCB42-6CEF-0942-A0AC-32F5C136B7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1"/>
            <a:ext cx="8580474" cy="3701458"/>
          </a:xfrm>
          <a:noFill/>
          <a:ln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Syntax:  a commitment scheme is two algorithms</a:t>
            </a:r>
          </a:p>
          <a:p>
            <a:pPr>
              <a:spcBef>
                <a:spcPts val="1872"/>
              </a:spcBef>
            </a:pPr>
            <a:r>
              <a:rPr lang="en-US" b="1" u="sng" dirty="0"/>
              <a:t>commit</a:t>
            </a:r>
            <a:r>
              <a:rPr lang="en-US" dirty="0"/>
              <a:t>(</a:t>
            </a:r>
            <a:r>
              <a:rPr lang="en-US" b="1" i="1" dirty="0">
                <a:solidFill>
                  <a:srgbClr val="FF0000"/>
                </a:solidFill>
              </a:rPr>
              <a:t>msg</a:t>
            </a:r>
            <a:r>
              <a:rPr lang="en-US" b="1" dirty="0">
                <a:solidFill>
                  <a:srgbClr val="FF0000"/>
                </a:solidFill>
              </a:rPr>
              <a:t>,  </a:t>
            </a:r>
            <a:r>
              <a:rPr lang="en-US" b="1" i="1" dirty="0">
                <a:solidFill>
                  <a:srgbClr val="FF0000"/>
                </a:solidFill>
              </a:rPr>
              <a:t>r</a:t>
            </a:r>
            <a:r>
              <a:rPr lang="en-US" dirty="0"/>
              <a:t>)  ⇾    </a:t>
            </a:r>
            <a:r>
              <a:rPr lang="en-US" b="1" i="1" dirty="0">
                <a:solidFill>
                  <a:srgbClr val="00B050"/>
                </a:solidFill>
              </a:rPr>
              <a:t>com</a:t>
            </a:r>
            <a:endParaRPr lang="en-US" i="1" dirty="0"/>
          </a:p>
          <a:p>
            <a:pPr>
              <a:spcBef>
                <a:spcPts val="1872"/>
              </a:spcBef>
            </a:pPr>
            <a:endParaRPr lang="en-US" b="1" dirty="0"/>
          </a:p>
          <a:p>
            <a:pPr marL="0" indent="0">
              <a:spcBef>
                <a:spcPts val="1872"/>
              </a:spcBef>
              <a:buNone/>
            </a:pPr>
            <a:endParaRPr lang="en-US" b="1" dirty="0"/>
          </a:p>
          <a:p>
            <a:pPr>
              <a:spcBef>
                <a:spcPts val="1872"/>
              </a:spcBef>
            </a:pPr>
            <a:r>
              <a:rPr lang="en-US" b="1" u="sng" dirty="0"/>
              <a:t>verify</a:t>
            </a:r>
            <a:r>
              <a:rPr lang="en-US" dirty="0"/>
              <a:t>(</a:t>
            </a:r>
            <a:r>
              <a:rPr lang="en-US" b="1" i="1" dirty="0">
                <a:solidFill>
                  <a:srgbClr val="FF0000"/>
                </a:solidFill>
              </a:rPr>
              <a:t>msg</a:t>
            </a:r>
            <a:r>
              <a:rPr lang="en-US" dirty="0"/>
              <a:t>, </a:t>
            </a:r>
            <a:r>
              <a:rPr lang="en-US" b="1" i="1" dirty="0">
                <a:solidFill>
                  <a:srgbClr val="00B050"/>
                </a:solidFill>
              </a:rPr>
              <a:t>com</a:t>
            </a:r>
            <a:r>
              <a:rPr lang="en-US" dirty="0"/>
              <a:t>, </a:t>
            </a:r>
            <a:r>
              <a:rPr lang="en-US" b="1" i="1" dirty="0">
                <a:solidFill>
                  <a:srgbClr val="FF0000"/>
                </a:solidFill>
              </a:rPr>
              <a:t>r</a:t>
            </a:r>
            <a:r>
              <a:rPr lang="en-US" dirty="0"/>
              <a:t>)   </a:t>
            </a:r>
            <a:r>
              <a:rPr lang="en-US" dirty="0">
                <a:sym typeface="Symbol" charset="0"/>
              </a:rPr>
              <a:t>⇾  accept or  reject</a:t>
            </a:r>
          </a:p>
          <a:p>
            <a:pPr marL="0" indent="0">
              <a:spcBef>
                <a:spcPts val="1872"/>
              </a:spcBef>
              <a:buNone/>
            </a:pPr>
            <a:r>
              <a:rPr lang="en-US" altLang="ja-JP" dirty="0">
                <a:latin typeface="Arial"/>
                <a:sym typeface="Symbol" charset="0"/>
              </a:rPr>
              <a:t>		</a:t>
            </a:r>
            <a:r>
              <a:rPr lang="en-US" altLang="ja-JP" dirty="0">
                <a:sym typeface="Symbol" charset="0"/>
              </a:rPr>
              <a:t>anyone can verify that commitment was opened correctly</a:t>
            </a:r>
          </a:p>
          <a:p>
            <a:pPr>
              <a:spcBef>
                <a:spcPts val="1872"/>
              </a:spcBef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8575B37-D7FC-AC4D-B431-F05962F21D85}"/>
                  </a:ext>
                </a:extLst>
              </p:cNvPr>
              <p:cNvSpPr txBox="1"/>
              <p:nvPr/>
            </p:nvSpPr>
            <p:spPr>
              <a:xfrm>
                <a:off x="851450" y="2646181"/>
                <a:ext cx="312643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dirty="0">
                    <a:latin typeface="+mn-lt"/>
                  </a:rPr>
                  <a:t>secret randomness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8575B37-D7FC-AC4D-B431-F05962F21D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450" y="2646181"/>
                <a:ext cx="3126433" cy="461665"/>
              </a:xfrm>
              <a:prstGeom prst="rect">
                <a:avLst/>
              </a:prstGeom>
              <a:blipFill>
                <a:blip r:embed="rId2"/>
                <a:stretch>
                  <a:fillRect l="-3239"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2146BEE5-61D3-9746-ABAA-C2FAB6A672A4}"/>
              </a:ext>
            </a:extLst>
          </p:cNvPr>
          <p:cNvSpPr txBox="1"/>
          <p:nvPr/>
        </p:nvSpPr>
        <p:spPr>
          <a:xfrm>
            <a:off x="4467063" y="2646181"/>
            <a:ext cx="25706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commitment string</a:t>
            </a:r>
          </a:p>
        </p:txBody>
      </p:sp>
      <p:sp>
        <p:nvSpPr>
          <p:cNvPr id="7" name="Left Brace 6">
            <a:extLst>
              <a:ext uri="{FF2B5EF4-FFF2-40B4-BE49-F238E27FC236}">
                <a16:creationId xmlns:a16="http://schemas.microsoft.com/office/drawing/2014/main" id="{9E4DE1D0-8BD8-5944-8894-DF6E0F2085E2}"/>
              </a:ext>
            </a:extLst>
          </p:cNvPr>
          <p:cNvSpPr/>
          <p:nvPr/>
        </p:nvSpPr>
        <p:spPr>
          <a:xfrm rot="5400000">
            <a:off x="5573425" y="1436034"/>
            <a:ext cx="255182" cy="2420294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Brace 9">
            <a:extLst>
              <a:ext uri="{FF2B5EF4-FFF2-40B4-BE49-F238E27FC236}">
                <a16:creationId xmlns:a16="http://schemas.microsoft.com/office/drawing/2014/main" id="{BF2FD79B-F12C-3942-9E15-563C726C45F3}"/>
              </a:ext>
            </a:extLst>
          </p:cNvPr>
          <p:cNvSpPr/>
          <p:nvPr/>
        </p:nvSpPr>
        <p:spPr>
          <a:xfrm rot="5400000">
            <a:off x="2339161" y="1125726"/>
            <a:ext cx="255183" cy="3040910"/>
          </a:xfrm>
          <a:prstGeom prst="leftBrace">
            <a:avLst>
              <a:gd name="adj1" fmla="val 0"/>
              <a:gd name="adj2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A50AB63-5AD6-5040-AC0F-7F37389EE0E2}"/>
              </a:ext>
            </a:extLst>
          </p:cNvPr>
          <p:cNvCxnSpPr>
            <a:cxnSpLocks/>
            <a:stCxn id="10" idx="1"/>
          </p:cNvCxnSpPr>
          <p:nvPr/>
        </p:nvCxnSpPr>
        <p:spPr>
          <a:xfrm flipV="1">
            <a:off x="2466753" y="2194046"/>
            <a:ext cx="212652" cy="32454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09B70E6-2DBA-6546-8D1D-3964718A3E2C}"/>
              </a:ext>
            </a:extLst>
          </p:cNvPr>
          <p:cNvCxnSpPr>
            <a:cxnSpLocks/>
            <a:stCxn id="7" idx="1"/>
          </p:cNvCxnSpPr>
          <p:nvPr/>
        </p:nvCxnSpPr>
        <p:spPr>
          <a:xfrm flipH="1" flipV="1">
            <a:off x="4136065" y="2105247"/>
            <a:ext cx="1564951" cy="41334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FAF9F384-1E2B-5E4D-BA9C-FA4ECAB589A0}"/>
              </a:ext>
            </a:extLst>
          </p:cNvPr>
          <p:cNvSpPr/>
          <p:nvPr/>
        </p:nvSpPr>
        <p:spPr>
          <a:xfrm>
            <a:off x="293914" y="1763486"/>
            <a:ext cx="8392886" cy="1469571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AC62E1F-D0D5-2F4D-BC97-E68DC5FBFE9F}"/>
              </a:ext>
            </a:extLst>
          </p:cNvPr>
          <p:cNvSpPr/>
          <p:nvPr/>
        </p:nvSpPr>
        <p:spPr>
          <a:xfrm>
            <a:off x="293914" y="3574818"/>
            <a:ext cx="8392886" cy="119312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3806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2ECD4-8F47-9946-B8B8-0BA1EFB53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Commitments: security properties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82E07117-DCC4-174F-9DFE-B2A7AD501792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71220" y="1193343"/>
                <a:ext cx="8872780" cy="39501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>
                <a:lvl1pPr marL="342900" indent="-34290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  <a:cs typeface="ＭＳ Ｐゴシック" pitchFamily="-112" charset="-128"/>
                  </a:defRPr>
                </a:lvl1pPr>
                <a:lvl2pPr marL="742950" indent="-28575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  <a:cs typeface="+mn-cs"/>
                  </a:defRPr>
                </a:lvl2pPr>
                <a:lvl3pPr marL="1143000" indent="-22860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  <a:cs typeface="+mn-cs"/>
                  </a:defRPr>
                </a:lvl3pPr>
                <a:lvl4pPr marL="1600200" indent="-22860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  <a:cs typeface="+mn-cs"/>
                  </a:defRPr>
                </a:lvl4pPr>
                <a:lvl5pPr marL="2057400" indent="-22860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b="1" u="sng" dirty="0"/>
                  <a:t>binding</a:t>
                </a:r>
                <a:r>
                  <a:rPr lang="en-US" sz="2400" dirty="0"/>
                  <a:t>:   Bob cannot produce two valid openings for </a:t>
                </a:r>
                <a:r>
                  <a:rPr lang="en-US" sz="2400" b="1" i="1" dirty="0"/>
                  <a:t>com</a:t>
                </a:r>
                <a:r>
                  <a:rPr lang="en-US" sz="2400" dirty="0"/>
                  <a:t>.</a:t>
                </a:r>
              </a:p>
              <a:p>
                <a:pPr marL="0" indent="0">
                  <a:buNone/>
                </a:pPr>
                <a:r>
                  <a:rPr lang="en-US" sz="2400" dirty="0"/>
                  <a:t>		Formally:  no efficient adversary can produce   </a:t>
                </a:r>
              </a:p>
              <a:p>
                <a:pPr marL="0" indent="0">
                  <a:buNone/>
                </a:pPr>
                <a:r>
                  <a:rPr lang="en-US" sz="2400" dirty="0"/>
                  <a:t>					</a:t>
                </a:r>
                <a:r>
                  <a:rPr lang="en-US" sz="2400" b="1" i="1" dirty="0"/>
                  <a:t>com</a:t>
                </a:r>
                <a:r>
                  <a:rPr lang="en-US" sz="2400" i="1" dirty="0"/>
                  <a:t>,  </a:t>
                </a:r>
                <a:r>
                  <a:rPr lang="en-US" sz="2400" dirty="0"/>
                  <a:t>(</a:t>
                </a:r>
                <a:r>
                  <a:rPr lang="en-US" sz="2400" i="1" dirty="0"/>
                  <a:t>m</a:t>
                </a:r>
                <a:r>
                  <a:rPr lang="en-US" sz="2400" baseline="-25000" dirty="0"/>
                  <a:t>1</a:t>
                </a:r>
                <a:r>
                  <a:rPr lang="en-US" sz="2400" i="1" dirty="0"/>
                  <a:t>, r</a:t>
                </a:r>
                <a:r>
                  <a:rPr lang="en-US" sz="2400" baseline="-25000" dirty="0"/>
                  <a:t>1</a:t>
                </a:r>
                <a:r>
                  <a:rPr lang="en-US" sz="2400" dirty="0"/>
                  <a:t>),</a:t>
                </a:r>
                <a:r>
                  <a:rPr lang="en-US" sz="2400" i="1" dirty="0"/>
                  <a:t>  </a:t>
                </a:r>
                <a:r>
                  <a:rPr lang="en-US" sz="2400" dirty="0"/>
                  <a:t>(</a:t>
                </a:r>
                <a:r>
                  <a:rPr lang="en-US" sz="2400" i="1" dirty="0"/>
                  <a:t>m</a:t>
                </a:r>
                <a:r>
                  <a:rPr lang="en-US" sz="2400" baseline="-25000" dirty="0"/>
                  <a:t>2</a:t>
                </a:r>
                <a:r>
                  <a:rPr lang="en-US" sz="2400" i="1" dirty="0"/>
                  <a:t>, r</a:t>
                </a:r>
                <a:r>
                  <a:rPr lang="en-US" sz="2400" baseline="-25000" dirty="0"/>
                  <a:t>2</a:t>
                </a:r>
                <a:r>
                  <a:rPr lang="en-US" sz="2400" dirty="0"/>
                  <a:t>)</a:t>
                </a:r>
              </a:p>
              <a:p>
                <a:pPr marL="0" indent="0">
                  <a:buNone/>
                </a:pPr>
                <a:r>
                  <a:rPr lang="en-US" sz="2400" baseline="-25000" dirty="0"/>
                  <a:t>		</a:t>
                </a:r>
                <a:r>
                  <a:rPr lang="en-US" sz="2400" dirty="0"/>
                  <a:t>such that	</a:t>
                </a:r>
                <a:r>
                  <a:rPr lang="en-US" sz="2000" dirty="0"/>
                  <a:t>verify(</a:t>
                </a:r>
                <a:r>
                  <a:rPr lang="en-US" sz="2000" i="1" dirty="0"/>
                  <a:t>m</a:t>
                </a:r>
                <a:r>
                  <a:rPr lang="en-US" sz="2000" baseline="-25000" dirty="0"/>
                  <a:t>1</a:t>
                </a:r>
                <a:r>
                  <a:rPr lang="en-US" sz="2000" i="1" dirty="0"/>
                  <a:t>, </a:t>
                </a:r>
                <a:r>
                  <a:rPr lang="en-US" sz="2000" b="1" i="1" dirty="0"/>
                  <a:t>com</a:t>
                </a:r>
                <a:r>
                  <a:rPr lang="en-US" sz="2000" i="1" dirty="0"/>
                  <a:t>, r</a:t>
                </a:r>
                <a:r>
                  <a:rPr lang="en-US" sz="2000" baseline="-25000" dirty="0"/>
                  <a:t>1</a:t>
                </a:r>
                <a:r>
                  <a:rPr lang="en-US" sz="2000" dirty="0"/>
                  <a:t>) = verify(</a:t>
                </a:r>
                <a:r>
                  <a:rPr lang="en-US" sz="2000" i="1" dirty="0"/>
                  <a:t>m</a:t>
                </a:r>
                <a:r>
                  <a:rPr lang="en-US" sz="2000" baseline="-25000" dirty="0"/>
                  <a:t>2</a:t>
                </a:r>
                <a:r>
                  <a:rPr lang="en-US" sz="2000" i="1" dirty="0"/>
                  <a:t>, </a:t>
                </a:r>
                <a:r>
                  <a:rPr lang="en-US" sz="2000" b="1" i="1" dirty="0"/>
                  <a:t>com</a:t>
                </a:r>
                <a:r>
                  <a:rPr lang="en-US" sz="2000" i="1" dirty="0"/>
                  <a:t>, r</a:t>
                </a:r>
                <a:r>
                  <a:rPr lang="en-US" sz="2000" baseline="-25000" dirty="0"/>
                  <a:t>2</a:t>
                </a:r>
                <a:r>
                  <a:rPr lang="en-US" sz="2000" dirty="0"/>
                  <a:t>) = accept</a:t>
                </a:r>
              </a:p>
              <a:p>
                <a:pPr marL="0" indent="0">
                  <a:buNone/>
                </a:pPr>
                <a:r>
                  <a:rPr lang="en-US" sz="2000" baseline="-25000" dirty="0"/>
                  <a:t>		 			</a:t>
                </a:r>
                <a:r>
                  <a:rPr lang="en-US" sz="2000" dirty="0"/>
                  <a:t>and   </a:t>
                </a:r>
                <a:r>
                  <a:rPr lang="en-US" sz="2000" i="1" dirty="0"/>
                  <a:t>m</a:t>
                </a:r>
                <a:r>
                  <a:rPr lang="en-US" sz="2000" i="1" baseline="-25000" dirty="0"/>
                  <a:t>1</a:t>
                </a:r>
                <a:r>
                  <a:rPr lang="en-US" sz="2000" i="1" dirty="0"/>
                  <a:t> ≠ m</a:t>
                </a:r>
                <a:r>
                  <a:rPr lang="en-US" sz="2000" i="1" baseline="-25000" dirty="0"/>
                  <a:t>2</a:t>
                </a:r>
                <a:r>
                  <a:rPr lang="en-US" sz="2000" dirty="0"/>
                  <a:t>.</a:t>
                </a:r>
              </a:p>
              <a:p>
                <a:pPr>
                  <a:spcBef>
                    <a:spcPts val="2976"/>
                  </a:spcBef>
                </a:pPr>
                <a:r>
                  <a:rPr lang="en-US" sz="2400" b="1" u="sng" dirty="0"/>
                  <a:t>hiding</a:t>
                </a:r>
                <a:r>
                  <a:rPr lang="en-US" sz="2400" dirty="0"/>
                  <a:t>:  </a:t>
                </a:r>
                <a:r>
                  <a:rPr lang="en-US" sz="2400" b="1" i="1" dirty="0">
                    <a:solidFill>
                      <a:srgbClr val="00B050"/>
                    </a:solidFill>
                  </a:rPr>
                  <a:t>com</a:t>
                </a:r>
                <a:r>
                  <a:rPr lang="en-US" sz="2400" dirty="0"/>
                  <a:t> reveals nothing about committed data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sz="2400" dirty="0"/>
                  <a:t>		commit(</a:t>
                </a:r>
                <a:r>
                  <a:rPr lang="en-US" sz="2400" i="1" dirty="0"/>
                  <a:t>m</a:t>
                </a:r>
                <a:r>
                  <a:rPr lang="en-US" sz="2400" dirty="0"/>
                  <a:t>, </a:t>
                </a:r>
                <a:r>
                  <a:rPr lang="en-US" sz="2400" i="1" dirty="0"/>
                  <a:t>r</a:t>
                </a:r>
                <a:r>
                  <a:rPr lang="en-US" sz="2400" dirty="0"/>
                  <a:t>) ⇾ </a:t>
                </a:r>
                <a:r>
                  <a:rPr lang="en-US" sz="2400" b="1" i="1" dirty="0"/>
                  <a:t>com</a:t>
                </a:r>
                <a:r>
                  <a:rPr lang="en-US" sz="2400" dirty="0"/>
                  <a:t>,    and </a:t>
                </a:r>
                <a:r>
                  <a:rPr lang="en-US" sz="2400" i="1" dirty="0"/>
                  <a:t>r</a:t>
                </a:r>
                <a:r>
                  <a:rPr lang="en-US" sz="2400" dirty="0"/>
                  <a:t> is uniform in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400" dirty="0"/>
                  <a:t>    (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⇽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400" dirty="0"/>
                  <a:t>),</a:t>
                </a:r>
                <a:br>
                  <a:rPr lang="en-US" sz="2400" dirty="0"/>
                </a:br>
                <a:r>
                  <a:rPr lang="en-US" sz="2400" dirty="0"/>
                  <a:t>		then    </a:t>
                </a:r>
                <a:r>
                  <a:rPr lang="en-US" sz="2400" b="1" i="1" dirty="0"/>
                  <a:t>com</a:t>
                </a:r>
                <a:r>
                  <a:rPr lang="en-US" sz="2400" dirty="0"/>
                  <a:t> is statistically independent of </a:t>
                </a:r>
                <a:r>
                  <a:rPr lang="en-US" sz="2400" i="1" dirty="0"/>
                  <a:t>m</a:t>
                </a:r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82E07117-DCC4-174F-9DFE-B2A7AD5017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1220" y="1193343"/>
                <a:ext cx="8872780" cy="3950157"/>
              </a:xfrm>
              <a:prstGeom prst="rect">
                <a:avLst/>
              </a:prstGeom>
              <a:blipFill>
                <a:blip r:embed="rId2"/>
                <a:stretch>
                  <a:fillRect l="-1001" t="-1282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19003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90C02-6120-8D49-9B23-C5DA812ED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 1:  hash-based commitment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DAEDF62-EB3C-BE48-BE32-0BF1E6F34CC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Fix a hash function  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: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×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⇾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       </m:t>
                    </m:r>
                  </m:oMath>
                </a14:m>
                <a:r>
                  <a:rPr lang="en-US" dirty="0"/>
                  <a:t>(e.g.,  SHA256)</a:t>
                </a:r>
              </a:p>
              <a:p>
                <a:pPr marL="0" indent="0">
                  <a:spcBef>
                    <a:spcPts val="1176"/>
                  </a:spcBef>
                  <a:buNone/>
                </a:pPr>
                <a:r>
                  <a:rPr lang="en-US" dirty="0"/>
                  <a:t>		where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/>
                  <a:t> is collision resistant,  and   |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|≫|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commit(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 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⇽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):       </a:t>
                </a:r>
                <a:r>
                  <a:rPr lang="en-US" b="1" i="1" dirty="0"/>
                  <a:t>com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>
                  <a:spcBef>
                    <a:spcPts val="1776"/>
                  </a:spcBef>
                </a:pPr>
                <a:r>
                  <a:rPr lang="en-US" dirty="0"/>
                  <a:t>verify(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b="1" i="1" dirty="0">
                    <a:latin typeface="+mj-lt"/>
                  </a:rPr>
                  <a:t>com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):    accept if   </a:t>
                </a:r>
                <a:r>
                  <a:rPr lang="en-US" b="1" i="1" dirty="0"/>
                  <a:t>com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binding:	follows from collision resistance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hiding:		follows from a mild assumption 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DAEDF62-EB3C-BE48-BE32-0BF1E6F34CC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35" t="-993" b="-1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F8043864-701E-F746-A5F0-079DE0D032E7}"/>
              </a:ext>
            </a:extLst>
          </p:cNvPr>
          <p:cNvSpPr/>
          <p:nvPr/>
        </p:nvSpPr>
        <p:spPr>
          <a:xfrm>
            <a:off x="287079" y="2466753"/>
            <a:ext cx="6592186" cy="135033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572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34E9F9-6592-B34F-993F-1A83E1BB2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 2:  Pedersen commitment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ECF112D-9218-2642-B966-821CA5E8275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28600" y="1093820"/>
                <a:ext cx="8686800" cy="404968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= finite cyclic group = {1,  g,  g</a:t>
                </a:r>
                <a:r>
                  <a:rPr lang="en-US" baseline="30000" dirty="0"/>
                  <a:t>2</a:t>
                </a:r>
                <a:r>
                  <a:rPr lang="en-US" dirty="0"/>
                  <a:t>, ...,  g</a:t>
                </a:r>
                <a:r>
                  <a:rPr lang="en-US" baseline="30000" dirty="0"/>
                  <a:t>q-1</a:t>
                </a:r>
                <a:r>
                  <a:rPr lang="en-US" dirty="0"/>
                  <a:t>}     where   </a:t>
                </a:r>
                <a:r>
                  <a:rPr lang="en-US" dirty="0" err="1"/>
                  <a:t>g</a:t>
                </a:r>
                <a:r>
                  <a:rPr lang="en-US" baseline="30000" dirty="0" err="1"/>
                  <a:t>i</a:t>
                </a:r>
                <a:r>
                  <a:rPr lang="en-US" dirty="0"/>
                  <a:t> ⋅ </a:t>
                </a:r>
                <a:r>
                  <a:rPr lang="en-US" dirty="0" err="1"/>
                  <a:t>g</a:t>
                </a:r>
                <a:r>
                  <a:rPr lang="en-US" baseline="30000" dirty="0" err="1"/>
                  <a:t>j</a:t>
                </a:r>
                <a:r>
                  <a:rPr lang="en-US" dirty="0"/>
                  <a:t> = g</a:t>
                </a:r>
                <a:r>
                  <a:rPr lang="en-US" baseline="30000" dirty="0"/>
                  <a:t>(</a:t>
                </a:r>
                <a:r>
                  <a:rPr lang="en-US" baseline="30000" dirty="0" err="1"/>
                  <a:t>i+j</a:t>
                </a:r>
                <a:r>
                  <a:rPr lang="en-US" baseline="30000" dirty="0"/>
                  <a:t> mod q)</a:t>
                </a:r>
              </a:p>
              <a:p>
                <a:pPr marL="0" indent="0" algn="ctr">
                  <a:spcBef>
                    <a:spcPts val="1224"/>
                  </a:spcBef>
                  <a:buNone/>
                </a:pPr>
                <a:r>
                  <a:rPr lang="en-US" dirty="0"/>
                  <a:t>q = |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| is called the </a:t>
                </a:r>
                <a:r>
                  <a:rPr lang="en-US" b="1" dirty="0"/>
                  <a:t>order</a:t>
                </a:r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.   Assume q is a prime number.</a:t>
                </a:r>
              </a:p>
              <a:p>
                <a:pPr marL="0" indent="0">
                  <a:spcBef>
                    <a:spcPts val="2424"/>
                  </a:spcBef>
                  <a:buNone/>
                </a:pPr>
                <a:r>
                  <a:rPr lang="en-US" dirty="0"/>
                  <a:t>Fix   h in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  and   let R = {0, 1 ,…, q-1}.       For  m, r ∈ R  define</a:t>
                </a:r>
                <a:endParaRPr lang="en-US" baseline="30000" dirty="0"/>
              </a:p>
              <a:p>
                <a:pPr marL="0" indent="0">
                  <a:spcBef>
                    <a:spcPts val="1224"/>
                  </a:spcBef>
                  <a:buNone/>
                </a:pPr>
                <a:r>
                  <a:rPr lang="en-US" dirty="0"/>
                  <a:t>						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/>
                  <a:t>(m, r) = g</a:t>
                </a:r>
                <a:r>
                  <a:rPr lang="en-US" baseline="30000" dirty="0"/>
                  <a:t>m</a:t>
                </a:r>
                <a:r>
                  <a:rPr lang="en-US" dirty="0"/>
                  <a:t> ⋅ </a:t>
                </a:r>
                <a:r>
                  <a:rPr lang="en-US" dirty="0" err="1"/>
                  <a:t>h</a:t>
                </a:r>
                <a:r>
                  <a:rPr lang="en-US" baseline="30000" dirty="0" err="1"/>
                  <a:t>r</a:t>
                </a:r>
                <a:r>
                  <a:rPr lang="en-US" dirty="0"/>
                  <a:t>  ∈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dirty="0"/>
              </a:p>
              <a:p>
                <a:pPr marL="0" indent="0">
                  <a:spcBef>
                    <a:spcPts val="2424"/>
                  </a:spcBef>
                  <a:buNone/>
                </a:pPr>
                <a:r>
                  <a:rPr lang="en-US" b="1" u="sng" dirty="0"/>
                  <a:t>Fact</a:t>
                </a:r>
                <a:r>
                  <a:rPr lang="en-US" dirty="0"/>
                  <a:t>:  for a “cryptographic” group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,   this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/>
                  <a:t>  is collision resistant.</a:t>
                </a:r>
              </a:p>
              <a:p>
                <a:pPr marL="0" indent="0">
                  <a:spcBef>
                    <a:spcPts val="1824"/>
                  </a:spcBef>
                  <a:buNone/>
                </a:pPr>
                <a:r>
                  <a:rPr lang="en-US" dirty="0"/>
                  <a:t>⇒  commitment scheme:     </a:t>
                </a:r>
                <a:r>
                  <a:rPr lang="en-US" b="1" dirty="0"/>
                  <a:t>commit</a:t>
                </a:r>
                <a:r>
                  <a:rPr lang="en-US" dirty="0"/>
                  <a:t>  and  </a:t>
                </a:r>
                <a:r>
                  <a:rPr lang="en-US" b="1" dirty="0"/>
                  <a:t>verify</a:t>
                </a:r>
                <a:r>
                  <a:rPr lang="en-US" dirty="0"/>
                  <a:t>  as in example 1</a:t>
                </a:r>
              </a:p>
              <a:p>
                <a:pPr marL="0" indent="0">
                  <a:spcBef>
                    <a:spcPts val="1224"/>
                  </a:spcBef>
                  <a:buNone/>
                </a:pPr>
                <a:r>
                  <a:rPr lang="en-US" dirty="0"/>
                  <a:t>		</a:t>
                </a:r>
                <a:r>
                  <a:rPr lang="en-US" b="1" dirty="0"/>
                  <a:t>commit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⇽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)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)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g</a:t>
                </a:r>
                <a14:m>
                  <m:oMath xmlns:m="http://schemas.openxmlformats.org/officeDocument/2006/math">
                    <m:r>
                      <a:rPr lang="en-US" i="1" baseline="30000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⋅ </a:t>
                </a:r>
                <a:r>
                  <a:rPr lang="en-US" dirty="0" err="1"/>
                  <a:t>h</a:t>
                </a:r>
                <a14:m>
                  <m:oMath xmlns:m="http://schemas.openxmlformats.org/officeDocument/2006/math">
                    <m:r>
                      <a:rPr lang="en-US" i="1" baseline="30000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ECF112D-9218-2642-B966-821CA5E8275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093820"/>
                <a:ext cx="8686800" cy="4049680"/>
              </a:xfrm>
              <a:blipFill>
                <a:blip r:embed="rId2"/>
                <a:stretch>
                  <a:fillRect l="-1168" t="-935" b="-6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534EE655-54B9-8046-9C24-24B3543EABE4}"/>
              </a:ext>
            </a:extLst>
          </p:cNvPr>
          <p:cNvSpPr/>
          <p:nvPr/>
        </p:nvSpPr>
        <p:spPr>
          <a:xfrm>
            <a:off x="2860158" y="2753830"/>
            <a:ext cx="3083442" cy="520995"/>
          </a:xfrm>
          <a:prstGeom prst="rect">
            <a:avLst/>
          </a:prstGeom>
          <a:noFill/>
          <a:ln w="190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70D9771-1D46-2F42-93FC-CBE25CB7384B}"/>
              </a:ext>
            </a:extLst>
          </p:cNvPr>
          <p:cNvCxnSpPr>
            <a:cxnSpLocks/>
          </p:cNvCxnSpPr>
          <p:nvPr/>
        </p:nvCxnSpPr>
        <p:spPr>
          <a:xfrm>
            <a:off x="0" y="2204355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F1E9BDD-6E52-D646-BACF-9C70DCF49CF3}"/>
              </a:ext>
            </a:extLst>
          </p:cNvPr>
          <p:cNvCxnSpPr>
            <a:cxnSpLocks/>
          </p:cNvCxnSpPr>
          <p:nvPr/>
        </p:nvCxnSpPr>
        <p:spPr>
          <a:xfrm>
            <a:off x="0" y="4038598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1907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14853-9166-8B47-B9A4-66BF234EE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 interesting property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93C6857-FF42-5540-8B72-D9DA7D6E57F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00151"/>
                <a:ext cx="8686800" cy="3818430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b="1" dirty="0"/>
                  <a:t>commit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⇽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) 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)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g</a:t>
                </a:r>
                <a14:m>
                  <m:oMath xmlns:m="http://schemas.openxmlformats.org/officeDocument/2006/math">
                    <m:r>
                      <a:rPr lang="en-US" i="1" baseline="30000" dirty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⋅ </a:t>
                </a:r>
                <a:r>
                  <a:rPr lang="en-US" dirty="0" err="1"/>
                  <a:t>h</a:t>
                </a:r>
                <a14:m>
                  <m:oMath xmlns:m="http://schemas.openxmlformats.org/officeDocument/2006/math">
                    <m:r>
                      <a:rPr lang="en-US" i="1" baseline="30000" dirty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Suppose:	commit(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baseline="-25000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baseline="-25000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⇽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)  ⇾ </a:t>
                </a:r>
                <a:r>
                  <a:rPr lang="en-US" i="1" dirty="0"/>
                  <a:t>com</a:t>
                </a:r>
                <a:r>
                  <a:rPr lang="en-US" i="1" baseline="-25000" dirty="0"/>
                  <a:t>1</a:t>
                </a:r>
                <a:endParaRPr lang="en-US" i="1" dirty="0"/>
              </a:p>
              <a:p>
                <a:pPr marL="0" indent="0">
                  <a:buNone/>
                </a:pPr>
                <a:r>
                  <a:rPr lang="en-US" i="1" dirty="0"/>
                  <a:t>			</a:t>
                </a:r>
                <a:r>
                  <a:rPr lang="en-US" dirty="0"/>
                  <a:t> commit(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baseline="-25000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baseline="-25000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⇽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)  ⇾ </a:t>
                </a:r>
                <a:r>
                  <a:rPr lang="en-US" i="1" dirty="0"/>
                  <a:t>com</a:t>
                </a:r>
                <a:r>
                  <a:rPr lang="en-US" i="1" baseline="-25000" dirty="0"/>
                  <a:t>2</a:t>
                </a:r>
              </a:p>
              <a:p>
                <a:pPr marL="0" indent="0">
                  <a:buNone/>
                </a:pPr>
                <a:endParaRPr lang="en-US" i="1" dirty="0"/>
              </a:p>
              <a:p>
                <a:pPr marL="0" indent="0">
                  <a:buNone/>
                </a:pPr>
                <a:r>
                  <a:rPr lang="en-US" dirty="0"/>
                  <a:t>Then:    com</a:t>
                </a:r>
                <a:r>
                  <a:rPr lang="en-US" baseline="-25000" dirty="0"/>
                  <a:t>1</a:t>
                </a:r>
                <a:r>
                  <a:rPr lang="en-US" dirty="0"/>
                  <a:t>  × com</a:t>
                </a:r>
                <a:r>
                  <a:rPr lang="en-US" baseline="-25000" dirty="0"/>
                  <a:t>2</a:t>
                </a:r>
                <a:r>
                  <a:rPr lang="en-US" dirty="0"/>
                  <a:t> 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baseline="30000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⇒    anyone can sum committed value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93C6857-FF42-5540-8B72-D9DA7D6E57F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00151"/>
                <a:ext cx="8686800" cy="3818430"/>
              </a:xfrm>
              <a:blipFill>
                <a:blip r:embed="rId2"/>
                <a:stretch>
                  <a:fillRect l="-1170" t="-13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25CFB4F-3EB4-2947-B185-7125190F2BAF}"/>
                  </a:ext>
                </a:extLst>
              </p:cNvPr>
              <p:cNvSpPr txBox="1"/>
              <p:nvPr/>
            </p:nvSpPr>
            <p:spPr>
              <a:xfrm>
                <a:off x="3883394" y="3400039"/>
                <a:ext cx="516263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+mn-lt"/>
                  </a:rPr>
                  <a:t>g</a:t>
                </a:r>
                <a:r>
                  <a:rPr lang="en-US" baseline="30000" dirty="0">
                    <a:latin typeface="+mn-lt"/>
                  </a:rPr>
                  <a:t>m1+m2</a:t>
                </a:r>
                <a:r>
                  <a:rPr lang="en-US" dirty="0">
                    <a:latin typeface="+mn-lt"/>
                  </a:rPr>
                  <a:t> ⋅ h</a:t>
                </a:r>
                <a:r>
                  <a:rPr lang="en-US" baseline="30000" dirty="0">
                    <a:latin typeface="+mn-lt"/>
                  </a:rPr>
                  <a:t>r1+r2</a:t>
                </a:r>
                <a:r>
                  <a:rPr lang="en-US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dirty="0">
                    <a:latin typeface="+mn-lt"/>
                  </a:rPr>
                  <a:t> commit( m</a:t>
                </a:r>
                <a:r>
                  <a:rPr lang="en-US" baseline="-25000" dirty="0">
                    <a:latin typeface="+mn-lt"/>
                  </a:rPr>
                  <a:t>1</a:t>
                </a:r>
                <a:r>
                  <a:rPr lang="en-US" dirty="0">
                    <a:latin typeface="+mn-lt"/>
                  </a:rPr>
                  <a:t>+m</a:t>
                </a:r>
                <a:r>
                  <a:rPr lang="en-US" baseline="-25000" dirty="0">
                    <a:latin typeface="+mn-lt"/>
                  </a:rPr>
                  <a:t>2</a:t>
                </a:r>
                <a:r>
                  <a:rPr lang="en-US" dirty="0">
                    <a:latin typeface="+mn-lt"/>
                  </a:rPr>
                  <a:t>,  r</a:t>
                </a:r>
                <a:r>
                  <a:rPr lang="en-US" baseline="-25000" dirty="0">
                    <a:latin typeface="+mn-lt"/>
                  </a:rPr>
                  <a:t>1</a:t>
                </a:r>
                <a:r>
                  <a:rPr lang="en-US" dirty="0">
                    <a:latin typeface="+mn-lt"/>
                  </a:rPr>
                  <a:t>+r</a:t>
                </a:r>
                <a:r>
                  <a:rPr lang="en-US" baseline="-25000" dirty="0">
                    <a:latin typeface="+mn-lt"/>
                  </a:rPr>
                  <a:t>2</a:t>
                </a:r>
                <a:r>
                  <a:rPr lang="en-US" dirty="0">
                    <a:latin typeface="+mn-lt"/>
                  </a:rPr>
                  <a:t>)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25CFB4F-3EB4-2947-B185-7125190F2B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3394" y="3400039"/>
                <a:ext cx="5162632" cy="461665"/>
              </a:xfrm>
              <a:prstGeom prst="rect">
                <a:avLst/>
              </a:prstGeom>
              <a:blipFill>
                <a:blip r:embed="rId3"/>
                <a:stretch>
                  <a:fillRect l="-1716" t="-8108" r="-735" b="-270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3678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>
            <a:extLst>
              <a:ext uri="{FF2B5EF4-FFF2-40B4-BE49-F238E27FC236}">
                <a16:creationId xmlns:a16="http://schemas.microsoft.com/office/drawing/2014/main" id="{4DB3F6F9-8C2F-3C43-9EFD-8EA881ACE3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6C4358-6F3A-7E44-88F6-2D397B77F80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Confidential Transactions</a:t>
            </a:r>
          </a:p>
        </p:txBody>
      </p:sp>
    </p:spTree>
    <p:extLst>
      <p:ext uri="{BB962C8B-B14F-4D97-AF65-F5344CB8AC3E}">
        <p14:creationId xmlns:p14="http://schemas.microsoft.com/office/powerpoint/2010/main" val="25714299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0C5D9-73B9-0849-9BB4-C6AC44E0D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Confidential Tx     (CT)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1FABD0-20ED-3445-9154-67A0601463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49042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Goal:  hide amounts in Bitcoin transactions.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0066F2-DD5E-554C-AA63-B52C28BC41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9693"/>
          <a:stretch/>
        </p:blipFill>
        <p:spPr>
          <a:xfrm>
            <a:off x="173847" y="1901395"/>
            <a:ext cx="8796305" cy="2041954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8E12ABB1-9F06-E34B-A487-A5E0F7082987}"/>
              </a:ext>
            </a:extLst>
          </p:cNvPr>
          <p:cNvSpPr/>
          <p:nvPr/>
        </p:nvSpPr>
        <p:spPr>
          <a:xfrm>
            <a:off x="2966484" y="2424221"/>
            <a:ext cx="999460" cy="35087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5363832-11C4-1B47-8759-7E918290F330}"/>
              </a:ext>
            </a:extLst>
          </p:cNvPr>
          <p:cNvSpPr/>
          <p:nvPr/>
        </p:nvSpPr>
        <p:spPr>
          <a:xfrm>
            <a:off x="2980659" y="2821172"/>
            <a:ext cx="999460" cy="35087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D5BF2D0-FA5A-B148-85B4-AC78B980DFAB}"/>
              </a:ext>
            </a:extLst>
          </p:cNvPr>
          <p:cNvSpPr/>
          <p:nvPr/>
        </p:nvSpPr>
        <p:spPr>
          <a:xfrm>
            <a:off x="7403806" y="2424221"/>
            <a:ext cx="999460" cy="35087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EB2112F-343F-5544-BCBF-77025DBBEA39}"/>
              </a:ext>
            </a:extLst>
          </p:cNvPr>
          <p:cNvSpPr/>
          <p:nvPr/>
        </p:nvSpPr>
        <p:spPr>
          <a:xfrm>
            <a:off x="7446336" y="2821172"/>
            <a:ext cx="999460" cy="35087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20F51B-0C63-3D4F-BBFD-0B4588A4FCEB}"/>
              </a:ext>
            </a:extLst>
          </p:cNvPr>
          <p:cNvSpPr txBox="1"/>
          <p:nvPr/>
        </p:nvSpPr>
        <p:spPr>
          <a:xfrm>
            <a:off x="850605" y="4401461"/>
            <a:ext cx="6784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⇒   businesses cannot use for supply chain payments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FDAF567-23C0-FD45-9B48-C5056D52E267}"/>
              </a:ext>
            </a:extLst>
          </p:cNvPr>
          <p:cNvGrpSpPr/>
          <p:nvPr/>
        </p:nvGrpSpPr>
        <p:grpSpPr>
          <a:xfrm>
            <a:off x="457200" y="3395522"/>
            <a:ext cx="3901956" cy="375492"/>
            <a:chOff x="457200" y="3395522"/>
            <a:chExt cx="3901956" cy="375492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BD49F1F0-22D3-8542-85CF-E7CF9212D99E}"/>
                </a:ext>
              </a:extLst>
            </p:cNvPr>
            <p:cNvSpPr/>
            <p:nvPr/>
          </p:nvSpPr>
          <p:spPr>
            <a:xfrm>
              <a:off x="457200" y="3420140"/>
              <a:ext cx="1562986" cy="350874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CE6CEFB-AD80-3E4C-B0E9-3E7F02CB242D}"/>
                </a:ext>
              </a:extLst>
            </p:cNvPr>
            <p:cNvSpPr txBox="1"/>
            <p:nvPr/>
          </p:nvSpPr>
          <p:spPr>
            <a:xfrm>
              <a:off x="2409455" y="3395522"/>
              <a:ext cx="19497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800" dirty="0">
                  <a:latin typeface="+mn-lt"/>
                </a:rPr>
                <a:t>will not hide Tx fee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0D04275C-52B2-0049-99CA-AFD7AC6CF0A1}"/>
                </a:ext>
              </a:extLst>
            </p:cNvPr>
            <p:cNvCxnSpPr>
              <a:endCxn id="10" idx="6"/>
            </p:cNvCxnSpPr>
            <p:nvPr/>
          </p:nvCxnSpPr>
          <p:spPr>
            <a:xfrm flipH="1">
              <a:off x="2020186" y="3595577"/>
              <a:ext cx="372140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93809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98D55-C9AF-214F-8CD5-39DF68624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Confidential Tx:    how?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3B188D-D72D-1A4F-88B8-82EF05BA7A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62309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Bitcoin Tx today:		Google: </a:t>
            </a:r>
            <a:r>
              <a:rPr lang="en-US" b="1" dirty="0"/>
              <a:t>30</a:t>
            </a:r>
            <a:r>
              <a:rPr lang="en-US" dirty="0"/>
              <a:t> ⇾   Alice: </a:t>
            </a:r>
            <a:r>
              <a:rPr lang="en-US" b="1" dirty="0"/>
              <a:t>1</a:t>
            </a:r>
            <a:r>
              <a:rPr lang="en-US" dirty="0"/>
              <a:t>,    Google: </a:t>
            </a:r>
            <a:r>
              <a:rPr lang="en-US" b="1" dirty="0"/>
              <a:t>29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7F68DEC-B345-4F48-9B62-4AAECE058E98}"/>
              </a:ext>
            </a:extLst>
          </p:cNvPr>
          <p:cNvSpPr/>
          <p:nvPr/>
        </p:nvSpPr>
        <p:spPr>
          <a:xfrm>
            <a:off x="3072806" y="1105786"/>
            <a:ext cx="5156791" cy="623097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8302DB8-6918-6047-B68D-C2F92E55A8D7}"/>
              </a:ext>
            </a:extLst>
          </p:cNvPr>
          <p:cNvSpPr txBox="1"/>
          <p:nvPr/>
        </p:nvSpPr>
        <p:spPr>
          <a:xfrm>
            <a:off x="7761936" y="2075328"/>
            <a:ext cx="9353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+mn-lt"/>
              </a:rPr>
              <a:t>8 bytes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F8AEC4E-8625-F544-AB34-B640BE2E617D}"/>
              </a:ext>
            </a:extLst>
          </p:cNvPr>
          <p:cNvCxnSpPr>
            <a:cxnSpLocks/>
          </p:cNvCxnSpPr>
          <p:nvPr/>
        </p:nvCxnSpPr>
        <p:spPr>
          <a:xfrm flipH="1" flipV="1">
            <a:off x="7655442" y="1576011"/>
            <a:ext cx="435935" cy="51064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34927F4-C83B-2C4A-A78A-9D74AA115111}"/>
              </a:ext>
            </a:extLst>
          </p:cNvPr>
          <p:cNvCxnSpPr>
            <a:cxnSpLocks/>
          </p:cNvCxnSpPr>
          <p:nvPr/>
        </p:nvCxnSpPr>
        <p:spPr>
          <a:xfrm flipH="1" flipV="1">
            <a:off x="6124353" y="1576011"/>
            <a:ext cx="1828802" cy="51064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2960C7E-FBC7-C640-9E36-CC5CA522EDE3}"/>
              </a:ext>
            </a:extLst>
          </p:cNvPr>
          <p:cNvSpPr txBox="1">
            <a:spLocks/>
          </p:cNvSpPr>
          <p:nvPr/>
        </p:nvSpPr>
        <p:spPr bwMode="auto">
          <a:xfrm>
            <a:off x="467657" y="2709004"/>
            <a:ext cx="8229600" cy="134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/>
              <a:t>The plan:	replace amounts by commitments to amounts</a:t>
            </a:r>
          </a:p>
          <a:p>
            <a:pPr marL="0" indent="0">
              <a:spcBef>
                <a:spcPts val="1224"/>
              </a:spcBef>
              <a:buFont typeface="Arial"/>
              <a:buNone/>
            </a:pPr>
            <a:r>
              <a:rPr lang="en-US" dirty="0"/>
              <a:t>		Google:  </a:t>
            </a:r>
            <a:r>
              <a:rPr lang="en-US" b="1" dirty="0"/>
              <a:t>com</a:t>
            </a:r>
            <a:r>
              <a:rPr lang="en-US" b="1" baseline="-25000" dirty="0"/>
              <a:t>1</a:t>
            </a:r>
            <a:r>
              <a:rPr lang="en-US" dirty="0"/>
              <a:t>   ⇾   Alice: </a:t>
            </a:r>
            <a:r>
              <a:rPr lang="en-US" b="1" dirty="0"/>
              <a:t>com</a:t>
            </a:r>
            <a:r>
              <a:rPr lang="en-US" b="1" baseline="-25000" dirty="0"/>
              <a:t>2</a:t>
            </a:r>
            <a:r>
              <a:rPr lang="en-US" dirty="0"/>
              <a:t>,    Google: </a:t>
            </a:r>
            <a:r>
              <a:rPr lang="en-US" b="1" dirty="0"/>
              <a:t>com</a:t>
            </a:r>
            <a:r>
              <a:rPr lang="en-US" b="1" baseline="-25000" dirty="0"/>
              <a:t>3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C56FF6D-3692-7B4D-A873-97A895D3D64E}"/>
              </a:ext>
            </a:extLst>
          </p:cNvPr>
          <p:cNvSpPr/>
          <p:nvPr/>
        </p:nvSpPr>
        <p:spPr>
          <a:xfrm>
            <a:off x="1268816" y="3238389"/>
            <a:ext cx="6684337" cy="578693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058048F-31EA-F64D-ABDF-9DF020C28621}"/>
              </a:ext>
            </a:extLst>
          </p:cNvPr>
          <p:cNvSpPr txBox="1"/>
          <p:nvPr/>
        </p:nvSpPr>
        <p:spPr>
          <a:xfrm>
            <a:off x="8091377" y="4180272"/>
            <a:ext cx="10651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+mn-lt"/>
              </a:rPr>
              <a:t>32 bytes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10D6663-9764-1841-AD4D-812981DBB71E}"/>
              </a:ext>
            </a:extLst>
          </p:cNvPr>
          <p:cNvCxnSpPr>
            <a:cxnSpLocks/>
          </p:cNvCxnSpPr>
          <p:nvPr/>
        </p:nvCxnSpPr>
        <p:spPr>
          <a:xfrm flipH="1" flipV="1">
            <a:off x="7262037" y="3704546"/>
            <a:ext cx="1158782" cy="48705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4EC888D-F54E-2D47-93DD-8978DC7EB3FA}"/>
              </a:ext>
            </a:extLst>
          </p:cNvPr>
          <p:cNvCxnSpPr>
            <a:cxnSpLocks/>
          </p:cNvCxnSpPr>
          <p:nvPr/>
        </p:nvCxnSpPr>
        <p:spPr>
          <a:xfrm flipH="1" flipV="1">
            <a:off x="5263116" y="3704546"/>
            <a:ext cx="3019479" cy="48705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F7FF7088-777A-7D47-AF29-7CC52A389887}"/>
              </a:ext>
            </a:extLst>
          </p:cNvPr>
          <p:cNvSpPr txBox="1"/>
          <p:nvPr/>
        </p:nvSpPr>
        <p:spPr>
          <a:xfrm>
            <a:off x="117507" y="4420897"/>
            <a:ext cx="81331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n-lt"/>
              </a:rPr>
              <a:t>where   </a:t>
            </a:r>
            <a:r>
              <a:rPr lang="en-US" sz="2000" b="1" dirty="0">
                <a:latin typeface="+mn-lt"/>
              </a:rPr>
              <a:t>com</a:t>
            </a:r>
            <a:r>
              <a:rPr lang="en-US" sz="2000" b="1" baseline="-25000" dirty="0">
                <a:latin typeface="+mn-lt"/>
              </a:rPr>
              <a:t>1</a:t>
            </a:r>
            <a:r>
              <a:rPr lang="en-US" sz="2000" dirty="0">
                <a:latin typeface="+mn-lt"/>
              </a:rPr>
              <a:t> = commit(30, r</a:t>
            </a:r>
            <a:r>
              <a:rPr lang="en-US" sz="2000" baseline="-25000" dirty="0">
                <a:latin typeface="+mn-lt"/>
              </a:rPr>
              <a:t>1</a:t>
            </a:r>
            <a:r>
              <a:rPr lang="en-US" sz="2000" dirty="0">
                <a:latin typeface="+mn-lt"/>
              </a:rPr>
              <a:t>),  </a:t>
            </a:r>
            <a:r>
              <a:rPr lang="en-US" sz="2000" b="1" dirty="0">
                <a:latin typeface="+mn-lt"/>
              </a:rPr>
              <a:t>com</a:t>
            </a:r>
            <a:r>
              <a:rPr lang="en-US" sz="2000" b="1" baseline="-25000" dirty="0">
                <a:latin typeface="+mn-lt"/>
              </a:rPr>
              <a:t>2</a:t>
            </a:r>
            <a:r>
              <a:rPr lang="en-US" sz="2000" dirty="0">
                <a:latin typeface="+mn-lt"/>
              </a:rPr>
              <a:t> = commit(1, r</a:t>
            </a:r>
            <a:r>
              <a:rPr lang="en-US" sz="2000" baseline="-25000" dirty="0">
                <a:latin typeface="+mn-lt"/>
              </a:rPr>
              <a:t>2</a:t>
            </a:r>
            <a:r>
              <a:rPr lang="en-US" sz="2000" dirty="0">
                <a:latin typeface="+mn-lt"/>
              </a:rPr>
              <a:t>),  </a:t>
            </a:r>
            <a:r>
              <a:rPr lang="en-US" sz="2000" b="1" dirty="0">
                <a:latin typeface="+mn-lt"/>
              </a:rPr>
              <a:t>com</a:t>
            </a:r>
            <a:r>
              <a:rPr lang="en-US" sz="2000" b="1" baseline="-25000" dirty="0">
                <a:latin typeface="+mn-lt"/>
              </a:rPr>
              <a:t>3</a:t>
            </a:r>
            <a:r>
              <a:rPr lang="en-US" sz="2000" dirty="0">
                <a:latin typeface="+mn-lt"/>
              </a:rPr>
              <a:t> = commit(29, r</a:t>
            </a:r>
            <a:r>
              <a:rPr lang="en-US" sz="2000" baseline="-25000" dirty="0">
                <a:latin typeface="+mn-lt"/>
              </a:rPr>
              <a:t>3</a:t>
            </a:r>
            <a:r>
              <a:rPr lang="en-US" sz="2000" dirty="0">
                <a:latin typeface="+mn-lt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320865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2" grpId="0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0C5D9-73B9-0849-9BB4-C6AC44E0D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Now blockchain hides amounts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0066F2-DD5E-554C-AA63-B52C28BC41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02" t="49693" r="2860"/>
          <a:stretch/>
        </p:blipFill>
        <p:spPr>
          <a:xfrm>
            <a:off x="202018" y="1690577"/>
            <a:ext cx="8771861" cy="216771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12B0017-9BBC-0C4A-92BE-EF1337CC20A1}"/>
              </a:ext>
            </a:extLst>
          </p:cNvPr>
          <p:cNvSpPr txBox="1"/>
          <p:nvPr/>
        </p:nvSpPr>
        <p:spPr>
          <a:xfrm>
            <a:off x="2806995" y="2297753"/>
            <a:ext cx="1208472" cy="292388"/>
          </a:xfrm>
          <a:prstGeom prst="rect">
            <a:avLst/>
          </a:prstGeom>
          <a:solidFill>
            <a:schemeClr val="bg1"/>
          </a:solidFill>
        </p:spPr>
        <p:txBody>
          <a:bodyPr wrap="none" tIns="0" rtlCol="0">
            <a:spAutoFit/>
          </a:bodyPr>
          <a:lstStyle/>
          <a:p>
            <a:pPr algn="l"/>
            <a:r>
              <a:rPr lang="en-US" sz="1600" b="1" dirty="0">
                <a:latin typeface="+mn-lt"/>
              </a:rPr>
              <a:t>3bd6e25fqd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DA88B1F-E3C9-E44B-A040-2B319EE2FCFC}"/>
              </a:ext>
            </a:extLst>
          </p:cNvPr>
          <p:cNvSpPr txBox="1"/>
          <p:nvPr/>
        </p:nvSpPr>
        <p:spPr>
          <a:xfrm>
            <a:off x="2831799" y="2715970"/>
            <a:ext cx="1167179" cy="292388"/>
          </a:xfrm>
          <a:prstGeom prst="rect">
            <a:avLst/>
          </a:prstGeom>
          <a:solidFill>
            <a:schemeClr val="bg1"/>
          </a:solidFill>
        </p:spPr>
        <p:txBody>
          <a:bodyPr wrap="none" tIns="0" rtlCol="0">
            <a:spAutoFit/>
          </a:bodyPr>
          <a:lstStyle/>
          <a:p>
            <a:pPr algn="l"/>
            <a:r>
              <a:rPr lang="en-US" sz="1600" b="1" dirty="0">
                <a:latin typeface="+mn-lt"/>
              </a:rPr>
              <a:t>8c528ad9fa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0A03381-14A2-C942-A909-E140616C2845}"/>
              </a:ext>
            </a:extLst>
          </p:cNvPr>
          <p:cNvSpPr txBox="1"/>
          <p:nvPr/>
        </p:nvSpPr>
        <p:spPr>
          <a:xfrm>
            <a:off x="7570964" y="2297753"/>
            <a:ext cx="1234633" cy="292388"/>
          </a:xfrm>
          <a:prstGeom prst="rect">
            <a:avLst/>
          </a:prstGeom>
          <a:solidFill>
            <a:schemeClr val="bg1"/>
          </a:solidFill>
        </p:spPr>
        <p:txBody>
          <a:bodyPr wrap="none" tIns="0" rtlCol="0">
            <a:spAutoFit/>
          </a:bodyPr>
          <a:lstStyle/>
          <a:p>
            <a:pPr algn="l"/>
            <a:r>
              <a:rPr lang="en-US" sz="1600" b="1" dirty="0">
                <a:latin typeface="+mn-lt"/>
              </a:rPr>
              <a:t>ae23b452d8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FEC3D7E-2957-1A46-BCDE-273A40197E54}"/>
              </a:ext>
            </a:extLst>
          </p:cNvPr>
          <p:cNvSpPr txBox="1"/>
          <p:nvPr/>
        </p:nvSpPr>
        <p:spPr>
          <a:xfrm>
            <a:off x="7551520" y="2704370"/>
            <a:ext cx="1277914" cy="292388"/>
          </a:xfrm>
          <a:prstGeom prst="rect">
            <a:avLst/>
          </a:prstGeom>
          <a:solidFill>
            <a:schemeClr val="bg1"/>
          </a:solidFill>
        </p:spPr>
        <p:txBody>
          <a:bodyPr wrap="none" tIns="0" rtlCol="0">
            <a:spAutoFit/>
          </a:bodyPr>
          <a:lstStyle/>
          <a:p>
            <a:pPr algn="l"/>
            <a:r>
              <a:rPr lang="en-US" sz="1600" b="1" dirty="0">
                <a:latin typeface="+mn-lt"/>
              </a:rPr>
              <a:t>187b6cf54a8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70AB9BD-2968-6345-A8C5-745DF470844C}"/>
              </a:ext>
            </a:extLst>
          </p:cNvPr>
          <p:cNvSpPr txBox="1"/>
          <p:nvPr/>
        </p:nvSpPr>
        <p:spPr>
          <a:xfrm>
            <a:off x="2445488" y="4339185"/>
            <a:ext cx="40415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How much was transferred ???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83BAA375-471D-5A49-BFA7-12F0F9C96B44}"/>
              </a:ext>
            </a:extLst>
          </p:cNvPr>
          <p:cNvSpPr/>
          <p:nvPr/>
        </p:nvSpPr>
        <p:spPr>
          <a:xfrm>
            <a:off x="308344" y="3303182"/>
            <a:ext cx="1562986" cy="35087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161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40FBB-0261-2B45-BDB4-A13A6C6D2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The problem:  how will miners verify Tx?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F17B4C7-2003-1340-B17F-60281F6173A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1009" y="2214887"/>
                <a:ext cx="8941982" cy="2875448"/>
              </a:xfrm>
              <a:ln>
                <a:solidFill>
                  <a:schemeClr val="accent1"/>
                </a:solidFill>
              </a:ln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u="sng" dirty="0"/>
                  <a:t>Solution:   </a:t>
                </a:r>
                <a:r>
                  <a:rPr lang="en-US" u="sng" dirty="0" err="1"/>
                  <a:t>zkSNARK</a:t>
                </a:r>
                <a:r>
                  <a:rPr lang="en-US" dirty="0"/>
                  <a:t>      </a:t>
                </a:r>
                <a:r>
                  <a:rPr lang="en-US" sz="2000" dirty="0"/>
                  <a:t>(special purpose, optimized for this problem)</a:t>
                </a:r>
              </a:p>
              <a:p>
                <a:r>
                  <a:rPr lang="en-US" sz="2000" dirty="0"/>
                  <a:t>Google:	(1) privately send  r</a:t>
                </a:r>
                <a:r>
                  <a:rPr lang="en-US" sz="2000" baseline="-25000" dirty="0"/>
                  <a:t>2</a:t>
                </a:r>
                <a:r>
                  <a:rPr lang="en-US" sz="2000" dirty="0"/>
                  <a:t>  to Alice</a:t>
                </a:r>
              </a:p>
              <a:p>
                <a:pPr marL="0" indent="0">
                  <a:buNone/>
                </a:pPr>
                <a:r>
                  <a:rPr lang="en-US" sz="2000" dirty="0"/>
                  <a:t>			(2) construct a </a:t>
                </a:r>
                <a:r>
                  <a:rPr lang="en-US" sz="2000" dirty="0" err="1"/>
                  <a:t>zkSNARK</a:t>
                </a:r>
                <a:r>
                  <a:rPr lang="en-US" sz="2000" dirty="0"/>
                  <a:t> 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2000" dirty="0"/>
                  <a:t>   where	statement = x = (</a:t>
                </a:r>
                <a:r>
                  <a:rPr lang="en-US" sz="2000" b="1" dirty="0"/>
                  <a:t>com</a:t>
                </a:r>
                <a:r>
                  <a:rPr lang="en-US" sz="2000" b="1" baseline="-25000" dirty="0"/>
                  <a:t>1</a:t>
                </a:r>
                <a:r>
                  <a:rPr lang="en-US" sz="2000" dirty="0"/>
                  <a:t>, </a:t>
                </a:r>
                <a:r>
                  <a:rPr lang="en-US" sz="2000" b="1" dirty="0"/>
                  <a:t>com</a:t>
                </a:r>
                <a:r>
                  <a:rPr lang="en-US" sz="2000" b="1" baseline="-25000" dirty="0"/>
                  <a:t>2</a:t>
                </a:r>
                <a:r>
                  <a:rPr lang="en-US" sz="2000" dirty="0"/>
                  <a:t>, </a:t>
                </a:r>
                <a:r>
                  <a:rPr lang="en-US" sz="2000" b="1" dirty="0"/>
                  <a:t>com</a:t>
                </a:r>
                <a:r>
                  <a:rPr lang="en-US" sz="2000" b="1" baseline="-25000" dirty="0"/>
                  <a:t>3</a:t>
                </a:r>
                <a:r>
                  <a:rPr lang="en-US" sz="2000" dirty="0"/>
                  <a:t>)</a:t>
                </a:r>
              </a:p>
              <a:p>
                <a:pPr marL="0" indent="0">
                  <a:buNone/>
                </a:pPr>
                <a:r>
                  <a:rPr lang="en-US" sz="2000" dirty="0"/>
                  <a:t>											witness = w = (m</a:t>
                </a:r>
                <a:r>
                  <a:rPr lang="en-US" sz="2000" baseline="-25000" dirty="0"/>
                  <a:t>1</a:t>
                </a:r>
                <a:r>
                  <a:rPr lang="en-US" sz="2000" dirty="0"/>
                  <a:t>, r</a:t>
                </a:r>
                <a:r>
                  <a:rPr lang="en-US" sz="2000" baseline="-25000" dirty="0"/>
                  <a:t>1</a:t>
                </a:r>
                <a:r>
                  <a:rPr lang="en-US" sz="2000" dirty="0"/>
                  <a:t>, m</a:t>
                </a:r>
                <a:r>
                  <a:rPr lang="en-US" sz="2000" baseline="-25000" dirty="0"/>
                  <a:t>2</a:t>
                </a:r>
                <a:r>
                  <a:rPr lang="en-US" sz="2000" dirty="0"/>
                  <a:t>, r</a:t>
                </a:r>
                <a:r>
                  <a:rPr lang="en-US" sz="2000" baseline="-25000" dirty="0"/>
                  <a:t>2</a:t>
                </a:r>
                <a:r>
                  <a:rPr lang="en-US" sz="2000" dirty="0"/>
                  <a:t>, m</a:t>
                </a:r>
                <a:r>
                  <a:rPr lang="en-US" sz="2000" baseline="-25000" dirty="0"/>
                  <a:t>3</a:t>
                </a:r>
                <a:r>
                  <a:rPr lang="en-US" sz="2000" dirty="0"/>
                  <a:t>, r</a:t>
                </a:r>
                <a:r>
                  <a:rPr lang="en-US" sz="2000" baseline="-25000" dirty="0"/>
                  <a:t>3</a:t>
                </a:r>
                <a:r>
                  <a:rPr lang="en-US" sz="2000" dirty="0"/>
                  <a:t>)</a:t>
                </a:r>
              </a:p>
              <a:p>
                <a:pPr marL="0" indent="0">
                  <a:buNone/>
                  <a:tabLst>
                    <a:tab pos="1714500" algn="l"/>
                  </a:tabLst>
                </a:pPr>
                <a:r>
                  <a:rPr lang="en-US" sz="2000" dirty="0"/>
                  <a:t>	and circuit 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000" dirty="0"/>
                  <a:t>(</a:t>
                </a:r>
                <a:r>
                  <a:rPr lang="en-US" sz="2000" dirty="0" err="1"/>
                  <a:t>x,w</a:t>
                </a:r>
                <a:r>
                  <a:rPr lang="en-US" sz="2000" dirty="0"/>
                  <a:t>)  outputs 0 if:</a:t>
                </a:r>
              </a:p>
              <a:p>
                <a:pPr marL="0" indent="0">
                  <a:spcBef>
                    <a:spcPts val="700"/>
                  </a:spcBef>
                  <a:buNone/>
                </a:pPr>
                <a:r>
                  <a:rPr lang="en-US" sz="2000" dirty="0"/>
                  <a:t>					(</a:t>
                </a:r>
                <a:r>
                  <a:rPr lang="en-US" sz="2000" dirty="0" err="1"/>
                  <a:t>i</a:t>
                </a:r>
                <a:r>
                  <a:rPr lang="en-US" sz="2000" dirty="0"/>
                  <a:t>)	</a:t>
                </a:r>
                <a:r>
                  <a:rPr lang="en-US" sz="2000" b="1" dirty="0" err="1"/>
                  <a:t>com</a:t>
                </a:r>
                <a:r>
                  <a:rPr lang="en-US" sz="2000" b="1" baseline="-25000" dirty="0" err="1"/>
                  <a:t>i</a:t>
                </a:r>
                <a:r>
                  <a:rPr lang="en-US" sz="2000" dirty="0"/>
                  <a:t> = commit(m</a:t>
                </a:r>
                <a:r>
                  <a:rPr lang="en-US" sz="2000" baseline="-25000" dirty="0"/>
                  <a:t>i</a:t>
                </a:r>
                <a:r>
                  <a:rPr lang="en-US" sz="2000" dirty="0"/>
                  <a:t>, </a:t>
                </a:r>
                <a:r>
                  <a:rPr lang="en-US" sz="2000" dirty="0" err="1"/>
                  <a:t>r</a:t>
                </a:r>
                <a:r>
                  <a:rPr lang="en-US" sz="2000" baseline="-25000" dirty="0" err="1"/>
                  <a:t>i</a:t>
                </a:r>
                <a:r>
                  <a:rPr lang="en-US" sz="2000" dirty="0"/>
                  <a:t>)  for </a:t>
                </a:r>
                <a:r>
                  <a:rPr lang="en-US" sz="2000" dirty="0" err="1"/>
                  <a:t>i</a:t>
                </a:r>
                <a:r>
                  <a:rPr lang="en-US" sz="2000" dirty="0"/>
                  <a:t>=1,2,3,</a:t>
                </a:r>
              </a:p>
              <a:p>
                <a:pPr marL="0" indent="0">
                  <a:spcBef>
                    <a:spcPts val="700"/>
                  </a:spcBef>
                  <a:buNone/>
                </a:pPr>
                <a:r>
                  <a:rPr lang="en-US" sz="2000" dirty="0"/>
                  <a:t>					(ii)	m</a:t>
                </a:r>
                <a:r>
                  <a:rPr lang="en-US" sz="2000" baseline="-25000" dirty="0"/>
                  <a:t>1</a:t>
                </a:r>
                <a:r>
                  <a:rPr lang="en-US" sz="2000" dirty="0"/>
                  <a:t> = m</a:t>
                </a:r>
                <a:r>
                  <a:rPr lang="en-US" sz="2000" baseline="-25000" dirty="0"/>
                  <a:t>2</a:t>
                </a:r>
                <a:r>
                  <a:rPr lang="en-US" sz="2000" dirty="0"/>
                  <a:t> + m</a:t>
                </a:r>
                <a:r>
                  <a:rPr lang="en-US" sz="2000" baseline="-25000" dirty="0"/>
                  <a:t>3</a:t>
                </a:r>
                <a:r>
                  <a:rPr lang="en-US" sz="2000" dirty="0"/>
                  <a:t> + </a:t>
                </a:r>
                <a:r>
                  <a:rPr lang="en-US" sz="2000" dirty="0" err="1"/>
                  <a:t>TxFees</a:t>
                </a:r>
                <a:r>
                  <a:rPr lang="en-US" sz="2000" dirty="0"/>
                  <a:t>,   </a:t>
                </a:r>
              </a:p>
              <a:p>
                <a:pPr marL="0" indent="0">
                  <a:spcBef>
                    <a:spcPts val="700"/>
                  </a:spcBef>
                  <a:buNone/>
                </a:pPr>
                <a:r>
                  <a:rPr lang="en-US" sz="2000" dirty="0"/>
                  <a:t>					(iii)	m</a:t>
                </a:r>
                <a:r>
                  <a:rPr lang="en-US" sz="2000" baseline="-25000" dirty="0"/>
                  <a:t>2</a:t>
                </a:r>
                <a:r>
                  <a:rPr lang="en-US" sz="2000" dirty="0"/>
                  <a:t> ≥ 0   and   m</a:t>
                </a:r>
                <a:r>
                  <a:rPr lang="en-US" sz="2000" baseline="-25000" dirty="0"/>
                  <a:t>3</a:t>
                </a:r>
                <a:r>
                  <a:rPr lang="en-US" sz="2000" dirty="0"/>
                  <a:t> ≥ 0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F17B4C7-2003-1340-B17F-60281F6173A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1009" y="2214887"/>
                <a:ext cx="8941982" cy="2875448"/>
              </a:xfrm>
              <a:blipFill>
                <a:blip r:embed="rId2"/>
                <a:stretch>
                  <a:fillRect l="-992" t="-2183" b="-2620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01E8B65A-1F88-734D-BF5F-0F055B2DD8FF}"/>
              </a:ext>
            </a:extLst>
          </p:cNvPr>
          <p:cNvGrpSpPr/>
          <p:nvPr/>
        </p:nvGrpSpPr>
        <p:grpSpPr>
          <a:xfrm>
            <a:off x="457200" y="973631"/>
            <a:ext cx="8229600" cy="578693"/>
            <a:chOff x="457200" y="899200"/>
            <a:chExt cx="8229600" cy="578693"/>
          </a:xfrm>
        </p:grpSpPr>
        <p:sp>
          <p:nvSpPr>
            <p:cNvPr id="8" name="Content Placeholder 2">
              <a:extLst>
                <a:ext uri="{FF2B5EF4-FFF2-40B4-BE49-F238E27FC236}">
                  <a16:creationId xmlns:a16="http://schemas.microsoft.com/office/drawing/2014/main" id="{D0C068B7-AC3F-6642-8C96-1F482D3D3C47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457200" y="922735"/>
              <a:ext cx="8229600" cy="5476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>
              <a:lvl1pPr marL="342900" indent="-34290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ＭＳ Ｐゴシック" pitchFamily="-112" charset="-128"/>
                  <a:cs typeface="ＭＳ Ｐゴシック" pitchFamily="-112" charset="-128"/>
                </a:defRPr>
              </a:lvl1pPr>
              <a:lvl2pPr marL="742950" indent="-28575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ＭＳ Ｐゴシック" pitchFamily="-112" charset="-128"/>
                  <a:cs typeface="+mn-cs"/>
                </a:defRPr>
              </a:lvl2pPr>
              <a:lvl3pPr marL="1143000" indent="-22860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ＭＳ Ｐゴシック" pitchFamily="-112" charset="-128"/>
                  <a:cs typeface="+mn-cs"/>
                </a:defRPr>
              </a:lvl3pPr>
              <a:lvl4pPr marL="1600200" indent="-22860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ＭＳ Ｐゴシック" pitchFamily="-112" charset="-128"/>
                  <a:cs typeface="+mn-cs"/>
                </a:defRPr>
              </a:lvl4pPr>
              <a:lvl5pPr marL="2057400" indent="-22860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ＭＳ Ｐゴシック" pitchFamily="-112" charset="-128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1224"/>
                </a:spcBef>
                <a:buFont typeface="Arial"/>
                <a:buNone/>
              </a:pPr>
              <a:r>
                <a:rPr lang="en-US" dirty="0"/>
                <a:t>		Google:  </a:t>
              </a:r>
              <a:r>
                <a:rPr lang="en-US" b="1" dirty="0"/>
                <a:t>com</a:t>
              </a:r>
              <a:r>
                <a:rPr lang="en-US" b="1" baseline="-25000" dirty="0"/>
                <a:t>1</a:t>
              </a:r>
              <a:r>
                <a:rPr lang="en-US" dirty="0"/>
                <a:t>   ⇾   Alice: </a:t>
              </a:r>
              <a:r>
                <a:rPr lang="en-US" b="1" dirty="0"/>
                <a:t>com</a:t>
              </a:r>
              <a:r>
                <a:rPr lang="en-US" b="1" baseline="-25000" dirty="0"/>
                <a:t>2</a:t>
              </a:r>
              <a:r>
                <a:rPr lang="en-US" dirty="0"/>
                <a:t>,    Google: </a:t>
              </a:r>
              <a:r>
                <a:rPr lang="en-US" b="1" dirty="0"/>
                <a:t>com</a:t>
              </a:r>
              <a:r>
                <a:rPr lang="en-US" b="1" baseline="-25000" dirty="0"/>
                <a:t>3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02B834C-4AD5-554C-B28F-69AEBF137720}"/>
                </a:ext>
              </a:extLst>
            </p:cNvPr>
            <p:cNvSpPr/>
            <p:nvPr/>
          </p:nvSpPr>
          <p:spPr>
            <a:xfrm>
              <a:off x="1288358" y="899200"/>
              <a:ext cx="6684337" cy="578693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C2966B33-6DDF-9046-A109-2538261B6035}"/>
              </a:ext>
            </a:extLst>
          </p:cNvPr>
          <p:cNvSpPr txBox="1"/>
          <p:nvPr/>
        </p:nvSpPr>
        <p:spPr>
          <a:xfrm>
            <a:off x="1021449" y="1663243"/>
            <a:ext cx="74729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+mn-lt"/>
              </a:rPr>
              <a:t>com</a:t>
            </a:r>
            <a:r>
              <a:rPr lang="en-US" sz="2000" b="1" baseline="-25000" dirty="0">
                <a:latin typeface="+mn-lt"/>
              </a:rPr>
              <a:t>1</a:t>
            </a:r>
            <a:r>
              <a:rPr lang="en-US" sz="2000" dirty="0">
                <a:latin typeface="+mn-lt"/>
              </a:rPr>
              <a:t> = commit(30, r</a:t>
            </a:r>
            <a:r>
              <a:rPr lang="en-US" sz="2000" baseline="-25000" dirty="0">
                <a:latin typeface="+mn-lt"/>
              </a:rPr>
              <a:t>1</a:t>
            </a:r>
            <a:r>
              <a:rPr lang="en-US" sz="2000" dirty="0">
                <a:latin typeface="+mn-lt"/>
              </a:rPr>
              <a:t>),   </a:t>
            </a:r>
            <a:r>
              <a:rPr lang="en-US" sz="2000" b="1" dirty="0">
                <a:latin typeface="+mn-lt"/>
              </a:rPr>
              <a:t>com</a:t>
            </a:r>
            <a:r>
              <a:rPr lang="en-US" sz="2000" b="1" baseline="-25000" dirty="0">
                <a:latin typeface="+mn-lt"/>
              </a:rPr>
              <a:t>2</a:t>
            </a:r>
            <a:r>
              <a:rPr lang="en-US" sz="2000" dirty="0">
                <a:latin typeface="+mn-lt"/>
              </a:rPr>
              <a:t> = commit(1, r</a:t>
            </a:r>
            <a:r>
              <a:rPr lang="en-US" sz="2000" baseline="-25000" dirty="0">
                <a:latin typeface="+mn-lt"/>
              </a:rPr>
              <a:t>2</a:t>
            </a:r>
            <a:r>
              <a:rPr lang="en-US" sz="2000" dirty="0">
                <a:latin typeface="+mn-lt"/>
              </a:rPr>
              <a:t>),   </a:t>
            </a:r>
            <a:r>
              <a:rPr lang="en-US" sz="2000" b="1" dirty="0">
                <a:latin typeface="+mn-lt"/>
              </a:rPr>
              <a:t>com</a:t>
            </a:r>
            <a:r>
              <a:rPr lang="en-US" sz="2000" b="1" baseline="-25000" dirty="0">
                <a:latin typeface="+mn-lt"/>
              </a:rPr>
              <a:t>3</a:t>
            </a:r>
            <a:r>
              <a:rPr lang="en-US" sz="2000" dirty="0">
                <a:latin typeface="+mn-lt"/>
              </a:rPr>
              <a:t> = commit(29, r</a:t>
            </a:r>
            <a:r>
              <a:rPr lang="en-US" sz="2000" baseline="-25000" dirty="0">
                <a:latin typeface="+mn-lt"/>
              </a:rPr>
              <a:t>3</a:t>
            </a:r>
            <a:r>
              <a:rPr lang="en-US" sz="2000" dirty="0">
                <a:latin typeface="+mn-lt"/>
              </a:rPr>
              <a:t>) 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0635CB2-1B87-0249-8958-61D0FC771A37}"/>
              </a:ext>
            </a:extLst>
          </p:cNvPr>
          <p:cNvGrpSpPr/>
          <p:nvPr/>
        </p:nvGrpSpPr>
        <p:grpSpPr>
          <a:xfrm>
            <a:off x="193457" y="4045311"/>
            <a:ext cx="2027229" cy="973270"/>
            <a:chOff x="193457" y="3918857"/>
            <a:chExt cx="2027229" cy="973270"/>
          </a:xfrm>
        </p:grpSpPr>
        <p:sp>
          <p:nvSpPr>
            <p:cNvPr id="15" name="Left Brace 14">
              <a:extLst>
                <a:ext uri="{FF2B5EF4-FFF2-40B4-BE49-F238E27FC236}">
                  <a16:creationId xmlns:a16="http://schemas.microsoft.com/office/drawing/2014/main" id="{39B6D9C3-D755-9A48-A0B7-BA46C1AD82A9}"/>
                </a:ext>
              </a:extLst>
            </p:cNvPr>
            <p:cNvSpPr/>
            <p:nvPr/>
          </p:nvSpPr>
          <p:spPr>
            <a:xfrm>
              <a:off x="1975757" y="3918857"/>
              <a:ext cx="244929" cy="973270"/>
            </a:xfrm>
            <a:prstGeom prst="lef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D7407DF-E582-B745-90B8-36BBD0460F37}"/>
                </a:ext>
              </a:extLst>
            </p:cNvPr>
            <p:cNvSpPr txBox="1"/>
            <p:nvPr/>
          </p:nvSpPr>
          <p:spPr>
            <a:xfrm>
              <a:off x="193457" y="3989993"/>
              <a:ext cx="192854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+mn-lt"/>
                </a:rPr>
                <a:t>CT arithmetic </a:t>
              </a:r>
              <a:br>
                <a:rPr lang="en-US" dirty="0">
                  <a:latin typeface="+mn-lt"/>
                </a:rPr>
              </a:br>
              <a:r>
                <a:rPr lang="en-US" dirty="0">
                  <a:latin typeface="+mn-lt"/>
                </a:rPr>
                <a:t>circuit</a:t>
              </a:r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A336D820-8FE4-7E4A-A963-8DBCE8CBB514}"/>
              </a:ext>
            </a:extLst>
          </p:cNvPr>
          <p:cNvSpPr/>
          <p:nvPr/>
        </p:nvSpPr>
        <p:spPr>
          <a:xfrm>
            <a:off x="5159829" y="2922814"/>
            <a:ext cx="3883162" cy="718457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468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2A280-2A63-D54A-B79D-EC2423C7C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Recap:  high-level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8E052A-DA26-8742-8B40-DA8152EC75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1"/>
            <a:ext cx="8686800" cy="3818430"/>
          </a:xfrm>
        </p:spPr>
        <p:txBody>
          <a:bodyPr/>
          <a:lstStyle/>
          <a:p>
            <a:r>
              <a:rPr lang="en-US" dirty="0"/>
              <a:t>Private transactions on a public blockchain</a:t>
            </a:r>
          </a:p>
          <a:p>
            <a:endParaRPr lang="en-US" dirty="0"/>
          </a:p>
          <a:p>
            <a:r>
              <a:rPr lang="en-US" dirty="0"/>
              <a:t>Blockchain scaling, such as proof-based Rollup</a:t>
            </a:r>
          </a:p>
          <a:p>
            <a:endParaRPr lang="en-US" dirty="0"/>
          </a:p>
          <a:p>
            <a:r>
              <a:rPr lang="en-US" dirty="0"/>
              <a:t>Privately prove compliance, such as a private proof of solvency</a:t>
            </a:r>
          </a:p>
        </p:txBody>
      </p:sp>
    </p:spTree>
    <p:extLst>
      <p:ext uri="{BB962C8B-B14F-4D97-AF65-F5344CB8AC3E}">
        <p14:creationId xmlns:p14="http://schemas.microsoft.com/office/powerpoint/2010/main" val="21373050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40FBB-0261-2B45-BDB4-A13A6C6D2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The problem:  how will miners verify Tx?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C5EDC71A-6B30-F04B-A3F8-13DDCFC30FC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199" y="1200151"/>
                <a:ext cx="8484781" cy="1468621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Google:	(1) privately send  r</a:t>
                </a:r>
                <a:r>
                  <a:rPr lang="en-US" baseline="-25000" dirty="0"/>
                  <a:t>2</a:t>
                </a:r>
                <a:r>
                  <a:rPr lang="en-US" dirty="0"/>
                  <a:t>  to Alice</a:t>
                </a:r>
              </a:p>
              <a:p>
                <a:pPr marL="0" indent="0">
                  <a:buNone/>
                </a:pPr>
                <a:r>
                  <a:rPr lang="en-US" dirty="0"/>
                  <a:t>			(2) construct </a:t>
                </a:r>
                <a:r>
                  <a:rPr lang="en-US" dirty="0" err="1"/>
                  <a:t>zkSNARK</a:t>
                </a:r>
                <a:r>
                  <a:rPr lang="en-US" dirty="0"/>
                  <a:t> proof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/>
                  <a:t> that Tx is valid</a:t>
                </a:r>
              </a:p>
              <a:p>
                <a:pPr marL="0" indent="0">
                  <a:buNone/>
                </a:pPr>
                <a:r>
                  <a:rPr lang="en-US" dirty="0"/>
                  <a:t>			(3) append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/>
                  <a:t>  to Tx</a:t>
                </a: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C5EDC71A-6B30-F04B-A3F8-13DDCFC30FC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1200151"/>
                <a:ext cx="8484781" cy="1468621"/>
              </a:xfrm>
              <a:blipFill>
                <a:blip r:embed="rId2"/>
                <a:stretch>
                  <a:fillRect l="-1046" t="-34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D0C068B7-AC3F-6642-8C96-1F482D3D3C47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637953" y="2760386"/>
                <a:ext cx="7868093" cy="547658"/>
              </a:xfrm>
              <a:prstGeom prst="rect">
                <a:avLst/>
              </a:prstGeom>
              <a:noFill/>
              <a:ln w="2857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>
                <a:lvl1pPr marL="342900" indent="-34290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  <a:cs typeface="ＭＳ Ｐゴシック" pitchFamily="-112" charset="-128"/>
                  </a:defRPr>
                </a:lvl1pPr>
                <a:lvl2pPr marL="742950" indent="-28575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  <a:cs typeface="+mn-cs"/>
                  </a:defRPr>
                </a:lvl2pPr>
                <a:lvl3pPr marL="1143000" indent="-22860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  <a:cs typeface="+mn-cs"/>
                  </a:defRPr>
                </a:lvl3pPr>
                <a:lvl4pPr marL="1600200" indent="-22860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  <a:cs typeface="+mn-cs"/>
                  </a:defRPr>
                </a:lvl4pPr>
                <a:lvl5pPr marL="2057400" indent="-22860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spcBef>
                    <a:spcPts val="1224"/>
                  </a:spcBef>
                  <a:buNone/>
                </a:pPr>
                <a:r>
                  <a:rPr lang="en-US" dirty="0">
                    <a:solidFill>
                      <a:schemeClr val="tx1"/>
                    </a:solidFill>
                  </a:rPr>
                  <a:t>proof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   Google:  </a:t>
                </a:r>
                <a:r>
                  <a:rPr lang="en-US" b="1" dirty="0">
                    <a:solidFill>
                      <a:schemeClr val="tx1"/>
                    </a:solidFill>
                  </a:rPr>
                  <a:t>com</a:t>
                </a:r>
                <a:r>
                  <a:rPr lang="en-US" b="1" baseline="-25000" dirty="0">
                    <a:solidFill>
                      <a:schemeClr val="tx1"/>
                    </a:solidFill>
                  </a:rPr>
                  <a:t>1</a:t>
                </a:r>
                <a:r>
                  <a:rPr lang="en-US" dirty="0">
                    <a:solidFill>
                      <a:schemeClr val="tx1"/>
                    </a:solidFill>
                  </a:rPr>
                  <a:t>   ⇾   Alice: </a:t>
                </a:r>
                <a:r>
                  <a:rPr lang="en-US" b="1" dirty="0">
                    <a:solidFill>
                      <a:schemeClr val="tx1"/>
                    </a:solidFill>
                  </a:rPr>
                  <a:t>com</a:t>
                </a:r>
                <a:r>
                  <a:rPr lang="en-US" b="1" baseline="-25000" dirty="0">
                    <a:solidFill>
                      <a:schemeClr val="tx1"/>
                    </a:solidFill>
                  </a:rPr>
                  <a:t>2</a:t>
                </a:r>
                <a:r>
                  <a:rPr lang="en-US" dirty="0">
                    <a:solidFill>
                      <a:schemeClr val="tx1"/>
                    </a:solidFill>
                  </a:rPr>
                  <a:t>,    Google: </a:t>
                </a:r>
                <a:r>
                  <a:rPr lang="en-US" b="1" dirty="0">
                    <a:solidFill>
                      <a:schemeClr val="tx1"/>
                    </a:solidFill>
                  </a:rPr>
                  <a:t>com</a:t>
                </a:r>
                <a:r>
                  <a:rPr lang="en-US" b="1" baseline="-25000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D0C068B7-AC3F-6642-8C96-1F482D3D3C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7953" y="2760386"/>
                <a:ext cx="7868093" cy="547658"/>
              </a:xfrm>
              <a:prstGeom prst="rect">
                <a:avLst/>
              </a:prstGeom>
              <a:blipFill>
                <a:blip r:embed="rId3"/>
                <a:stretch>
                  <a:fillRect t="-6383" b="-2128"/>
                </a:stretch>
              </a:blipFill>
              <a:ln w="2857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A71D54FF-8F7C-444B-A03D-F17BD8047DC0}"/>
              </a:ext>
            </a:extLst>
          </p:cNvPr>
          <p:cNvSpPr txBox="1"/>
          <p:nvPr/>
        </p:nvSpPr>
        <p:spPr>
          <a:xfrm>
            <a:off x="101331" y="2771019"/>
            <a:ext cx="5366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Tx: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5">
                <a:extLst>
                  <a:ext uri="{FF2B5EF4-FFF2-40B4-BE49-F238E27FC236}">
                    <a16:creationId xmlns:a16="http://schemas.microsoft.com/office/drawing/2014/main" id="{0765713C-7632-0948-994F-4676C3E1C0C1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457200" y="3863430"/>
                <a:ext cx="8229600" cy="10062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>
                <a:lvl1pPr marL="342900" indent="-34290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  <a:cs typeface="ＭＳ Ｐゴシック" pitchFamily="-112" charset="-128"/>
                  </a:defRPr>
                </a:lvl1pPr>
                <a:lvl2pPr marL="742950" indent="-28575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  <a:cs typeface="+mn-cs"/>
                  </a:defRPr>
                </a:lvl2pPr>
                <a:lvl3pPr marL="1143000" indent="-22860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  <a:cs typeface="+mn-cs"/>
                  </a:defRPr>
                </a:lvl3pPr>
                <a:lvl4pPr marL="1600200" indent="-22860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  <a:cs typeface="+mn-cs"/>
                  </a:defRPr>
                </a:lvl4pPr>
                <a:lvl5pPr marL="2057400" indent="-22860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Miners:	  accept  Tx  if proof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is valid   (need fast verification)</a:t>
                </a:r>
              </a:p>
              <a:p>
                <a:pPr marL="0" indent="0">
                  <a:buNone/>
                </a:pPr>
                <a:r>
                  <a:rPr lang="en-US" dirty="0"/>
                  <a:t>		⇒  learn Tx is valid,  but amounts are hidden</a:t>
                </a:r>
              </a:p>
            </p:txBody>
          </p:sp>
        </mc:Choice>
        <mc:Fallback xmlns="">
          <p:sp>
            <p:nvSpPr>
              <p:cNvPr id="18" name="Content Placeholder 5">
                <a:extLst>
                  <a:ext uri="{FF2B5EF4-FFF2-40B4-BE49-F238E27FC236}">
                    <a16:creationId xmlns:a16="http://schemas.microsoft.com/office/drawing/2014/main" id="{0765713C-7632-0948-994F-4676C3E1C0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3863430"/>
                <a:ext cx="8229600" cy="1006295"/>
              </a:xfrm>
              <a:prstGeom prst="rect">
                <a:avLst/>
              </a:prstGeom>
              <a:blipFill>
                <a:blip r:embed="rId4"/>
                <a:stretch>
                  <a:fillRect l="-1080" t="-3750" r="-617" b="-25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49FA6A99-ADD3-D046-98B8-C9BC8698C470}"/>
              </a:ext>
            </a:extLst>
          </p:cNvPr>
          <p:cNvSpPr txBox="1"/>
          <p:nvPr/>
        </p:nvSpPr>
        <p:spPr>
          <a:xfrm>
            <a:off x="4699589" y="2066777"/>
            <a:ext cx="42946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(need short proof!   ⇒  </a:t>
            </a:r>
            <a:r>
              <a:rPr lang="en-US" dirty="0" err="1">
                <a:latin typeface="+mn-lt"/>
              </a:rPr>
              <a:t>zkSNARK</a:t>
            </a:r>
            <a:r>
              <a:rPr lang="en-US" dirty="0">
                <a:latin typeface="+mn-lt"/>
              </a:rPr>
              <a:t>)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CF93995C-8BBE-C84F-92BA-8132495A1305}"/>
              </a:ext>
            </a:extLst>
          </p:cNvPr>
          <p:cNvCxnSpPr/>
          <p:nvPr/>
        </p:nvCxnSpPr>
        <p:spPr>
          <a:xfrm>
            <a:off x="637953" y="2148422"/>
            <a:ext cx="603018" cy="70424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7728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D64E38-9A4E-2E47-8887-8225CC411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Optimized proof?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3ABAA23-E574-1840-A115-9C1AB34BB90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996606"/>
                <a:ext cx="8229600" cy="958264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Note:    Alice needs  r</a:t>
                </a:r>
                <a:r>
                  <a:rPr lang="en-US" baseline="-25000" dirty="0"/>
                  <a:t>2</a:t>
                </a:r>
                <a:r>
                  <a:rPr lang="en-US" dirty="0"/>
                  <a:t>  to spend her UTXO</a:t>
                </a:r>
              </a:p>
              <a:p>
                <a:pPr marL="0" indent="0">
                  <a:buNone/>
                </a:pPr>
                <a:r>
                  <a:rPr lang="en-US" dirty="0"/>
                  <a:t>				otherwise:  she cannot construct proof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3ABAA23-E574-1840-A115-9C1AB34BB90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96606"/>
                <a:ext cx="8229600" cy="958264"/>
              </a:xfrm>
              <a:blipFill>
                <a:blip r:embed="rId3"/>
                <a:stretch>
                  <a:fillRect l="-1235" t="-5195" b="-64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45C6B7B-493B-A14C-B6D1-E9A821007957}"/>
                  </a:ext>
                </a:extLst>
              </p:cNvPr>
              <p:cNvSpPr txBox="1"/>
              <p:nvPr/>
            </p:nvSpPr>
            <p:spPr>
              <a:xfrm>
                <a:off x="329609" y="2142706"/>
                <a:ext cx="4611775" cy="2846933"/>
              </a:xfrm>
              <a:prstGeom prst="rect">
                <a:avLst/>
              </a:prstGeom>
              <a:noFill/>
              <a:ln w="38100">
                <a:solidFill>
                  <a:schemeClr val="accent1"/>
                </a:solidFill>
              </a:ln>
            </p:spPr>
            <p:txBody>
              <a:bodyPr wrap="none" rtlCol="0">
                <a:spAutoFit/>
              </a:bodyPr>
              <a:lstStyle/>
              <a:p>
                <a:pPr marL="0" indent="0">
                  <a:buNone/>
                </a:pPr>
                <a:r>
                  <a:rPr lang="en-US" dirty="0">
                    <a:latin typeface="+mn-lt"/>
                  </a:rPr>
                  <a:t>statement = x = (com</a:t>
                </a:r>
                <a:r>
                  <a:rPr lang="en-US" baseline="-25000" dirty="0">
                    <a:latin typeface="+mn-lt"/>
                  </a:rPr>
                  <a:t>1</a:t>
                </a:r>
                <a:r>
                  <a:rPr lang="en-US" dirty="0">
                    <a:latin typeface="+mn-lt"/>
                  </a:rPr>
                  <a:t>, com</a:t>
                </a:r>
                <a:r>
                  <a:rPr lang="en-US" baseline="-25000" dirty="0">
                    <a:latin typeface="+mn-lt"/>
                  </a:rPr>
                  <a:t>2</a:t>
                </a:r>
                <a:r>
                  <a:rPr lang="en-US" dirty="0">
                    <a:latin typeface="+mn-lt"/>
                  </a:rPr>
                  <a:t>, com</a:t>
                </a:r>
                <a:r>
                  <a:rPr lang="en-US" baseline="-25000" dirty="0">
                    <a:latin typeface="+mn-lt"/>
                  </a:rPr>
                  <a:t>3</a:t>
                </a:r>
                <a:r>
                  <a:rPr lang="en-US" dirty="0">
                    <a:latin typeface="+mn-lt"/>
                  </a:rPr>
                  <a:t>)</a:t>
                </a:r>
              </a:p>
              <a:p>
                <a:pPr marL="0" indent="0">
                  <a:spcBef>
                    <a:spcPts val="600"/>
                  </a:spcBef>
                  <a:buNone/>
                </a:pPr>
                <a:r>
                  <a:rPr lang="en-US" dirty="0">
                    <a:latin typeface="+mn-lt"/>
                  </a:rPr>
                  <a:t>witness = w = (m</a:t>
                </a:r>
                <a:r>
                  <a:rPr lang="en-US" baseline="-25000" dirty="0">
                    <a:latin typeface="+mn-lt"/>
                  </a:rPr>
                  <a:t>1</a:t>
                </a:r>
                <a:r>
                  <a:rPr lang="en-US" dirty="0">
                    <a:latin typeface="+mn-lt"/>
                  </a:rPr>
                  <a:t>, r</a:t>
                </a:r>
                <a:r>
                  <a:rPr lang="en-US" baseline="-25000" dirty="0">
                    <a:latin typeface="+mn-lt"/>
                  </a:rPr>
                  <a:t>1</a:t>
                </a:r>
                <a:r>
                  <a:rPr lang="en-US" dirty="0">
                    <a:latin typeface="+mn-lt"/>
                  </a:rPr>
                  <a:t>, m</a:t>
                </a:r>
                <a:r>
                  <a:rPr lang="en-US" baseline="-25000" dirty="0">
                    <a:latin typeface="+mn-lt"/>
                  </a:rPr>
                  <a:t>2</a:t>
                </a:r>
                <a:r>
                  <a:rPr lang="en-US" dirty="0">
                    <a:latin typeface="+mn-lt"/>
                  </a:rPr>
                  <a:t>, r</a:t>
                </a:r>
                <a:r>
                  <a:rPr lang="en-US" baseline="-25000" dirty="0">
                    <a:latin typeface="+mn-lt"/>
                  </a:rPr>
                  <a:t>2</a:t>
                </a:r>
                <a:r>
                  <a:rPr lang="en-US" dirty="0">
                    <a:latin typeface="+mn-lt"/>
                  </a:rPr>
                  <a:t>, m</a:t>
                </a:r>
                <a:r>
                  <a:rPr lang="en-US" baseline="-25000" dirty="0">
                    <a:latin typeface="+mn-lt"/>
                  </a:rPr>
                  <a:t>3</a:t>
                </a:r>
                <a:r>
                  <a:rPr lang="en-US" dirty="0">
                    <a:latin typeface="+mn-lt"/>
                  </a:rPr>
                  <a:t>, r</a:t>
                </a:r>
                <a:r>
                  <a:rPr lang="en-US" baseline="-25000" dirty="0">
                    <a:latin typeface="+mn-lt"/>
                  </a:rPr>
                  <a:t>3</a:t>
                </a:r>
                <a:r>
                  <a:rPr lang="en-US" dirty="0">
                    <a:latin typeface="+mn-lt"/>
                  </a:rPr>
                  <a:t>)</a:t>
                </a:r>
              </a:p>
              <a:p>
                <a:pPr marL="0" indent="0">
                  <a:spcBef>
                    <a:spcPts val="1800"/>
                  </a:spcBef>
                  <a:buNone/>
                </a:pPr>
                <a:r>
                  <a:rPr lang="en-US" dirty="0">
                    <a:latin typeface="+mn-lt"/>
                  </a:rPr>
                  <a:t>	circuit 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>
                    <a:latin typeface="+mn-lt"/>
                  </a:rPr>
                  <a:t>(</a:t>
                </a:r>
                <a:r>
                  <a:rPr lang="en-US" dirty="0" err="1">
                    <a:latin typeface="+mn-lt"/>
                  </a:rPr>
                  <a:t>x,w</a:t>
                </a:r>
                <a:r>
                  <a:rPr lang="en-US" dirty="0">
                    <a:latin typeface="+mn-lt"/>
                  </a:rPr>
                  <a:t>)  outputs 0 if:</a:t>
                </a:r>
              </a:p>
              <a:p>
                <a:pPr marL="0" indent="0">
                  <a:spcBef>
                    <a:spcPts val="600"/>
                  </a:spcBef>
                  <a:buNone/>
                </a:pPr>
                <a:r>
                  <a:rPr lang="en-US" dirty="0">
                    <a:latin typeface="+mn-lt"/>
                  </a:rPr>
                  <a:t>		(</a:t>
                </a:r>
                <a:r>
                  <a:rPr lang="en-US" dirty="0" err="1">
                    <a:latin typeface="+mn-lt"/>
                  </a:rPr>
                  <a:t>i</a:t>
                </a:r>
                <a:r>
                  <a:rPr lang="en-US" dirty="0">
                    <a:latin typeface="+mn-lt"/>
                  </a:rPr>
                  <a:t>)	</a:t>
                </a:r>
                <a:r>
                  <a:rPr lang="en-US" dirty="0" err="1">
                    <a:latin typeface="+mn-lt"/>
                  </a:rPr>
                  <a:t>com</a:t>
                </a:r>
                <a:r>
                  <a:rPr lang="en-US" baseline="-25000" dirty="0" err="1">
                    <a:latin typeface="+mn-lt"/>
                  </a:rPr>
                  <a:t>i</a:t>
                </a:r>
                <a:r>
                  <a:rPr lang="en-US" dirty="0">
                    <a:latin typeface="+mn-lt"/>
                  </a:rPr>
                  <a:t> = commit(m</a:t>
                </a:r>
                <a:r>
                  <a:rPr lang="en-US" baseline="-25000" dirty="0">
                    <a:latin typeface="+mn-lt"/>
                  </a:rPr>
                  <a:t>i</a:t>
                </a:r>
                <a:r>
                  <a:rPr lang="en-US" dirty="0">
                    <a:latin typeface="+mn-lt"/>
                  </a:rPr>
                  <a:t>, </a:t>
                </a:r>
                <a:r>
                  <a:rPr lang="en-US" dirty="0" err="1">
                    <a:latin typeface="+mn-lt"/>
                  </a:rPr>
                  <a:t>r</a:t>
                </a:r>
                <a:r>
                  <a:rPr lang="en-US" baseline="-25000" dirty="0" err="1">
                    <a:latin typeface="+mn-lt"/>
                  </a:rPr>
                  <a:t>i</a:t>
                </a:r>
                <a:r>
                  <a:rPr lang="en-US" dirty="0">
                    <a:latin typeface="+mn-lt"/>
                  </a:rPr>
                  <a:t>),    </a:t>
                </a:r>
              </a:p>
              <a:p>
                <a:pPr marL="0" indent="0">
                  <a:spcBef>
                    <a:spcPts val="600"/>
                  </a:spcBef>
                  <a:buNone/>
                </a:pPr>
                <a:r>
                  <a:rPr lang="en-US" dirty="0">
                    <a:latin typeface="+mn-lt"/>
                  </a:rPr>
                  <a:t>		(ii)	m</a:t>
                </a:r>
                <a:r>
                  <a:rPr lang="en-US" baseline="-25000" dirty="0">
                    <a:latin typeface="+mn-lt"/>
                  </a:rPr>
                  <a:t>1</a:t>
                </a:r>
                <a:r>
                  <a:rPr lang="en-US" dirty="0">
                    <a:latin typeface="+mn-lt"/>
                  </a:rPr>
                  <a:t> = m</a:t>
                </a:r>
                <a:r>
                  <a:rPr lang="en-US" baseline="-25000" dirty="0">
                    <a:latin typeface="+mn-lt"/>
                  </a:rPr>
                  <a:t>2</a:t>
                </a:r>
                <a:r>
                  <a:rPr lang="en-US" dirty="0">
                    <a:latin typeface="+mn-lt"/>
                  </a:rPr>
                  <a:t> + m</a:t>
                </a:r>
                <a:r>
                  <a:rPr lang="en-US" baseline="-25000" dirty="0">
                    <a:latin typeface="+mn-lt"/>
                  </a:rPr>
                  <a:t>3</a:t>
                </a:r>
                <a:r>
                  <a:rPr lang="en-US" dirty="0">
                    <a:latin typeface="+mn-lt"/>
                  </a:rPr>
                  <a:t> + </a:t>
                </a:r>
                <a:r>
                  <a:rPr lang="en-US" dirty="0" err="1">
                    <a:latin typeface="+mn-lt"/>
                  </a:rPr>
                  <a:t>TxFees</a:t>
                </a:r>
                <a:r>
                  <a:rPr lang="en-US" dirty="0">
                    <a:latin typeface="+mn-lt"/>
                  </a:rPr>
                  <a:t>,   </a:t>
                </a:r>
              </a:p>
              <a:p>
                <a:pPr marL="0" indent="0">
                  <a:spcBef>
                    <a:spcPts val="600"/>
                  </a:spcBef>
                  <a:buNone/>
                </a:pPr>
                <a:r>
                  <a:rPr lang="en-US" dirty="0">
                    <a:latin typeface="+mn-lt"/>
                  </a:rPr>
                  <a:t>		(iii)	m</a:t>
                </a:r>
                <a:r>
                  <a:rPr lang="en-US" baseline="-25000" dirty="0">
                    <a:latin typeface="+mn-lt"/>
                  </a:rPr>
                  <a:t>2</a:t>
                </a:r>
                <a:r>
                  <a:rPr lang="en-US" dirty="0">
                    <a:latin typeface="+mn-lt"/>
                  </a:rPr>
                  <a:t> ≥ 0   and   m</a:t>
                </a:r>
                <a:r>
                  <a:rPr lang="en-US" baseline="-25000" dirty="0">
                    <a:latin typeface="+mn-lt"/>
                  </a:rPr>
                  <a:t>3</a:t>
                </a:r>
                <a:r>
                  <a:rPr lang="en-US" dirty="0">
                    <a:latin typeface="+mn-lt"/>
                  </a:rPr>
                  <a:t> ≥ 0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45C6B7B-493B-A14C-B6D1-E9A8210079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609" y="2142706"/>
                <a:ext cx="4611775" cy="2846933"/>
              </a:xfrm>
              <a:prstGeom prst="rect">
                <a:avLst/>
              </a:prstGeom>
              <a:blipFill>
                <a:blip r:embed="rId4"/>
                <a:stretch>
                  <a:fillRect l="-1635" t="-1316" r="-817" b="-3070"/>
                </a:stretch>
              </a:blipFill>
              <a:ln w="381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ular Callout 4">
            <a:extLst>
              <a:ext uri="{FF2B5EF4-FFF2-40B4-BE49-F238E27FC236}">
                <a16:creationId xmlns:a16="http://schemas.microsoft.com/office/drawing/2014/main" id="{E2EBDAAB-1309-1E43-9992-745E9B4648F8}"/>
              </a:ext>
            </a:extLst>
          </p:cNvPr>
          <p:cNvSpPr/>
          <p:nvPr/>
        </p:nvSpPr>
        <p:spPr>
          <a:xfrm>
            <a:off x="4872475" y="2410687"/>
            <a:ext cx="4260901" cy="1425256"/>
          </a:xfrm>
          <a:prstGeom prst="wedgeRectCallout">
            <a:avLst>
              <a:gd name="adj1" fmla="val -54707"/>
              <a:gd name="adj2" fmla="val 78863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/>
              <a:t>Easy to check with Pedersen:</a:t>
            </a:r>
          </a:p>
          <a:p>
            <a:r>
              <a:rPr lang="en-US" sz="2000" dirty="0"/>
              <a:t>  	set   com = com</a:t>
            </a:r>
            <a:r>
              <a:rPr lang="en-US" sz="2000" baseline="-25000" dirty="0"/>
              <a:t>1</a:t>
            </a:r>
            <a:r>
              <a:rPr lang="en-US" sz="2000" dirty="0"/>
              <a:t>/com</a:t>
            </a:r>
            <a:r>
              <a:rPr lang="en-US" sz="2000" baseline="-25000" dirty="0"/>
              <a:t>2</a:t>
            </a:r>
            <a:r>
              <a:rPr lang="en-US" sz="2000" dirty="0"/>
              <a:t>⋅com</a:t>
            </a:r>
            <a:r>
              <a:rPr lang="en-US" sz="2000" baseline="-25000" dirty="0"/>
              <a:t>3</a:t>
            </a:r>
            <a:r>
              <a:rPr lang="en-US" sz="2000" dirty="0"/>
              <a:t>⋅g</a:t>
            </a:r>
            <a:r>
              <a:rPr lang="en-US" sz="2000" baseline="30000" dirty="0"/>
              <a:t>TxFees</a:t>
            </a:r>
          </a:p>
          <a:p>
            <a:pPr>
              <a:spcBef>
                <a:spcPts val="1200"/>
              </a:spcBef>
            </a:pPr>
            <a:r>
              <a:rPr lang="en-US" sz="2000" dirty="0"/>
              <a:t>prove that     com =  commit(0, r)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BBD1BD-CFFC-7E4F-BDAE-96C55C0DBFB2}"/>
              </a:ext>
            </a:extLst>
          </p:cNvPr>
          <p:cNvSpPr txBox="1"/>
          <p:nvPr/>
        </p:nvSpPr>
        <p:spPr>
          <a:xfrm>
            <a:off x="5090766" y="4527974"/>
            <a:ext cx="3888116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remaining proof is ≈400 bytes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16D97CD-D8C4-0749-AA2B-1F513B066B18}"/>
              </a:ext>
            </a:extLst>
          </p:cNvPr>
          <p:cNvCxnSpPr/>
          <p:nvPr/>
        </p:nvCxnSpPr>
        <p:spPr>
          <a:xfrm>
            <a:off x="978197" y="4316820"/>
            <a:ext cx="379582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064674C-89BD-0E4A-9A88-CA14A75A3401}"/>
              </a:ext>
            </a:extLst>
          </p:cNvPr>
          <p:cNvCxnSpPr/>
          <p:nvPr/>
        </p:nvCxnSpPr>
        <p:spPr>
          <a:xfrm>
            <a:off x="0" y="1971199"/>
            <a:ext cx="913337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734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allAtOnce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882C43E7-1549-B64E-A57D-07BA16146AD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D40C548-2414-AA40-8BE8-94EBF2397F1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Zcash</a:t>
            </a:r>
            <a:r>
              <a:rPr lang="en-US" dirty="0"/>
              <a:t>    (simplified)</a:t>
            </a:r>
          </a:p>
        </p:txBody>
      </p:sp>
    </p:spTree>
    <p:extLst>
      <p:ext uri="{BB962C8B-B14F-4D97-AF65-F5344CB8AC3E}">
        <p14:creationId xmlns:p14="http://schemas.microsoft.com/office/powerpoint/2010/main" val="19016189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45DB8-55C0-DA4B-BFDD-1DC92FA34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Zcash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3A0EEA-F2E9-B54B-B82A-0EA14C876D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Goal</a:t>
            </a:r>
            <a:r>
              <a:rPr lang="en-US" dirty="0"/>
              <a:t>:  fully private payments  …  like cash, but across the Internet</a:t>
            </a:r>
          </a:p>
          <a:p>
            <a:pPr marL="0" indent="0">
              <a:buNone/>
            </a:pPr>
            <a:r>
              <a:rPr lang="en-US" dirty="0"/>
              <a:t>	challenge:   will governments allow this ???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Zcash</a:t>
            </a:r>
            <a:r>
              <a:rPr lang="en-US" dirty="0"/>
              <a:t> blockchain supports two types of TXOs:</a:t>
            </a:r>
          </a:p>
          <a:p>
            <a:pPr>
              <a:spcBef>
                <a:spcPts val="1176"/>
              </a:spcBef>
            </a:pPr>
            <a:r>
              <a:rPr lang="en-US" dirty="0"/>
              <a:t>transparent TXO    (as in Bitcoin)</a:t>
            </a:r>
          </a:p>
          <a:p>
            <a:pPr>
              <a:spcBef>
                <a:spcPts val="1176"/>
              </a:spcBef>
            </a:pPr>
            <a:r>
              <a:rPr lang="en-US" dirty="0"/>
              <a:t>shielded   (anonymized)</a:t>
            </a:r>
          </a:p>
          <a:p>
            <a:pPr marL="0" indent="0">
              <a:spcBef>
                <a:spcPts val="1176"/>
              </a:spcBef>
              <a:buNone/>
            </a:pPr>
            <a:r>
              <a:rPr lang="en-US" dirty="0"/>
              <a:t>a Tx can have both types of inputs, both types of outputs</a:t>
            </a:r>
          </a:p>
        </p:txBody>
      </p:sp>
    </p:spTree>
    <p:extLst>
      <p:ext uri="{BB962C8B-B14F-4D97-AF65-F5344CB8AC3E}">
        <p14:creationId xmlns:p14="http://schemas.microsoft.com/office/powerpoint/2010/main" val="1927686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81694-78C6-4446-A0C1-736948DC7E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Addresses and TXOs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720249-E1D4-384E-9E03-FCAA7A8973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6568" y="1085848"/>
            <a:ext cx="8817432" cy="38184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H</a:t>
            </a:r>
            <a:r>
              <a:rPr lang="en-US" baseline="-25000" dirty="0"/>
              <a:t>1</a:t>
            </a:r>
            <a:r>
              <a:rPr lang="en-US" dirty="0"/>
              <a:t>, H</a:t>
            </a:r>
            <a:r>
              <a:rPr lang="en-US" baseline="-25000" dirty="0"/>
              <a:t>2</a:t>
            </a:r>
            <a:r>
              <a:rPr lang="en-US" dirty="0"/>
              <a:t>, H</a:t>
            </a:r>
            <a:r>
              <a:rPr lang="en-US" baseline="-25000" dirty="0"/>
              <a:t>3</a:t>
            </a:r>
            <a:r>
              <a:rPr lang="en-US" dirty="0"/>
              <a:t>:    cryptographic hash functions.</a:t>
            </a:r>
          </a:p>
          <a:p>
            <a:endParaRPr lang="en-US" dirty="0"/>
          </a:p>
          <a:p>
            <a:pPr marL="457200" indent="-457200">
              <a:buAutoNum type="arabicParenBoth"/>
            </a:pPr>
            <a:r>
              <a:rPr lang="en-US" b="1" dirty="0"/>
              <a:t>shielded address</a:t>
            </a:r>
            <a:r>
              <a:rPr lang="en-US" dirty="0"/>
              <a:t>:     random  </a:t>
            </a:r>
            <a:r>
              <a:rPr lang="en-US" dirty="0" err="1"/>
              <a:t>sk</a:t>
            </a:r>
            <a:r>
              <a:rPr lang="en-US" dirty="0"/>
              <a:t> ⇽ X,       pk = H</a:t>
            </a:r>
            <a:r>
              <a:rPr lang="en-US" baseline="-25000" dirty="0"/>
              <a:t>1</a:t>
            </a:r>
            <a:r>
              <a:rPr lang="en-US" dirty="0"/>
              <a:t>(</a:t>
            </a:r>
            <a:r>
              <a:rPr lang="en-US" dirty="0" err="1"/>
              <a:t>sk</a:t>
            </a:r>
            <a:r>
              <a:rPr lang="en-US" dirty="0"/>
              <a:t>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(2)  </a:t>
            </a:r>
            <a:r>
              <a:rPr lang="en-US" b="1" dirty="0"/>
              <a:t>shielded TXO  </a:t>
            </a:r>
            <a:r>
              <a:rPr lang="en-US" dirty="0"/>
              <a:t>(note)  owned by address  pk:</a:t>
            </a:r>
          </a:p>
          <a:p>
            <a:pPr marL="0" indent="0">
              <a:spcBef>
                <a:spcPts val="1176"/>
              </a:spcBef>
              <a:buNone/>
            </a:pPr>
            <a:r>
              <a:rPr lang="en-US" dirty="0"/>
              <a:t>		- TXO owner has (from payer):     value v    and   r ⇽ R</a:t>
            </a:r>
          </a:p>
          <a:p>
            <a:pPr marL="0" indent="0">
              <a:spcBef>
                <a:spcPts val="1176"/>
              </a:spcBef>
              <a:buNone/>
            </a:pPr>
            <a:r>
              <a:rPr lang="en-US" dirty="0"/>
              <a:t>		- on blockchain:    coin = H</a:t>
            </a:r>
            <a:r>
              <a:rPr lang="en-US" baseline="-25000" dirty="0"/>
              <a:t>2</a:t>
            </a:r>
            <a:r>
              <a:rPr lang="en-US" dirty="0"/>
              <a:t>( (pk, v) ,  r)		    </a:t>
            </a:r>
            <a:r>
              <a:rPr lang="en-US" sz="2000" dirty="0"/>
              <a:t>(commit to pk, v)</a:t>
            </a:r>
            <a:endParaRPr lang="en-US" dirty="0"/>
          </a:p>
          <a:p>
            <a:pPr marL="0" indent="0" algn="ctr">
              <a:spcBef>
                <a:spcPts val="1176"/>
              </a:spcBef>
              <a:buNone/>
            </a:pPr>
            <a:r>
              <a:rPr lang="en-US" dirty="0"/>
              <a:t>pk: </a:t>
            </a:r>
            <a:r>
              <a:rPr lang="en-US" dirty="0" err="1"/>
              <a:t>addr</a:t>
            </a:r>
            <a:r>
              <a:rPr lang="en-US" dirty="0"/>
              <a:t>. of owner,   v: value of coin,    r: random chosen by payer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087B66C-1300-5B42-BB00-B181E6AA7AEC}"/>
              </a:ext>
            </a:extLst>
          </p:cNvPr>
          <p:cNvSpPr/>
          <p:nvPr/>
        </p:nvSpPr>
        <p:spPr>
          <a:xfrm>
            <a:off x="3380011" y="3853543"/>
            <a:ext cx="3020789" cy="522514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96E69D-7C3A-004E-AA52-D8A95BDDD9E2}"/>
              </a:ext>
            </a:extLst>
          </p:cNvPr>
          <p:cNvSpPr txBox="1"/>
          <p:nvPr/>
        </p:nvSpPr>
        <p:spPr>
          <a:xfrm>
            <a:off x="6375789" y="1085848"/>
            <a:ext cx="2500363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800" dirty="0" err="1">
                <a:latin typeface="+mn-lt"/>
              </a:rPr>
              <a:t>sk</a:t>
            </a:r>
            <a:r>
              <a:rPr lang="en-US" sz="1800" dirty="0">
                <a:latin typeface="+mn-lt"/>
              </a:rPr>
              <a:t> needed to spend TXO </a:t>
            </a:r>
            <a:br>
              <a:rPr lang="en-US" sz="1800" dirty="0">
                <a:latin typeface="+mn-lt"/>
              </a:rPr>
            </a:br>
            <a:r>
              <a:rPr lang="en-US" sz="1800" dirty="0">
                <a:latin typeface="+mn-lt"/>
              </a:rPr>
              <a:t>for address pk</a:t>
            </a:r>
          </a:p>
        </p:txBody>
      </p:sp>
    </p:spTree>
    <p:extLst>
      <p:ext uri="{BB962C8B-B14F-4D97-AF65-F5344CB8AC3E}">
        <p14:creationId xmlns:p14="http://schemas.microsoft.com/office/powerpoint/2010/main" val="3081496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9A79F40-1DEB-EC42-9B6C-8E111D144233}"/>
              </a:ext>
            </a:extLst>
          </p:cNvPr>
          <p:cNvSpPr/>
          <p:nvPr/>
        </p:nvSpPr>
        <p:spPr>
          <a:xfrm>
            <a:off x="5651668" y="1412421"/>
            <a:ext cx="1845128" cy="231865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A2A1EE3-8F6A-304F-B5D0-AD81222A8292}"/>
              </a:ext>
            </a:extLst>
          </p:cNvPr>
          <p:cNvSpPr/>
          <p:nvPr/>
        </p:nvSpPr>
        <p:spPr>
          <a:xfrm>
            <a:off x="3806540" y="1416139"/>
            <a:ext cx="1845128" cy="231865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B39F089-9A87-E24C-BB8B-274DDD307E0E}"/>
              </a:ext>
            </a:extLst>
          </p:cNvPr>
          <p:cNvSpPr/>
          <p:nvPr/>
        </p:nvSpPr>
        <p:spPr>
          <a:xfrm>
            <a:off x="1943100" y="1416140"/>
            <a:ext cx="1845128" cy="231865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2FA20A-0B7F-4441-B667-0BFA027FE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blockchain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64AB862-BDC5-2647-946F-747650646D01}"/>
              </a:ext>
            </a:extLst>
          </p:cNvPr>
          <p:cNvSpPr txBox="1"/>
          <p:nvPr/>
        </p:nvSpPr>
        <p:spPr>
          <a:xfrm>
            <a:off x="2432957" y="1416140"/>
            <a:ext cx="810478" cy="20774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coin</a:t>
            </a:r>
            <a:r>
              <a:rPr lang="en-US" baseline="-25000" dirty="0">
                <a:latin typeface="+mn-lt"/>
              </a:rPr>
              <a:t>1</a:t>
            </a:r>
          </a:p>
          <a:p>
            <a:pPr algn="l">
              <a:spcBef>
                <a:spcPts val="1000"/>
              </a:spcBef>
            </a:pPr>
            <a:r>
              <a:rPr lang="en-US" dirty="0">
                <a:latin typeface="+mn-lt"/>
              </a:rPr>
              <a:t>coin</a:t>
            </a:r>
            <a:r>
              <a:rPr lang="en-US" baseline="-25000" dirty="0">
                <a:latin typeface="+mn-lt"/>
              </a:rPr>
              <a:t>2</a:t>
            </a:r>
          </a:p>
          <a:p>
            <a:pPr algn="l">
              <a:spcBef>
                <a:spcPts val="1000"/>
              </a:spcBef>
            </a:pPr>
            <a:r>
              <a:rPr lang="en-US" dirty="0">
                <a:latin typeface="+mn-lt"/>
              </a:rPr>
              <a:t>coin</a:t>
            </a:r>
            <a:r>
              <a:rPr lang="en-US" baseline="-25000" dirty="0">
                <a:latin typeface="+mn-lt"/>
              </a:rPr>
              <a:t>3</a:t>
            </a:r>
          </a:p>
          <a:p>
            <a:pPr algn="ctr">
              <a:spcBef>
                <a:spcPts val="1000"/>
              </a:spcBef>
            </a:pPr>
            <a:r>
              <a:rPr lang="en-US" sz="3200" b="1" dirty="0">
                <a:latin typeface="+mn-lt"/>
              </a:rPr>
              <a:t>⋮</a:t>
            </a:r>
            <a:endParaRPr lang="en-US" b="1" dirty="0"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5771BA-2642-A44C-8E49-0686C4F87C58}"/>
              </a:ext>
            </a:extLst>
          </p:cNvPr>
          <p:cNvSpPr txBox="1"/>
          <p:nvPr/>
        </p:nvSpPr>
        <p:spPr>
          <a:xfrm>
            <a:off x="4397830" y="1416140"/>
            <a:ext cx="543547" cy="19543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nf</a:t>
            </a:r>
            <a:r>
              <a:rPr lang="en-US" baseline="-25000" dirty="0">
                <a:latin typeface="+mn-lt"/>
              </a:rPr>
              <a:t>1</a:t>
            </a:r>
          </a:p>
          <a:p>
            <a:pPr algn="l">
              <a:spcBef>
                <a:spcPts val="1000"/>
              </a:spcBef>
            </a:pPr>
            <a:r>
              <a:rPr lang="en-US" dirty="0">
                <a:latin typeface="+mn-lt"/>
              </a:rPr>
              <a:t>nf</a:t>
            </a:r>
            <a:r>
              <a:rPr lang="en-US" baseline="-25000" dirty="0">
                <a:latin typeface="+mn-lt"/>
              </a:rPr>
              <a:t>2</a:t>
            </a:r>
          </a:p>
          <a:p>
            <a:pPr algn="l">
              <a:spcBef>
                <a:spcPts val="1000"/>
              </a:spcBef>
            </a:pPr>
            <a:endParaRPr lang="en-US" baseline="-25000" dirty="0">
              <a:latin typeface="+mn-lt"/>
            </a:endParaRPr>
          </a:p>
          <a:p>
            <a:pPr algn="ctr">
              <a:spcBef>
                <a:spcPts val="1000"/>
              </a:spcBef>
            </a:pPr>
            <a:r>
              <a:rPr lang="en-US" sz="3200" b="1" dirty="0">
                <a:latin typeface="+mn-lt"/>
              </a:rPr>
              <a:t>⋮</a:t>
            </a:r>
            <a:endParaRPr lang="en-US" b="1" dirty="0">
              <a:latin typeface="+mn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32383D-9082-F240-98F6-69652624C01D}"/>
              </a:ext>
            </a:extLst>
          </p:cNvPr>
          <p:cNvSpPr txBox="1"/>
          <p:nvPr/>
        </p:nvSpPr>
        <p:spPr>
          <a:xfrm>
            <a:off x="2416927" y="954475"/>
            <a:ext cx="8265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coins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F325D9E-E67B-E644-917C-2BE38D00C4BE}"/>
              </a:ext>
            </a:extLst>
          </p:cNvPr>
          <p:cNvSpPr txBox="1"/>
          <p:nvPr/>
        </p:nvSpPr>
        <p:spPr>
          <a:xfrm>
            <a:off x="4141576" y="967085"/>
            <a:ext cx="12614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nullifiers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6EF20A7-9B2C-2B41-96D5-C8D958443D93}"/>
              </a:ext>
            </a:extLst>
          </p:cNvPr>
          <p:cNvSpPr txBox="1"/>
          <p:nvPr/>
        </p:nvSpPr>
        <p:spPr>
          <a:xfrm>
            <a:off x="5809073" y="967085"/>
            <a:ext cx="23575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transparent-TXOs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7EDA5A6-5D40-B446-95DC-C8C24F25ABE6}"/>
              </a:ext>
            </a:extLst>
          </p:cNvPr>
          <p:cNvSpPr txBox="1"/>
          <p:nvPr/>
        </p:nvSpPr>
        <p:spPr>
          <a:xfrm>
            <a:off x="5823116" y="1738230"/>
            <a:ext cx="137274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+mn-lt"/>
              </a:rPr>
              <a:t>similar</a:t>
            </a:r>
          </a:p>
          <a:p>
            <a:pPr algn="ctr"/>
            <a:r>
              <a:rPr lang="en-US" dirty="0">
                <a:latin typeface="+mn-lt"/>
              </a:rPr>
              <a:t>to Bitcoin</a:t>
            </a:r>
          </a:p>
          <a:p>
            <a:pPr algn="ctr"/>
            <a:r>
              <a:rPr lang="en-US" dirty="0">
                <a:latin typeface="+mn-lt"/>
              </a:rPr>
              <a:t>UTXO set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C209FDA-B1D0-F948-B1EA-543E3E6C3298}"/>
              </a:ext>
            </a:extLst>
          </p:cNvPr>
          <p:cNvSpPr txBox="1"/>
          <p:nvPr/>
        </p:nvSpPr>
        <p:spPr>
          <a:xfrm>
            <a:off x="217435" y="4187584"/>
            <a:ext cx="46798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just Merkle root … append only tree</a:t>
            </a:r>
          </a:p>
          <a:p>
            <a:pPr algn="l"/>
            <a:r>
              <a:rPr lang="en-US" dirty="0">
                <a:latin typeface="+mn-lt"/>
              </a:rPr>
              <a:t>(coins are never removed)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D04A2B2-B501-E641-A4D0-F2F8B6A3BD12}"/>
              </a:ext>
            </a:extLst>
          </p:cNvPr>
          <p:cNvCxnSpPr>
            <a:cxnSpLocks/>
          </p:cNvCxnSpPr>
          <p:nvPr/>
        </p:nvCxnSpPr>
        <p:spPr>
          <a:xfrm flipV="1">
            <a:off x="1910442" y="3812723"/>
            <a:ext cx="473827" cy="45650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539F947F-389A-8745-AF0C-39FCE5F33F14}"/>
              </a:ext>
            </a:extLst>
          </p:cNvPr>
          <p:cNvSpPr txBox="1"/>
          <p:nvPr/>
        </p:nvSpPr>
        <p:spPr>
          <a:xfrm>
            <a:off x="5361771" y="4207668"/>
            <a:ext cx="32443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explicit list:</a:t>
            </a:r>
          </a:p>
          <a:p>
            <a:pPr algn="l"/>
            <a:r>
              <a:rPr lang="en-US" dirty="0">
                <a:latin typeface="+mn-lt"/>
              </a:rPr>
              <a:t>one entry per </a:t>
            </a:r>
            <a:r>
              <a:rPr lang="en-US" b="1" dirty="0">
                <a:latin typeface="+mn-lt"/>
              </a:rPr>
              <a:t>spent coin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12E2814-23AB-3B41-A4D1-B22F0EBCBD83}"/>
              </a:ext>
            </a:extLst>
          </p:cNvPr>
          <p:cNvCxnSpPr>
            <a:cxnSpLocks/>
          </p:cNvCxnSpPr>
          <p:nvPr/>
        </p:nvCxnSpPr>
        <p:spPr>
          <a:xfrm flipH="1" flipV="1">
            <a:off x="5061857" y="3812723"/>
            <a:ext cx="771561" cy="49928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92935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57121-BD77-8A41-975E-202B5C18D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Transactions:  an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BFA534-968B-2345-A4E7-821DD58D69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572500" cy="39433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owner of  </a:t>
            </a:r>
            <a:r>
              <a:rPr lang="en-US" b="1" dirty="0"/>
              <a:t>coin</a:t>
            </a:r>
            <a:r>
              <a:rPr lang="en-US" dirty="0"/>
              <a:t> = H</a:t>
            </a:r>
            <a:r>
              <a:rPr lang="en-US" baseline="-25000" dirty="0"/>
              <a:t>2</a:t>
            </a:r>
            <a:r>
              <a:rPr lang="en-US" dirty="0"/>
              <a:t>( (pk, v) ,  r)							(Tx input)</a:t>
            </a:r>
          </a:p>
          <a:p>
            <a:pPr marL="0" indent="0">
              <a:buNone/>
            </a:pPr>
            <a:r>
              <a:rPr lang="en-US" dirty="0"/>
              <a:t>wants to send </a:t>
            </a:r>
            <a:r>
              <a:rPr lang="en-US" b="1" dirty="0"/>
              <a:t>coin</a:t>
            </a:r>
            <a:r>
              <a:rPr lang="en-US" dirty="0"/>
              <a:t> funds to:		shielded  	pk’, v’ 		</a:t>
            </a:r>
          </a:p>
          <a:p>
            <a:pPr marL="0" indent="0">
              <a:buNone/>
            </a:pPr>
            <a:r>
              <a:rPr lang="en-US" dirty="0"/>
              <a:t>									transp.   	pk’’, v’’</a:t>
            </a:r>
            <a:endParaRPr lang="en-US" baseline="-25000" dirty="0"/>
          </a:p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en-US" b="1" u="sng" dirty="0"/>
              <a:t>step 1</a:t>
            </a:r>
            <a:r>
              <a:rPr lang="en-US" dirty="0"/>
              <a:t>:	construct new coin:    </a:t>
            </a:r>
            <a:r>
              <a:rPr lang="en-US" b="1" dirty="0"/>
              <a:t>coin’</a:t>
            </a:r>
            <a:r>
              <a:rPr lang="en-US" dirty="0"/>
              <a:t> = H</a:t>
            </a:r>
            <a:r>
              <a:rPr lang="en-US" baseline="-25000" dirty="0"/>
              <a:t>2</a:t>
            </a:r>
            <a:r>
              <a:rPr lang="en-US" dirty="0"/>
              <a:t>((pk’, v’) ,  r’)	</a:t>
            </a:r>
            <a:br>
              <a:rPr lang="en-US" dirty="0"/>
            </a:br>
            <a:r>
              <a:rPr lang="en-US" dirty="0"/>
              <a:t>		by choosing random  r’ ⇽ R      (</a:t>
            </a:r>
            <a:r>
              <a:rPr lang="en-US" sz="2000" dirty="0"/>
              <a:t>and sends v’, r’ to owner of pk’)</a:t>
            </a:r>
            <a:endParaRPr lang="en-US" dirty="0"/>
          </a:p>
          <a:p>
            <a:pPr marL="0" indent="0">
              <a:spcBef>
                <a:spcPts val="1200"/>
              </a:spcBef>
              <a:buNone/>
            </a:pPr>
            <a:r>
              <a:rPr lang="en-US" b="1" u="sng" dirty="0"/>
              <a:t>step 2:</a:t>
            </a:r>
            <a:r>
              <a:rPr lang="en-US" dirty="0"/>
              <a:t>	compute </a:t>
            </a:r>
            <a:r>
              <a:rPr lang="en-US" b="1" dirty="0"/>
              <a:t>nullifier</a:t>
            </a:r>
            <a:r>
              <a:rPr lang="en-US" dirty="0"/>
              <a:t> for spent coin   </a:t>
            </a:r>
            <a:r>
              <a:rPr lang="en-US" b="1" dirty="0" err="1"/>
              <a:t>nf</a:t>
            </a:r>
            <a:r>
              <a:rPr lang="en-US" dirty="0"/>
              <a:t> = H</a:t>
            </a:r>
            <a:r>
              <a:rPr lang="en-US" baseline="-25000" dirty="0"/>
              <a:t>3</a:t>
            </a:r>
            <a:r>
              <a:rPr lang="en-US" dirty="0"/>
              <a:t>(</a:t>
            </a:r>
            <a:r>
              <a:rPr lang="en-US" dirty="0" err="1"/>
              <a:t>sk</a:t>
            </a:r>
            <a:r>
              <a:rPr lang="en-US" dirty="0"/>
              <a:t>,                       )</a:t>
            </a:r>
          </a:p>
          <a:p>
            <a:pPr marL="0" indent="0">
              <a:buNone/>
            </a:pPr>
            <a:r>
              <a:rPr lang="en-US" dirty="0"/>
              <a:t>		nullifier  </a:t>
            </a:r>
            <a:r>
              <a:rPr lang="en-US" b="1" dirty="0" err="1"/>
              <a:t>nf</a:t>
            </a:r>
            <a:r>
              <a:rPr lang="en-US" dirty="0"/>
              <a:t>  is used to “cancel” </a:t>
            </a:r>
            <a:r>
              <a:rPr lang="en-US" b="1" dirty="0"/>
              <a:t>coin   </a:t>
            </a:r>
            <a:r>
              <a:rPr lang="en-US" dirty="0"/>
              <a:t>(no double spends)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dirty="0"/>
              <a:t>key point:  </a:t>
            </a:r>
            <a:r>
              <a:rPr lang="en-US" sz="2200" dirty="0"/>
              <a:t>miners learn that some coin was spent, but not which one!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906690A-A6E9-1043-BB6F-D70EE83A5BE4}"/>
              </a:ext>
            </a:extLst>
          </p:cNvPr>
          <p:cNvCxnSpPr/>
          <p:nvPr/>
        </p:nvCxnSpPr>
        <p:spPr>
          <a:xfrm>
            <a:off x="179614" y="2571750"/>
            <a:ext cx="896438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6C41B28A-3005-0A48-944B-21590F845A7D}"/>
              </a:ext>
            </a:extLst>
          </p:cNvPr>
          <p:cNvSpPr txBox="1"/>
          <p:nvPr/>
        </p:nvSpPr>
        <p:spPr>
          <a:xfrm>
            <a:off x="914399" y="2110085"/>
            <a:ext cx="16214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(v = v’ + v’’)</a:t>
            </a:r>
          </a:p>
        </p:txBody>
      </p:sp>
      <p:sp>
        <p:nvSpPr>
          <p:cNvPr id="7" name="Left Bracket 6">
            <a:extLst>
              <a:ext uri="{FF2B5EF4-FFF2-40B4-BE49-F238E27FC236}">
                <a16:creationId xmlns:a16="http://schemas.microsoft.com/office/drawing/2014/main" id="{CED97384-6D5E-5249-936D-0DF739FF6C60}"/>
              </a:ext>
            </a:extLst>
          </p:cNvPr>
          <p:cNvSpPr/>
          <p:nvPr/>
        </p:nvSpPr>
        <p:spPr>
          <a:xfrm>
            <a:off x="4572000" y="1698171"/>
            <a:ext cx="45719" cy="751115"/>
          </a:xfrm>
          <a:prstGeom prst="lef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569995-8C63-244D-89B8-88037F21A8B7}"/>
              </a:ext>
            </a:extLst>
          </p:cNvPr>
          <p:cNvSpPr txBox="1"/>
          <p:nvPr/>
        </p:nvSpPr>
        <p:spPr>
          <a:xfrm>
            <a:off x="6900275" y="3587101"/>
            <a:ext cx="1515351" cy="5410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800" dirty="0">
                <a:latin typeface="+mn-lt"/>
              </a:rPr>
              <a:t>index of coin</a:t>
            </a:r>
            <a:br>
              <a:rPr lang="en-US" sz="1800" dirty="0">
                <a:latin typeface="+mn-lt"/>
              </a:rPr>
            </a:br>
            <a:r>
              <a:rPr lang="en-US" sz="1800" dirty="0">
                <a:latin typeface="+mn-lt"/>
              </a:rPr>
              <a:t>in Merkle tree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B7771C6-CC8D-944E-8647-A7FBFA5FE689}"/>
              </a:ext>
            </a:extLst>
          </p:cNvPr>
          <p:cNvSpPr txBox="1"/>
          <p:nvPr/>
        </p:nvSpPr>
        <p:spPr>
          <a:xfrm>
            <a:off x="7267949" y="1891882"/>
            <a:ext cx="15625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(Tx output)</a:t>
            </a:r>
          </a:p>
        </p:txBody>
      </p:sp>
    </p:spTree>
    <p:extLst>
      <p:ext uri="{BB962C8B-B14F-4D97-AF65-F5344CB8AC3E}">
        <p14:creationId xmlns:p14="http://schemas.microsoft.com/office/powerpoint/2010/main" val="3784558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6693D88-2EA3-8944-9A53-1B177CFD5BC5}"/>
              </a:ext>
            </a:extLst>
          </p:cNvPr>
          <p:cNvSpPr/>
          <p:nvPr/>
        </p:nvSpPr>
        <p:spPr>
          <a:xfrm>
            <a:off x="457200" y="1551212"/>
            <a:ext cx="8376557" cy="101237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657121-BD77-8A41-975E-202B5C18D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Transactions:  an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ED43196B-28C6-5544-A5AD-1763D010253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26571" y="1020531"/>
                <a:ext cx="8686800" cy="425359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u="sng" dirty="0"/>
                  <a:t>step 3:</a:t>
                </a:r>
                <a:r>
                  <a:rPr lang="en-US" dirty="0"/>
                  <a:t>  construct a </a:t>
                </a:r>
                <a:r>
                  <a:rPr lang="en-US" dirty="0" err="1"/>
                  <a:t>zkSNARK</a:t>
                </a:r>
                <a:r>
                  <a:rPr lang="en-US" dirty="0"/>
                  <a:t> proof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/>
                  <a:t>  for</a:t>
                </a:r>
              </a:p>
              <a:p>
                <a:pPr marL="0" indent="0">
                  <a:spcBef>
                    <a:spcPts val="1776"/>
                  </a:spcBef>
                  <a:buNone/>
                </a:pPr>
                <a:r>
                  <a:rPr lang="en-US" dirty="0"/>
                  <a:t>	statement = x = (current Merkle root,   </a:t>
                </a:r>
                <a:r>
                  <a:rPr lang="en-US" b="1" dirty="0"/>
                  <a:t>coin’</a:t>
                </a:r>
                <a:r>
                  <a:rPr lang="en-US" dirty="0"/>
                  <a:t>,   </a:t>
                </a:r>
                <a:r>
                  <a:rPr lang="en-US" b="1" dirty="0" err="1"/>
                  <a:t>nf</a:t>
                </a:r>
                <a:r>
                  <a:rPr lang="en-US" dirty="0"/>
                  <a:t>,  v’’</a:t>
                </a:r>
                <a:r>
                  <a:rPr lang="en-US" baseline="-25000" dirty="0"/>
                  <a:t> </a:t>
                </a:r>
                <a:r>
                  <a:rPr lang="en-US" dirty="0"/>
                  <a:t>)</a:t>
                </a:r>
              </a:p>
              <a:p>
                <a:pPr marL="0" indent="0">
                  <a:buNone/>
                </a:pPr>
                <a:r>
                  <a:rPr lang="en-US" baseline="-25000" dirty="0"/>
                  <a:t>	</a:t>
                </a:r>
                <a:r>
                  <a:rPr lang="en-US" dirty="0"/>
                  <a:t>witness = w = </a:t>
                </a:r>
                <a:r>
                  <a:rPr lang="en-US" sz="2800" dirty="0"/>
                  <a:t>(</a:t>
                </a:r>
                <a:r>
                  <a:rPr lang="en-US" dirty="0"/>
                  <a:t> </a:t>
                </a:r>
                <a:r>
                  <a:rPr lang="en-US" dirty="0" err="1"/>
                  <a:t>sk</a:t>
                </a:r>
                <a:r>
                  <a:rPr lang="en-US" dirty="0"/>
                  <a:t>,   (v,  r),   (pk’, v’, r’),   </a:t>
                </a:r>
                <a:r>
                  <a:rPr lang="en-US" sz="2000" dirty="0"/>
                  <a:t>Merkle proof for </a:t>
                </a:r>
                <a:r>
                  <a:rPr lang="en-US" b="1" dirty="0"/>
                  <a:t>coin </a:t>
                </a:r>
                <a:r>
                  <a:rPr lang="en-US" sz="2800" dirty="0"/>
                  <a:t>)</a:t>
                </a:r>
                <a:r>
                  <a:rPr lang="en-US" dirty="0"/>
                  <a:t>	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(x, w) outputs 0 if:      with  </a:t>
                </a:r>
                <a:r>
                  <a:rPr lang="en-US" b="1" dirty="0"/>
                  <a:t>coin</a:t>
                </a:r>
                <a:r>
                  <a:rPr lang="en-US" dirty="0"/>
                  <a:t> := H</a:t>
                </a:r>
                <a:r>
                  <a:rPr lang="en-US" baseline="-25000" dirty="0"/>
                  <a:t>2</a:t>
                </a:r>
                <a:r>
                  <a:rPr lang="en-US" sz="2800" dirty="0"/>
                  <a:t>(</a:t>
                </a:r>
                <a:r>
                  <a:rPr lang="en-US" dirty="0"/>
                  <a:t> (pk=H</a:t>
                </a:r>
                <a:r>
                  <a:rPr lang="en-US" baseline="-25000" dirty="0"/>
                  <a:t>1</a:t>
                </a:r>
                <a:r>
                  <a:rPr lang="en-US" dirty="0"/>
                  <a:t>(</a:t>
                </a:r>
                <a:r>
                  <a:rPr lang="en-US" dirty="0" err="1"/>
                  <a:t>sk</a:t>
                </a:r>
                <a:r>
                  <a:rPr lang="en-US" dirty="0"/>
                  <a:t>), v), r</a:t>
                </a:r>
                <a:r>
                  <a:rPr lang="en-US" sz="2800" dirty="0"/>
                  <a:t>)   </a:t>
                </a:r>
                <a:r>
                  <a:rPr lang="en-US" dirty="0"/>
                  <a:t>check</a:t>
                </a:r>
              </a:p>
              <a:p>
                <a:pPr marL="0" indent="0">
                  <a:spcBef>
                    <a:spcPts val="1000"/>
                  </a:spcBef>
                  <a:buNone/>
                </a:pPr>
                <a:r>
                  <a:rPr lang="en-US" dirty="0"/>
                  <a:t>			(1)	Merkle proof for </a:t>
                </a:r>
                <a:r>
                  <a:rPr lang="en-US" b="1" dirty="0"/>
                  <a:t>coin</a:t>
                </a:r>
                <a:r>
                  <a:rPr lang="en-US" dirty="0"/>
                  <a:t> is valid,</a:t>
                </a:r>
              </a:p>
              <a:p>
                <a:pPr marL="0" indent="0">
                  <a:spcBef>
                    <a:spcPts val="1000"/>
                  </a:spcBef>
                  <a:buNone/>
                </a:pPr>
                <a:r>
                  <a:rPr lang="en-US" dirty="0"/>
                  <a:t>			(2)  </a:t>
                </a:r>
                <a:r>
                  <a:rPr lang="en-US" b="1" dirty="0"/>
                  <a:t>coin’</a:t>
                </a:r>
                <a:r>
                  <a:rPr lang="en-US" dirty="0"/>
                  <a:t> = H</a:t>
                </a:r>
                <a:r>
                  <a:rPr lang="en-US" baseline="-25000" dirty="0"/>
                  <a:t>2</a:t>
                </a:r>
                <a:r>
                  <a:rPr lang="en-US" dirty="0"/>
                  <a:t>((pk’, v’) ,  r’)	</a:t>
                </a:r>
              </a:p>
              <a:p>
                <a:pPr marL="0" indent="0">
                  <a:spcBef>
                    <a:spcPts val="1000"/>
                  </a:spcBef>
                  <a:buNone/>
                </a:pPr>
                <a:r>
                  <a:rPr lang="en-US" dirty="0"/>
                  <a:t>			(3)  v = v’ + v’’   and   v’ ≥ 0  and  v’’ ≥ 0,</a:t>
                </a:r>
              </a:p>
              <a:p>
                <a:pPr marL="0" indent="0">
                  <a:spcBef>
                    <a:spcPts val="1000"/>
                  </a:spcBef>
                  <a:buNone/>
                </a:pPr>
                <a:r>
                  <a:rPr lang="en-US" dirty="0"/>
                  <a:t>			(4)  </a:t>
                </a:r>
                <a:r>
                  <a:rPr lang="en-US" b="1" dirty="0" err="1"/>
                  <a:t>nf</a:t>
                </a:r>
                <a:r>
                  <a:rPr lang="en-US" dirty="0"/>
                  <a:t> = H</a:t>
                </a:r>
                <a:r>
                  <a:rPr lang="en-US" baseline="-25000" dirty="0"/>
                  <a:t>3</a:t>
                </a:r>
                <a:r>
                  <a:rPr lang="en-US" dirty="0"/>
                  <a:t>(</a:t>
                </a:r>
                <a:r>
                  <a:rPr lang="en-US" dirty="0" err="1"/>
                  <a:t>sk</a:t>
                </a:r>
                <a:r>
                  <a:rPr lang="en-US" dirty="0"/>
                  <a:t>,  index-of-coin-in-Merkle-tree)</a:t>
                </a:r>
              </a:p>
            </p:txBody>
          </p:sp>
        </mc:Choice>
        <mc:Fallback xmlns="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ED43196B-28C6-5544-A5AD-1763D010253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6571" y="1020531"/>
                <a:ext cx="8686800" cy="4253595"/>
              </a:xfrm>
              <a:blipFill>
                <a:blip r:embed="rId3"/>
                <a:stretch>
                  <a:fillRect l="-1022" t="-8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7FF5FDB4-3DF8-174B-A025-C6F36BDFC584}"/>
              </a:ext>
            </a:extLst>
          </p:cNvPr>
          <p:cNvGrpSpPr/>
          <p:nvPr/>
        </p:nvGrpSpPr>
        <p:grpSpPr>
          <a:xfrm>
            <a:off x="136336" y="3265713"/>
            <a:ext cx="1578164" cy="1687552"/>
            <a:chOff x="136336" y="3265713"/>
            <a:chExt cx="1578164" cy="1687552"/>
          </a:xfrm>
        </p:grpSpPr>
        <p:sp>
          <p:nvSpPr>
            <p:cNvPr id="9" name="Left Brace 8">
              <a:extLst>
                <a:ext uri="{FF2B5EF4-FFF2-40B4-BE49-F238E27FC236}">
                  <a16:creationId xmlns:a16="http://schemas.microsoft.com/office/drawing/2014/main" id="{7543AA39-3AFE-AB45-92B1-302CF3BD95C0}"/>
                </a:ext>
              </a:extLst>
            </p:cNvPr>
            <p:cNvSpPr/>
            <p:nvPr/>
          </p:nvSpPr>
          <p:spPr>
            <a:xfrm>
              <a:off x="1534886" y="3265713"/>
              <a:ext cx="179614" cy="1687552"/>
            </a:xfrm>
            <a:prstGeom prst="lef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9DECB1D-5BF4-E84E-BEA6-C8A87C371D68}"/>
                </a:ext>
              </a:extLst>
            </p:cNvPr>
            <p:cNvSpPr txBox="1"/>
            <p:nvPr/>
          </p:nvSpPr>
          <p:spPr>
            <a:xfrm>
              <a:off x="136336" y="3677661"/>
              <a:ext cx="148835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+mn-lt"/>
                </a:rPr>
                <a:t>The </a:t>
              </a:r>
              <a:r>
                <a:rPr lang="en-US" dirty="0" err="1">
                  <a:latin typeface="+mn-lt"/>
                </a:rPr>
                <a:t>Zcash</a:t>
              </a:r>
              <a:r>
                <a:rPr lang="en-US" dirty="0">
                  <a:latin typeface="+mn-lt"/>
                </a:rPr>
                <a:t> </a:t>
              </a:r>
              <a:br>
                <a:rPr lang="en-US" dirty="0">
                  <a:latin typeface="+mn-lt"/>
                </a:rPr>
              </a:br>
              <a:r>
                <a:rPr lang="en-US" dirty="0">
                  <a:latin typeface="+mn-lt"/>
                </a:rPr>
                <a:t>circuit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F0B3D96C-3957-C148-889E-6F243B02DAB4}"/>
              </a:ext>
            </a:extLst>
          </p:cNvPr>
          <p:cNvGrpSpPr/>
          <p:nvPr/>
        </p:nvGrpSpPr>
        <p:grpSpPr>
          <a:xfrm>
            <a:off x="6939643" y="3529385"/>
            <a:ext cx="1894114" cy="1173244"/>
            <a:chOff x="6939643" y="3529385"/>
            <a:chExt cx="1894114" cy="1173244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31AD77C6-9626-894E-BFA3-0E78A990C540}"/>
                </a:ext>
              </a:extLst>
            </p:cNvPr>
            <p:cNvSpPr txBox="1"/>
            <p:nvPr/>
          </p:nvSpPr>
          <p:spPr>
            <a:xfrm>
              <a:off x="7906900" y="3529385"/>
              <a:ext cx="926857" cy="1015663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latin typeface="+mn-lt"/>
                </a:rPr>
                <a:t>from</a:t>
              </a:r>
              <a:br>
                <a:rPr lang="en-US" sz="2000" dirty="0">
                  <a:latin typeface="+mn-lt"/>
                </a:rPr>
              </a:br>
              <a:r>
                <a:rPr lang="en-US" sz="2000" dirty="0">
                  <a:latin typeface="+mn-lt"/>
                </a:rPr>
                <a:t>Merkle</a:t>
              </a:r>
            </a:p>
            <a:p>
              <a:pPr algn="ctr"/>
              <a:r>
                <a:rPr lang="en-US" sz="2000" dirty="0">
                  <a:latin typeface="+mn-lt"/>
                </a:rPr>
                <a:t>proof</a:t>
              </a:r>
            </a:p>
          </p:txBody>
        </p: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134CCA9B-A29A-2943-8F6F-E0A3725C92FE}"/>
                </a:ext>
              </a:extLst>
            </p:cNvPr>
            <p:cNvCxnSpPr/>
            <p:nvPr/>
          </p:nvCxnSpPr>
          <p:spPr>
            <a:xfrm flipH="1">
              <a:off x="6939643" y="4093159"/>
              <a:ext cx="947057" cy="60947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96289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AE7331-F253-4C4F-B2C5-89A29B003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is sent to miners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D5679FF-F88D-CE42-9D00-F2BA6FCCC2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34834"/>
                <a:ext cx="8686800" cy="394334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u="sng" dirty="0"/>
                  <a:t>step 4:</a:t>
                </a:r>
                <a:r>
                  <a:rPr lang="en-US" dirty="0"/>
                  <a:t>	  send   (</a:t>
                </a:r>
                <a:r>
                  <a:rPr lang="en-US" b="1" dirty="0"/>
                  <a:t>coin’</a:t>
                </a:r>
                <a:r>
                  <a:rPr lang="en-US" dirty="0"/>
                  <a:t>,  </a:t>
                </a:r>
                <a:r>
                  <a:rPr lang="en-US" b="1" dirty="0" err="1"/>
                  <a:t>nf</a:t>
                </a:r>
                <a:r>
                  <a:rPr lang="en-US" dirty="0"/>
                  <a:t>,  transparent-TXO,  proof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/>
                  <a:t>)   to miners,</a:t>
                </a:r>
              </a:p>
              <a:p>
                <a:pPr marL="0" indent="0">
                  <a:spcBef>
                    <a:spcPts val="1776"/>
                  </a:spcBef>
                  <a:buNone/>
                </a:pPr>
                <a:r>
                  <a:rPr lang="en-US" dirty="0"/>
                  <a:t>		  send  (v’ , r’)  to  owner of pk’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u="sng" dirty="0"/>
                  <a:t>step 5:</a:t>
                </a:r>
                <a:r>
                  <a:rPr lang="en-US" dirty="0"/>
                  <a:t>    miners verify		</a:t>
                </a:r>
              </a:p>
              <a:p>
                <a:pPr marL="0" indent="0">
                  <a:buNone/>
                </a:pPr>
                <a:r>
                  <a:rPr lang="en-US" dirty="0"/>
                  <a:t>		(</a:t>
                </a:r>
                <a:r>
                  <a:rPr lang="en-US" dirty="0" err="1"/>
                  <a:t>i</a:t>
                </a:r>
                <a:r>
                  <a:rPr lang="en-US" dirty="0"/>
                  <a:t>)  proof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/>
                  <a:t>    and    transparent-TXO</a:t>
                </a:r>
              </a:p>
              <a:p>
                <a:pPr marL="0" indent="0">
                  <a:buNone/>
                </a:pPr>
                <a:r>
                  <a:rPr lang="en-US" dirty="0"/>
                  <a:t>		(ii)  verify that  </a:t>
                </a:r>
                <a:r>
                  <a:rPr lang="en-US" b="1" dirty="0" err="1"/>
                  <a:t>nf</a:t>
                </a:r>
                <a:r>
                  <a:rPr lang="en-US" dirty="0"/>
                  <a:t>  is not in nullifier list  </a:t>
                </a:r>
                <a:r>
                  <a:rPr lang="en-US" sz="2000" dirty="0"/>
                  <a:t>(prevent double spending)</a:t>
                </a:r>
              </a:p>
              <a:p>
                <a:pPr marL="0" indent="0">
                  <a:spcBef>
                    <a:spcPts val="1224"/>
                  </a:spcBef>
                  <a:buNone/>
                </a:pPr>
                <a:r>
                  <a:rPr lang="en-US" dirty="0"/>
                  <a:t>	if so,	add  </a:t>
                </a:r>
                <a:r>
                  <a:rPr lang="en-US" b="1" dirty="0"/>
                  <a:t>coin’</a:t>
                </a:r>
                <a:r>
                  <a:rPr lang="en-US" dirty="0"/>
                  <a:t>  to Merkle tree,     add  </a:t>
                </a:r>
                <a:r>
                  <a:rPr lang="en-US" b="1" dirty="0" err="1"/>
                  <a:t>nf</a:t>
                </a:r>
                <a:r>
                  <a:rPr lang="en-US" dirty="0"/>
                  <a:t>  to nullifier list,</a:t>
                </a:r>
              </a:p>
              <a:p>
                <a:pPr marL="0" indent="0">
                  <a:buNone/>
                </a:pPr>
                <a:r>
                  <a:rPr lang="en-US" sz="2800" dirty="0"/>
                  <a:t>			</a:t>
                </a:r>
                <a:r>
                  <a:rPr lang="en-US" dirty="0"/>
                  <a:t>add  transparent-TXO to UTXO set.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D5679FF-F88D-CE42-9D00-F2BA6FCCC2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34834"/>
                <a:ext cx="8686800" cy="3943349"/>
              </a:xfrm>
              <a:blipFill>
                <a:blip r:embed="rId2"/>
                <a:stretch>
                  <a:fillRect l="-1170" t="-965" r="-292" b="-6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5260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D894D-5DA6-1B4B-985E-2C2B982802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B34FD1-1F8B-0F4A-AB01-A291C4349C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1"/>
            <a:ext cx="8686800" cy="3818430"/>
          </a:xfrm>
        </p:spPr>
        <p:txBody>
          <a:bodyPr>
            <a:normAutofit/>
          </a:bodyPr>
          <a:lstStyle/>
          <a:p>
            <a:r>
              <a:rPr lang="en-US" dirty="0"/>
              <a:t>Tx hides which coin was spent</a:t>
            </a:r>
          </a:p>
          <a:p>
            <a:pPr marL="0" indent="0">
              <a:buNone/>
            </a:pPr>
            <a:r>
              <a:rPr lang="en-US" dirty="0"/>
              <a:t>		⇒   </a:t>
            </a:r>
            <a:r>
              <a:rPr lang="en-US" b="1" dirty="0"/>
              <a:t>coin</a:t>
            </a:r>
            <a:r>
              <a:rPr lang="en-US" dirty="0"/>
              <a:t> is never removed from Merkle tree, </a:t>
            </a:r>
            <a:br>
              <a:rPr lang="en-US" dirty="0"/>
            </a:br>
            <a:r>
              <a:rPr lang="en-US" dirty="0"/>
              <a:t>			but cannot be double spent thanks to </a:t>
            </a:r>
            <a:r>
              <a:rPr lang="en-US" dirty="0" err="1"/>
              <a:t>nullifer</a:t>
            </a:r>
            <a:endParaRPr lang="en-US" dirty="0"/>
          </a:p>
          <a:p>
            <a:pPr marL="0" indent="0">
              <a:spcBef>
                <a:spcPts val="1776"/>
              </a:spcBef>
              <a:buNone/>
            </a:pPr>
            <a:r>
              <a:rPr lang="en-US" dirty="0"/>
              <a:t>	note:  prior to spending </a:t>
            </a:r>
            <a:r>
              <a:rPr lang="en-US" b="1" dirty="0"/>
              <a:t>coin</a:t>
            </a:r>
            <a:r>
              <a:rPr lang="en-US" dirty="0"/>
              <a:t>, only owner knows </a:t>
            </a:r>
            <a:r>
              <a:rPr lang="en-US" b="1" dirty="0" err="1"/>
              <a:t>nf</a:t>
            </a:r>
            <a:r>
              <a:rPr lang="en-US" dirty="0"/>
              <a:t>:      </a:t>
            </a:r>
            <a:br>
              <a:rPr lang="en-US" dirty="0"/>
            </a:br>
            <a:r>
              <a:rPr lang="en-US" dirty="0"/>
              <a:t>						</a:t>
            </a:r>
            <a:r>
              <a:rPr lang="en-US" b="1" dirty="0" err="1"/>
              <a:t>nf</a:t>
            </a:r>
            <a:r>
              <a:rPr lang="en-US" dirty="0"/>
              <a:t> = H</a:t>
            </a:r>
            <a:r>
              <a:rPr lang="en-US" baseline="-25000" dirty="0"/>
              <a:t>3</a:t>
            </a:r>
            <a:r>
              <a:rPr lang="en-US" dirty="0"/>
              <a:t>(</a:t>
            </a:r>
            <a:r>
              <a:rPr lang="en-US" sz="3200" dirty="0" err="1"/>
              <a:t>sk</a:t>
            </a:r>
            <a:r>
              <a:rPr lang="en-US" dirty="0"/>
              <a:t>,  </a:t>
            </a:r>
            <a:r>
              <a:rPr lang="en-US" sz="2000" dirty="0"/>
              <a:t>                         </a:t>
            </a:r>
            <a:r>
              <a:rPr lang="en-US" dirty="0"/>
              <a:t>)</a:t>
            </a:r>
          </a:p>
          <a:p>
            <a:pPr>
              <a:spcBef>
                <a:spcPts val="2376"/>
              </a:spcBef>
            </a:pPr>
            <a:r>
              <a:rPr lang="en-US" dirty="0"/>
              <a:t>Tx hides address of </a:t>
            </a:r>
            <a:r>
              <a:rPr lang="en-US" b="1" dirty="0"/>
              <a:t>coin’</a:t>
            </a:r>
            <a:r>
              <a:rPr lang="en-US" dirty="0"/>
              <a:t> owner</a:t>
            </a:r>
          </a:p>
          <a:p>
            <a:pPr>
              <a:spcBef>
                <a:spcPts val="2376"/>
              </a:spcBef>
            </a:pPr>
            <a:r>
              <a:rPr lang="en-US" dirty="0"/>
              <a:t>Miners can verify Tx is valid, but learn nothing about Tx details.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3615FA-B290-3E44-9D6E-D7BC74B3A087}"/>
              </a:ext>
            </a:extLst>
          </p:cNvPr>
          <p:cNvSpPr txBox="1"/>
          <p:nvPr/>
        </p:nvSpPr>
        <p:spPr>
          <a:xfrm>
            <a:off x="4726169" y="3044520"/>
            <a:ext cx="1515351" cy="5410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800" dirty="0">
                <a:latin typeface="+mn-lt"/>
              </a:rPr>
              <a:t>index of coin</a:t>
            </a:r>
            <a:br>
              <a:rPr lang="en-US" sz="1800" dirty="0">
                <a:latin typeface="+mn-lt"/>
              </a:rPr>
            </a:br>
            <a:r>
              <a:rPr lang="en-US" sz="1800" dirty="0">
                <a:latin typeface="+mn-lt"/>
              </a:rPr>
              <a:t>in Merkle tree</a:t>
            </a:r>
          </a:p>
        </p:txBody>
      </p:sp>
    </p:spTree>
    <p:extLst>
      <p:ext uri="{BB962C8B-B14F-4D97-AF65-F5344CB8AC3E}">
        <p14:creationId xmlns:p14="http://schemas.microsoft.com/office/powerpoint/2010/main" val="33435251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15851-A15A-0641-BA1C-1DAA2EC16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Recap:  non-interactive proof systems    </a:t>
            </a:r>
            <a:r>
              <a:rPr lang="en-US" sz="1600" dirty="0"/>
              <a:t>(for NP)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DD60DB4E-756E-CA44-9ED0-E28A9A054E03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457200" y="808263"/>
                <a:ext cx="8229600" cy="123140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Public arithmetic circuit:    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( </m:t>
                    </m:r>
                    <m:r>
                      <a:rPr lang="en-US" sz="2800" b="1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sz="2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 ) 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⇾  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𝔽</m:t>
                    </m:r>
                    <m:r>
                      <a:rPr lang="en-US" sz="2800" b="0" i="1" baseline="-250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</m:oMath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DD60DB4E-756E-CA44-9ED0-E28A9A054E0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808263"/>
                <a:ext cx="8229600" cy="1231408"/>
              </a:xfrm>
              <a:blipFill>
                <a:blip r:embed="rId3"/>
                <a:stretch>
                  <a:fillRect l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00203C9B-4763-CA45-A232-04E8E29410BE}"/>
              </a:ext>
            </a:extLst>
          </p:cNvPr>
          <p:cNvGrpSpPr/>
          <p:nvPr/>
        </p:nvGrpSpPr>
        <p:grpSpPr>
          <a:xfrm>
            <a:off x="645862" y="1282541"/>
            <a:ext cx="7836688" cy="648484"/>
            <a:chOff x="-309789" y="1673817"/>
            <a:chExt cx="7836688" cy="648484"/>
          </a:xfrm>
        </p:grpSpPr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22D17DA6-4AF6-1D42-948B-634A4C1B7B1A}"/>
                </a:ext>
              </a:extLst>
            </p:cNvPr>
            <p:cNvSpPr/>
            <p:nvPr/>
          </p:nvSpPr>
          <p:spPr>
            <a:xfrm>
              <a:off x="2715084" y="1673817"/>
              <a:ext cx="774915" cy="385821"/>
            </a:xfrm>
            <a:custGeom>
              <a:avLst/>
              <a:gdLst>
                <a:gd name="connsiteX0" fmla="*/ 0 w 774915"/>
                <a:gd name="connsiteY0" fmla="*/ 371959 h 385821"/>
                <a:gd name="connsiteX1" fmla="*/ 619932 w 774915"/>
                <a:gd name="connsiteY1" fmla="*/ 340963 h 385821"/>
                <a:gd name="connsiteX2" fmla="*/ 774915 w 774915"/>
                <a:gd name="connsiteY2" fmla="*/ 0 h 385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74915" h="385821">
                  <a:moveTo>
                    <a:pt x="0" y="371959"/>
                  </a:moveTo>
                  <a:cubicBezTo>
                    <a:pt x="245390" y="387457"/>
                    <a:pt x="490780" y="402956"/>
                    <a:pt x="619932" y="340963"/>
                  </a:cubicBezTo>
                  <a:cubicBezTo>
                    <a:pt x="749084" y="278970"/>
                    <a:pt x="761999" y="139485"/>
                    <a:pt x="774915" y="0"/>
                  </a:cubicBezTo>
                </a:path>
              </a:pathLst>
            </a:custGeom>
            <a:noFill/>
            <a:ln w="38100">
              <a:headEnd type="none" w="med" len="med"/>
              <a:tailEnd type="triangle" w="med" len="med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774915"/>
                        <a:gd name="connsiteY0" fmla="*/ 371959 h 385821"/>
                        <a:gd name="connsiteX1" fmla="*/ 619932 w 774915"/>
                        <a:gd name="connsiteY1" fmla="*/ 340963 h 385821"/>
                        <a:gd name="connsiteX2" fmla="*/ 774915 w 774915"/>
                        <a:gd name="connsiteY2" fmla="*/ 0 h 38582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774915" h="385821" extrusionOk="0">
                          <a:moveTo>
                            <a:pt x="0" y="371959"/>
                          </a:moveTo>
                          <a:cubicBezTo>
                            <a:pt x="224271" y="374430"/>
                            <a:pt x="474223" y="409170"/>
                            <a:pt x="619932" y="340963"/>
                          </a:cubicBezTo>
                          <a:cubicBezTo>
                            <a:pt x="759058" y="281070"/>
                            <a:pt x="756309" y="139666"/>
                            <a:pt x="774915" y="0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9DB7E286-911C-B447-B311-70D502B61B3C}"/>
                    </a:ext>
                  </a:extLst>
                </p:cNvPr>
                <p:cNvSpPr txBox="1"/>
                <p:nvPr/>
              </p:nvSpPr>
              <p:spPr>
                <a:xfrm>
                  <a:off x="-309789" y="1815243"/>
                  <a:ext cx="3004605" cy="4901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solidFill>
                        <a:schemeClr val="tx1"/>
                      </a:solidFill>
                      <a:latin typeface="+mn-lt"/>
                    </a:rPr>
                    <a:t>public statement in 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𝔽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sub>
                        <m:sup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</m:oMath>
                  </a14:m>
                  <a:endParaRPr lang="en-US" dirty="0">
                    <a:solidFill>
                      <a:schemeClr val="tx1"/>
                    </a:solidFill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9DB7E286-911C-B447-B311-70D502B61B3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309789" y="1815243"/>
                  <a:ext cx="3004605" cy="490199"/>
                </a:xfrm>
                <a:prstGeom prst="rect">
                  <a:avLst/>
                </a:prstGeom>
                <a:blipFill>
                  <a:blip r:embed="rId4"/>
                  <a:stretch>
                    <a:fillRect l="-2941" t="-7692" b="-2307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43750A43-9D60-8D4A-84B9-526AD04F1BAE}"/>
                </a:ext>
              </a:extLst>
            </p:cNvPr>
            <p:cNvSpPr/>
            <p:nvPr/>
          </p:nvSpPr>
          <p:spPr>
            <a:xfrm flipH="1">
              <a:off x="3963189" y="1686447"/>
              <a:ext cx="681521" cy="385821"/>
            </a:xfrm>
            <a:custGeom>
              <a:avLst/>
              <a:gdLst>
                <a:gd name="connsiteX0" fmla="*/ 0 w 774915"/>
                <a:gd name="connsiteY0" fmla="*/ 371959 h 385821"/>
                <a:gd name="connsiteX1" fmla="*/ 619932 w 774915"/>
                <a:gd name="connsiteY1" fmla="*/ 340963 h 385821"/>
                <a:gd name="connsiteX2" fmla="*/ 774915 w 774915"/>
                <a:gd name="connsiteY2" fmla="*/ 0 h 385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74915" h="385821">
                  <a:moveTo>
                    <a:pt x="0" y="371959"/>
                  </a:moveTo>
                  <a:cubicBezTo>
                    <a:pt x="245390" y="387457"/>
                    <a:pt x="490780" y="402956"/>
                    <a:pt x="619932" y="340963"/>
                  </a:cubicBezTo>
                  <a:cubicBezTo>
                    <a:pt x="749084" y="278970"/>
                    <a:pt x="761999" y="139485"/>
                    <a:pt x="774915" y="0"/>
                  </a:cubicBezTo>
                </a:path>
              </a:pathLst>
            </a:custGeom>
            <a:noFill/>
            <a:ln w="38100">
              <a:headEnd type="none" w="med" len="med"/>
              <a:tailEnd type="triangle" w="med" len="med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774915"/>
                        <a:gd name="connsiteY0" fmla="*/ 371959 h 385821"/>
                        <a:gd name="connsiteX1" fmla="*/ 619932 w 774915"/>
                        <a:gd name="connsiteY1" fmla="*/ 340963 h 385821"/>
                        <a:gd name="connsiteX2" fmla="*/ 774915 w 774915"/>
                        <a:gd name="connsiteY2" fmla="*/ 0 h 38582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774915" h="385821" extrusionOk="0">
                          <a:moveTo>
                            <a:pt x="0" y="371959"/>
                          </a:moveTo>
                          <a:cubicBezTo>
                            <a:pt x="224271" y="374430"/>
                            <a:pt x="474223" y="409170"/>
                            <a:pt x="619932" y="340963"/>
                          </a:cubicBezTo>
                          <a:cubicBezTo>
                            <a:pt x="759058" y="281070"/>
                            <a:pt x="756309" y="139666"/>
                            <a:pt x="774915" y="0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A4A7F75E-B124-7441-8BA2-CF40C50E3F17}"/>
                    </a:ext>
                  </a:extLst>
                </p:cNvPr>
                <p:cNvSpPr txBox="1"/>
                <p:nvPr/>
              </p:nvSpPr>
              <p:spPr>
                <a:xfrm>
                  <a:off x="4660730" y="1815559"/>
                  <a:ext cx="2866169" cy="50674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solidFill>
                        <a:schemeClr val="tx1"/>
                      </a:solidFill>
                      <a:latin typeface="+mn-lt"/>
                    </a:rPr>
                    <a:t>secret witness in 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𝔽</m:t>
                          </m:r>
                        </m:e>
                        <m:sub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sub>
                        <m:sup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sup>
                      </m:sSubSup>
                    </m:oMath>
                  </a14:m>
                  <a:endParaRPr lang="en-US" dirty="0">
                    <a:solidFill>
                      <a:schemeClr val="tx1"/>
                    </a:solidFill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A4A7F75E-B124-7441-8BA2-CF40C50E3F1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60730" y="1815559"/>
                  <a:ext cx="2866169" cy="506742"/>
                </a:xfrm>
                <a:prstGeom prst="rect">
                  <a:avLst/>
                </a:prstGeom>
                <a:blipFill>
                  <a:blip r:embed="rId5"/>
                  <a:stretch>
                    <a:fillRect l="-3540" t="-7317" b="-2195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ontent Placeholder 2">
                <a:extLst>
                  <a:ext uri="{FF2B5EF4-FFF2-40B4-BE49-F238E27FC236}">
                    <a16:creationId xmlns:a16="http://schemas.microsoft.com/office/drawing/2014/main" id="{7370A0F3-E260-A442-AE89-7FB3E87D6E13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39396" y="2296695"/>
                <a:ext cx="8877008" cy="272188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>
                <a:lvl1pPr marL="342900" indent="-34290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  <a:cs typeface="ＭＳ Ｐゴシック" pitchFamily="-112" charset="-128"/>
                  </a:defRPr>
                </a:lvl1pPr>
                <a:lvl2pPr marL="742950" indent="-28575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  <a:cs typeface="+mn-cs"/>
                  </a:defRPr>
                </a:lvl2pPr>
                <a:lvl3pPr marL="1143000" indent="-22860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  <a:cs typeface="+mn-cs"/>
                  </a:defRPr>
                </a:lvl3pPr>
                <a:lvl4pPr marL="1600200" indent="-22860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  <a:cs typeface="+mn-cs"/>
                  </a:defRPr>
                </a:lvl4pPr>
                <a:lvl5pPr marL="2057400" indent="-22860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400" dirty="0"/>
                  <a:t>Let 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∈ </m:t>
                    </m:r>
                    <m:sSubSup>
                      <m:sSubSupPr>
                        <m:ctrlP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US" sz="2400" dirty="0"/>
                  <a:t> .      Two standard goals for prover P:</a:t>
                </a:r>
              </a:p>
              <a:p>
                <a:pPr marL="457200" indent="-457200">
                  <a:spcBef>
                    <a:spcPts val="1224"/>
                  </a:spcBef>
                  <a:buAutoNum type="arabicParenBoth"/>
                </a:pPr>
                <a:r>
                  <a:rPr lang="en-US" sz="2400" b="1" u="sng" dirty="0"/>
                  <a:t>Soundness</a:t>
                </a:r>
                <a:r>
                  <a:rPr lang="en-US" sz="2400" dirty="0"/>
                  <a:t>:  convince Verifier that 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</m:t>
                    </m:r>
                    <m:r>
                      <a:rPr lang="en-US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US" sz="2400" dirty="0">
                    <a:solidFill>
                      <a:srgbClr val="C00000"/>
                    </a:solidFill>
                  </a:rPr>
                  <a:t>  </a:t>
                </a:r>
                <a:r>
                  <a:rPr lang="en-US" sz="2400" dirty="0" err="1"/>
                  <a:t>s.t.</a:t>
                </a:r>
                <a:r>
                  <a:rPr lang="en-US" sz="2400" dirty="0"/>
                  <a:t>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) =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			(e.g., 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</m:t>
                    </m:r>
                    <m:r>
                      <a:rPr lang="en-US" sz="24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US" sz="2400" dirty="0">
                    <a:solidFill>
                      <a:srgbClr val="C00000"/>
                    </a:solidFill>
                  </a:rPr>
                  <a:t>  </a:t>
                </a:r>
                <a:r>
                  <a:rPr lang="en-US" sz="2400" dirty="0"/>
                  <a:t>such that  [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sz="2400" b="1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2400" dirty="0"/>
                  <a:t>  and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0&lt;</m:t>
                    </m:r>
                    <m:r>
                      <a:rPr lang="en-US" sz="24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&lt;2</m:t>
                    </m:r>
                    <m:r>
                      <a:rPr lang="en-US" sz="2400" i="1" baseline="30000" dirty="0" smtClean="0">
                        <a:latin typeface="Cambria Math" panose="02040503050406030204" pitchFamily="18" charset="0"/>
                      </a:rPr>
                      <m:t>60</m:t>
                    </m:r>
                  </m:oMath>
                </a14:m>
                <a:r>
                  <a:rPr lang="en-US" sz="2400" dirty="0"/>
                  <a:t>  ]   )</a:t>
                </a:r>
              </a:p>
              <a:p>
                <a:pPr marL="457200" indent="-457200">
                  <a:spcBef>
                    <a:spcPts val="1776"/>
                  </a:spcBef>
                  <a:buAutoNum type="arabicParenBoth" startAt="2"/>
                </a:pPr>
                <a:r>
                  <a:rPr lang="en-US" sz="2400" b="1" u="sng" dirty="0"/>
                  <a:t>Knowledge</a:t>
                </a:r>
                <a:r>
                  <a:rPr lang="en-US" sz="2400" dirty="0"/>
                  <a:t>:   convince Verifier that P “knows”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US" sz="2400" dirty="0">
                    <a:solidFill>
                      <a:srgbClr val="C00000"/>
                    </a:solidFill>
                  </a:rPr>
                  <a:t>  </a:t>
                </a:r>
                <a:r>
                  <a:rPr lang="en-US" sz="2400" dirty="0" err="1"/>
                  <a:t>s.t.</a:t>
                </a:r>
                <a:r>
                  <a:rPr lang="en-US" sz="2400" dirty="0"/>
                  <a:t> 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1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) =0</m:t>
                    </m:r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			(e.g.,   P knows a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US" sz="2400" dirty="0"/>
                  <a:t> such that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sz="2400" b="1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2400" dirty="0"/>
                  <a:t>)</a:t>
                </a:r>
              </a:p>
            </p:txBody>
          </p:sp>
        </mc:Choice>
        <mc:Fallback xmlns="">
          <p:sp>
            <p:nvSpPr>
              <p:cNvPr id="23" name="Content Placeholder 2">
                <a:extLst>
                  <a:ext uri="{FF2B5EF4-FFF2-40B4-BE49-F238E27FC236}">
                    <a16:creationId xmlns:a16="http://schemas.microsoft.com/office/drawing/2014/main" id="{7370A0F3-E260-A442-AE89-7FB3E87D6E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9396" y="2296695"/>
                <a:ext cx="8877008" cy="2721885"/>
              </a:xfrm>
              <a:prstGeom prst="rect">
                <a:avLst/>
              </a:prstGeom>
              <a:blipFill>
                <a:blip r:embed="rId6"/>
                <a:stretch>
                  <a:fillRect l="-999" t="-926"/>
                </a:stretch>
              </a:blipFill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7720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C651D77-73A2-1E45-A2F9-BAE67FD82A6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 simple PCP-based SNARK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82289B0C-10B0-4642-8480-6BA1D68740B0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3523989" y="2914650"/>
            <a:ext cx="20960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[Kilian’92, Micali’94]</a:t>
            </a:r>
            <a:endParaRPr lang="en-US" sz="18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398143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AE3E52-E1CE-2C44-B828-64AAC39F1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7145"/>
            <a:ext cx="8229600" cy="623097"/>
          </a:xfrm>
        </p:spPr>
        <p:txBody>
          <a:bodyPr>
            <a:normAutofit fontScale="90000"/>
          </a:bodyPr>
          <a:lstStyle/>
          <a:p>
            <a:r>
              <a:rPr lang="en-US" dirty="0"/>
              <a:t>A simple construction: PCP-based SNARK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49AE5B9-A233-7C45-8533-8CEA47FAE6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87076" y="960554"/>
                <a:ext cx="8856924" cy="147406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u="sng" dirty="0"/>
                  <a:t>The PCP theorem</a:t>
                </a:r>
                <a:r>
                  <a:rPr lang="en-US" dirty="0"/>
                  <a:t>:    Let 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  be a circuit where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US" dirty="0"/>
                  <a:t>.  </a:t>
                </a:r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en-US" dirty="0"/>
                  <a:t>	there is a proof system that for every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proves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𝑤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  </a:t>
                </a:r>
                <a:br>
                  <a:rPr lang="en-US" dirty="0"/>
                </a:br>
                <a:r>
                  <a:rPr lang="en-US" dirty="0"/>
                  <a:t>	as follows: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49AE5B9-A233-7C45-8533-8CEA47FAE6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87076" y="960554"/>
                <a:ext cx="8856924" cy="1474060"/>
              </a:xfrm>
              <a:blipFill>
                <a:blip r:embed="rId3"/>
                <a:stretch>
                  <a:fillRect l="-1146" t="-25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1A1B387-AF6D-3A40-B6CF-33E5A771CD11}"/>
                  </a:ext>
                </a:extLst>
              </p:cNvPr>
              <p:cNvSpPr txBox="1"/>
              <p:nvPr/>
            </p:nvSpPr>
            <p:spPr>
              <a:xfrm>
                <a:off x="666427" y="2473881"/>
                <a:ext cx="2754280" cy="5132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u="sng" dirty="0">
                    <a:solidFill>
                      <a:schemeClr val="tx1"/>
                    </a:solidFill>
                  </a:rPr>
                  <a:t>Prover P(</a:t>
                </a:r>
                <a:r>
                  <a:rPr lang="en-US" b="1" i="1" u="sng" dirty="0" err="1"/>
                  <a:t>S</a:t>
                </a:r>
                <a:r>
                  <a:rPr lang="en-US" b="1" i="1" u="sng" baseline="-25000" dirty="0" err="1"/>
                  <a:t>p</a:t>
                </a:r>
                <a:r>
                  <a:rPr lang="en-US" u="sng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1" i="1" u="sng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i="1" u="sng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b="1" i="1" u="sng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US" u="sng" dirty="0">
                    <a:solidFill>
                      <a:schemeClr val="tx1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1A1B387-AF6D-3A40-B6CF-33E5A771CD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427" y="2473881"/>
                <a:ext cx="2754280" cy="513282"/>
              </a:xfrm>
              <a:prstGeom prst="rect">
                <a:avLst/>
              </a:prstGeom>
              <a:blipFill>
                <a:blip r:embed="rId4"/>
                <a:stretch>
                  <a:fillRect l="-3211" b="-238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2F71EA4-84A4-CB4F-AF64-333D870FCBB7}"/>
                  </a:ext>
                </a:extLst>
              </p:cNvPr>
              <p:cNvSpPr txBox="1"/>
              <p:nvPr/>
            </p:nvSpPr>
            <p:spPr>
              <a:xfrm>
                <a:off x="5452820" y="2473881"/>
                <a:ext cx="2334935" cy="5132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u="sng" dirty="0">
                    <a:solidFill>
                      <a:schemeClr val="tx1"/>
                    </a:solidFill>
                  </a:rPr>
                  <a:t>Verifier V(</a:t>
                </a:r>
                <a:r>
                  <a:rPr lang="en-US" b="1" i="1" u="sng" dirty="0" err="1"/>
                  <a:t>S</a:t>
                </a:r>
                <a:r>
                  <a:rPr lang="en-US" b="1" i="1" u="sng" baseline="-25000" dirty="0" err="1"/>
                  <a:t>v</a:t>
                </a:r>
                <a:r>
                  <a:rPr lang="en-US" u="sng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1" i="1" u="sng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u="sng" dirty="0">
                    <a:solidFill>
                      <a:schemeClr val="tx1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2F71EA4-84A4-CB4F-AF64-333D870FCB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2820" y="2473881"/>
                <a:ext cx="2334935" cy="513282"/>
              </a:xfrm>
              <a:prstGeom prst="rect">
                <a:avLst/>
              </a:prstGeom>
              <a:blipFill>
                <a:blip r:embed="rId5"/>
                <a:stretch>
                  <a:fillRect l="-4324" r="-3243" b="-238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1CA4303-2551-4443-A359-86D06152FA34}"/>
                  </a:ext>
                </a:extLst>
              </p:cNvPr>
              <p:cNvSpPr txBox="1"/>
              <p:nvPr/>
            </p:nvSpPr>
            <p:spPr>
              <a:xfrm>
                <a:off x="5409752" y="3015115"/>
                <a:ext cx="3421258" cy="864083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tx1"/>
                    </a:solidFill>
                  </a:rPr>
                  <a:t>read only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bits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dirty="0">
                    <a:solidFill>
                      <a:schemeClr val="tx1"/>
                    </a:solidFill>
                  </a:rPr>
                  <a:t>output accept or reject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1CA4303-2551-4443-A359-86D06152FA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9752" y="3015115"/>
                <a:ext cx="3421258" cy="864083"/>
              </a:xfrm>
              <a:prstGeom prst="rect">
                <a:avLst/>
              </a:prstGeom>
              <a:blipFill>
                <a:blip r:embed="rId6"/>
                <a:stretch>
                  <a:fillRect l="-2583" t="-5797" b="-14493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8448D636-EC02-A14B-91B6-A10FAF5BFB12}"/>
              </a:ext>
            </a:extLst>
          </p:cNvPr>
          <p:cNvSpPr/>
          <p:nvPr/>
        </p:nvSpPr>
        <p:spPr>
          <a:xfrm>
            <a:off x="457199" y="2416953"/>
            <a:ext cx="8485322" cy="152639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5CFCE2A-2D78-3A44-98EB-1B33D2EAFE5B}"/>
                  </a:ext>
                </a:extLst>
              </p:cNvPr>
              <p:cNvSpPr txBox="1"/>
              <p:nvPr/>
            </p:nvSpPr>
            <p:spPr>
              <a:xfrm>
                <a:off x="1303442" y="2918542"/>
                <a:ext cx="1185259" cy="52321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45719" tIns="45719" rIns="45719" bIns="45719" numCol="1" spcCol="38100" rtlCol="0" anchor="t">
                <a:spAutoFit/>
              </a:bodyPr>
              <a:lstStyle/>
              <a:p>
                <a:pPr marL="0" marR="0" indent="0" algn="ctr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dirty="0"/>
                  <a:t>p</a:t>
                </a:r>
                <a:r>
                  <a:rPr lang="en-US" dirty="0">
                    <a:solidFill>
                      <a:schemeClr val="tx1"/>
                    </a:solidFill>
                  </a:rPr>
                  <a:t>roof 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5CFCE2A-2D78-3A44-98EB-1B33D2EAFE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3442" y="2918542"/>
                <a:ext cx="1185259" cy="523218"/>
              </a:xfrm>
              <a:prstGeom prst="rect">
                <a:avLst/>
              </a:prstGeom>
              <a:blipFill>
                <a:blip r:embed="rId7"/>
                <a:stretch>
                  <a:fillRect l="-10638" r="-3191" b="-20930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E7821014-7950-574F-92AB-2822B4872E49}"/>
              </a:ext>
            </a:extLst>
          </p:cNvPr>
          <p:cNvGrpSpPr/>
          <p:nvPr/>
        </p:nvGrpSpPr>
        <p:grpSpPr>
          <a:xfrm>
            <a:off x="937575" y="3431824"/>
            <a:ext cx="2211984" cy="182896"/>
            <a:chOff x="2890746" y="4305320"/>
            <a:chExt cx="2211984" cy="182896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061435B2-3D7B-C04F-A7D5-FA642C12603D}"/>
                </a:ext>
              </a:extLst>
            </p:cNvPr>
            <p:cNvSpPr/>
            <p:nvPr/>
          </p:nvSpPr>
          <p:spPr>
            <a:xfrm>
              <a:off x="2890746" y="4305336"/>
              <a:ext cx="182880" cy="18288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chemeClr val="tx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A93853D-87BD-F846-9826-B99543A3394D}"/>
                </a:ext>
              </a:extLst>
            </p:cNvPr>
            <p:cNvSpPr/>
            <p:nvPr/>
          </p:nvSpPr>
          <p:spPr>
            <a:xfrm>
              <a:off x="3075804" y="4305332"/>
              <a:ext cx="182880" cy="18288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chemeClr val="tx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CF8BBC2-5486-7B41-9DBA-C7A78F304F59}"/>
                </a:ext>
              </a:extLst>
            </p:cNvPr>
            <p:cNvSpPr/>
            <p:nvPr/>
          </p:nvSpPr>
          <p:spPr>
            <a:xfrm>
              <a:off x="3258684" y="4305332"/>
              <a:ext cx="182880" cy="18288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chemeClr val="tx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89176FE-664F-BA4E-AC40-743BD91CAB6D}"/>
                </a:ext>
              </a:extLst>
            </p:cNvPr>
            <p:cNvSpPr/>
            <p:nvPr/>
          </p:nvSpPr>
          <p:spPr>
            <a:xfrm>
              <a:off x="3443742" y="4305328"/>
              <a:ext cx="182880" cy="18288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chemeClr val="tx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5062F1E9-F294-FD49-AD74-2F9071FA753E}"/>
                </a:ext>
              </a:extLst>
            </p:cNvPr>
            <p:cNvSpPr/>
            <p:nvPr/>
          </p:nvSpPr>
          <p:spPr>
            <a:xfrm>
              <a:off x="3628800" y="4305332"/>
              <a:ext cx="182880" cy="18288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chemeClr val="tx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C41266E-4CFF-8E45-BD48-D99699D4AFD4}"/>
                </a:ext>
              </a:extLst>
            </p:cNvPr>
            <p:cNvSpPr/>
            <p:nvPr/>
          </p:nvSpPr>
          <p:spPr>
            <a:xfrm>
              <a:off x="3813858" y="4305328"/>
              <a:ext cx="182880" cy="18288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chemeClr val="tx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BA080D8F-9906-3648-91FD-9F27605A2515}"/>
                </a:ext>
              </a:extLst>
            </p:cNvPr>
            <p:cNvSpPr/>
            <p:nvPr/>
          </p:nvSpPr>
          <p:spPr>
            <a:xfrm>
              <a:off x="3996738" y="4305328"/>
              <a:ext cx="182880" cy="18288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chemeClr val="tx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F81AE92D-16E2-B14F-A4A2-8726B1C84B51}"/>
                </a:ext>
              </a:extLst>
            </p:cNvPr>
            <p:cNvSpPr/>
            <p:nvPr/>
          </p:nvSpPr>
          <p:spPr>
            <a:xfrm>
              <a:off x="4181796" y="4305324"/>
              <a:ext cx="182880" cy="18288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chemeClr val="tx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32F12065-E9CA-9749-835C-65A226C35A24}"/>
                </a:ext>
              </a:extLst>
            </p:cNvPr>
            <p:cNvSpPr/>
            <p:nvPr/>
          </p:nvSpPr>
          <p:spPr>
            <a:xfrm>
              <a:off x="4366854" y="4305328"/>
              <a:ext cx="182880" cy="18288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chemeClr val="tx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9B8DD3FC-F459-2943-8FE1-197F54DA8A00}"/>
                </a:ext>
              </a:extLst>
            </p:cNvPr>
            <p:cNvSpPr/>
            <p:nvPr/>
          </p:nvSpPr>
          <p:spPr>
            <a:xfrm>
              <a:off x="4551912" y="4305324"/>
              <a:ext cx="182880" cy="18288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chemeClr val="tx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3CA8F6C4-A253-AF4B-81D5-4F35E1C3B1E0}"/>
                </a:ext>
              </a:extLst>
            </p:cNvPr>
            <p:cNvSpPr/>
            <p:nvPr/>
          </p:nvSpPr>
          <p:spPr>
            <a:xfrm>
              <a:off x="4734792" y="4305324"/>
              <a:ext cx="182880" cy="18288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chemeClr val="tx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007D45A7-B988-C748-9132-B32FD0F4438C}"/>
                </a:ext>
              </a:extLst>
            </p:cNvPr>
            <p:cNvSpPr/>
            <p:nvPr/>
          </p:nvSpPr>
          <p:spPr>
            <a:xfrm>
              <a:off x="4919850" y="4305320"/>
              <a:ext cx="182880" cy="18288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chemeClr val="tx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77F1C914-A29F-714B-97F3-6B3B2E22078D}"/>
                  </a:ext>
                </a:extLst>
              </p:cNvPr>
              <p:cNvSpPr txBox="1"/>
              <p:nvPr/>
            </p:nvSpPr>
            <p:spPr>
              <a:xfrm>
                <a:off x="1693115" y="4628194"/>
                <a:ext cx="5970417" cy="461665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dirty="0">
                    <a:latin typeface="+mn-lt"/>
                  </a:rPr>
                  <a:t>size of proof is 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𝑝𝑜𝑙𝑦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(|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|)</m:t>
                    </m:r>
                  </m:oMath>
                </a14:m>
                <a:r>
                  <a:rPr lang="en-US" dirty="0">
                    <a:latin typeface="+mn-lt"/>
                  </a:rPr>
                  <a:t>.           (not succinct)</a:t>
                </a: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77F1C914-A29F-714B-97F3-6B3B2E2207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3115" y="4628194"/>
                <a:ext cx="5970417" cy="461665"/>
              </a:xfrm>
              <a:prstGeom prst="rect">
                <a:avLst/>
              </a:prstGeom>
              <a:blipFill>
                <a:blip r:embed="rId8"/>
                <a:stretch>
                  <a:fillRect l="-1483" t="-5128" r="-636" b="-25641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F84D72F7-9161-F540-8987-CD9EF084BE94}"/>
                  </a:ext>
                </a:extLst>
              </p:cNvPr>
              <p:cNvSpPr txBox="1"/>
              <p:nvPr/>
            </p:nvSpPr>
            <p:spPr>
              <a:xfrm>
                <a:off x="172739" y="4050609"/>
                <a:ext cx="879285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dirty="0">
                    <a:latin typeface="+mn-lt"/>
                  </a:rPr>
                  <a:t>V always accepts valid proof.     If no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>
                    <a:latin typeface="+mn-lt"/>
                  </a:rPr>
                  <a:t>, then V rejects with high prob.</a:t>
                </a: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F84D72F7-9161-F540-8987-CD9EF084BE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739" y="4050609"/>
                <a:ext cx="8792856" cy="461665"/>
              </a:xfrm>
              <a:prstGeom prst="rect">
                <a:avLst/>
              </a:prstGeom>
              <a:blipFill>
                <a:blip r:embed="rId9"/>
                <a:stretch>
                  <a:fillRect l="-1009" t="-7895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 29">
            <a:extLst>
              <a:ext uri="{FF2B5EF4-FFF2-40B4-BE49-F238E27FC236}">
                <a16:creationId xmlns:a16="http://schemas.microsoft.com/office/drawing/2014/main" id="{BC887AF0-1D28-2A4B-8303-B67C4CC6DBD1}"/>
              </a:ext>
            </a:extLst>
          </p:cNvPr>
          <p:cNvGrpSpPr/>
          <p:nvPr/>
        </p:nvGrpSpPr>
        <p:grpSpPr>
          <a:xfrm>
            <a:off x="2902167" y="3793424"/>
            <a:ext cx="2211984" cy="182896"/>
            <a:chOff x="2890746" y="4305320"/>
            <a:chExt cx="2211984" cy="182896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1298B101-B837-3D48-BB7D-E26024DEB4F2}"/>
                </a:ext>
              </a:extLst>
            </p:cNvPr>
            <p:cNvSpPr/>
            <p:nvPr/>
          </p:nvSpPr>
          <p:spPr>
            <a:xfrm>
              <a:off x="2890746" y="4305336"/>
              <a:ext cx="182880" cy="18288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chemeClr val="tx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27132078-356A-F748-A47C-A6878777BFCF}"/>
                </a:ext>
              </a:extLst>
            </p:cNvPr>
            <p:cNvSpPr/>
            <p:nvPr/>
          </p:nvSpPr>
          <p:spPr>
            <a:xfrm>
              <a:off x="3075804" y="4305332"/>
              <a:ext cx="182880" cy="18288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chemeClr val="tx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DA3F3AE9-6035-7844-9920-8BB2BFEECAD5}"/>
                </a:ext>
              </a:extLst>
            </p:cNvPr>
            <p:cNvSpPr/>
            <p:nvPr/>
          </p:nvSpPr>
          <p:spPr>
            <a:xfrm>
              <a:off x="3258684" y="4305332"/>
              <a:ext cx="182880" cy="18288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chemeClr val="tx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9FCE35E5-1374-EA4B-9B4A-1A12245F3DC0}"/>
                </a:ext>
              </a:extLst>
            </p:cNvPr>
            <p:cNvSpPr/>
            <p:nvPr/>
          </p:nvSpPr>
          <p:spPr>
            <a:xfrm>
              <a:off x="3443742" y="4305328"/>
              <a:ext cx="182880" cy="18288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chemeClr val="tx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CADCF073-DD8E-BE41-B6AD-2BC88E1CCACD}"/>
                </a:ext>
              </a:extLst>
            </p:cNvPr>
            <p:cNvSpPr/>
            <p:nvPr/>
          </p:nvSpPr>
          <p:spPr>
            <a:xfrm>
              <a:off x="3628800" y="4305332"/>
              <a:ext cx="182880" cy="18288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chemeClr val="tx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054EC429-F922-A94F-ACC0-0E06211B1F3E}"/>
                </a:ext>
              </a:extLst>
            </p:cNvPr>
            <p:cNvSpPr/>
            <p:nvPr/>
          </p:nvSpPr>
          <p:spPr>
            <a:xfrm>
              <a:off x="3813858" y="4305328"/>
              <a:ext cx="182880" cy="18288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chemeClr val="tx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C0BF01B6-6FB5-B849-9E84-46D47B395C77}"/>
                </a:ext>
              </a:extLst>
            </p:cNvPr>
            <p:cNvSpPr/>
            <p:nvPr/>
          </p:nvSpPr>
          <p:spPr>
            <a:xfrm>
              <a:off x="3996738" y="4305328"/>
              <a:ext cx="182880" cy="18288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chemeClr val="tx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1A5133C6-EBBB-7E4C-A74D-77D7FBA06FD2}"/>
                </a:ext>
              </a:extLst>
            </p:cNvPr>
            <p:cNvSpPr/>
            <p:nvPr/>
          </p:nvSpPr>
          <p:spPr>
            <a:xfrm>
              <a:off x="4181796" y="4305324"/>
              <a:ext cx="182880" cy="18288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chemeClr val="tx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F29141E1-0807-1F4C-97B6-2252A285B582}"/>
                </a:ext>
              </a:extLst>
            </p:cNvPr>
            <p:cNvSpPr/>
            <p:nvPr/>
          </p:nvSpPr>
          <p:spPr>
            <a:xfrm>
              <a:off x="4366854" y="4305328"/>
              <a:ext cx="182880" cy="18288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chemeClr val="tx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ED200B76-0894-7641-BD8C-7F12B05D174B}"/>
                </a:ext>
              </a:extLst>
            </p:cNvPr>
            <p:cNvSpPr/>
            <p:nvPr/>
          </p:nvSpPr>
          <p:spPr>
            <a:xfrm>
              <a:off x="4551912" y="4305324"/>
              <a:ext cx="182880" cy="18288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chemeClr val="tx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A5C5773A-3E28-BD4A-B747-C2938D4DF095}"/>
                </a:ext>
              </a:extLst>
            </p:cNvPr>
            <p:cNvSpPr/>
            <p:nvPr/>
          </p:nvSpPr>
          <p:spPr>
            <a:xfrm>
              <a:off x="4734792" y="4305324"/>
              <a:ext cx="182880" cy="18288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chemeClr val="tx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23EC0A97-1831-304A-A32C-47B217EEB935}"/>
                </a:ext>
              </a:extLst>
            </p:cNvPr>
            <p:cNvSpPr/>
            <p:nvPr/>
          </p:nvSpPr>
          <p:spPr>
            <a:xfrm>
              <a:off x="4919850" y="4305320"/>
              <a:ext cx="182880" cy="18288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chemeClr val="tx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2887E721-B442-6141-A9D0-E714852938AF}"/>
              </a:ext>
            </a:extLst>
          </p:cNvPr>
          <p:cNvGrpSpPr/>
          <p:nvPr/>
        </p:nvGrpSpPr>
        <p:grpSpPr>
          <a:xfrm>
            <a:off x="3178665" y="3181658"/>
            <a:ext cx="2257828" cy="621216"/>
            <a:chOff x="3178665" y="3181658"/>
            <a:chExt cx="2257828" cy="621216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2BCD2C0C-413B-4D47-BD67-4E1112A89BB1}"/>
                </a:ext>
              </a:extLst>
            </p:cNvPr>
            <p:cNvCxnSpPr>
              <a:cxnSpLocks/>
              <a:endCxn id="42" idx="0"/>
            </p:cNvCxnSpPr>
            <p:nvPr/>
          </p:nvCxnSpPr>
          <p:spPr>
            <a:xfrm flipH="1">
              <a:off x="4469715" y="3181666"/>
              <a:ext cx="966778" cy="611766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79B32678-228F-8D4A-89CA-04E2092E15A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901221" y="3197991"/>
              <a:ext cx="1505757" cy="604883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29152F1C-5A16-BC4E-B10A-48363D503476}"/>
                </a:ext>
              </a:extLst>
            </p:cNvPr>
            <p:cNvCxnSpPr>
              <a:cxnSpLocks/>
              <a:endCxn id="32" idx="0"/>
            </p:cNvCxnSpPr>
            <p:nvPr/>
          </p:nvCxnSpPr>
          <p:spPr>
            <a:xfrm flipH="1">
              <a:off x="3178665" y="3181658"/>
              <a:ext cx="2257828" cy="611778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02553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0.0071 L 0.21493 0.07068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47" y="31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/>
      <p:bldP spid="35" grpId="0" animBg="1"/>
      <p:bldP spid="3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00D82-E715-7D41-A954-45235E6E3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Converting a PCP proof to a SNARK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7D5B8A5-9B14-814B-A5B1-48E4C525B996}"/>
                  </a:ext>
                </a:extLst>
              </p:cNvPr>
              <p:cNvSpPr txBox="1"/>
              <p:nvPr/>
            </p:nvSpPr>
            <p:spPr>
              <a:xfrm>
                <a:off x="666428" y="1134176"/>
                <a:ext cx="2754280" cy="5132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u="sng" dirty="0">
                    <a:solidFill>
                      <a:schemeClr val="tx1"/>
                    </a:solidFill>
                  </a:rPr>
                  <a:t>Prover P(</a:t>
                </a:r>
                <a:r>
                  <a:rPr lang="en-US" b="1" i="1" u="sng" dirty="0" err="1"/>
                  <a:t>S</a:t>
                </a:r>
                <a:r>
                  <a:rPr lang="en-US" b="1" i="1" u="sng" baseline="-25000" dirty="0" err="1"/>
                  <a:t>p</a:t>
                </a:r>
                <a:r>
                  <a:rPr lang="en-US" u="sng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1" i="1" u="sng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i="1" u="sng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b="1" i="1" u="sng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US" u="sng" dirty="0">
                    <a:solidFill>
                      <a:schemeClr val="tx1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7D5B8A5-9B14-814B-A5B1-48E4C525B9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428" y="1134176"/>
                <a:ext cx="2754280" cy="513282"/>
              </a:xfrm>
              <a:prstGeom prst="rect">
                <a:avLst/>
              </a:prstGeom>
              <a:blipFill>
                <a:blip r:embed="rId2"/>
                <a:stretch>
                  <a:fillRect l="-3211" b="-24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17767D2-B660-CF49-BEE3-436A80CD8987}"/>
                  </a:ext>
                </a:extLst>
              </p:cNvPr>
              <p:cNvSpPr txBox="1"/>
              <p:nvPr/>
            </p:nvSpPr>
            <p:spPr>
              <a:xfrm>
                <a:off x="5452821" y="1134176"/>
                <a:ext cx="2334935" cy="5132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u="sng" dirty="0">
                    <a:solidFill>
                      <a:schemeClr val="tx1"/>
                    </a:solidFill>
                  </a:rPr>
                  <a:t>Verifier V(</a:t>
                </a:r>
                <a:r>
                  <a:rPr lang="en-US" b="1" i="1" u="sng" dirty="0" err="1"/>
                  <a:t>S</a:t>
                </a:r>
                <a:r>
                  <a:rPr lang="en-US" b="1" i="1" u="sng" baseline="-25000" dirty="0" err="1"/>
                  <a:t>v</a:t>
                </a:r>
                <a:r>
                  <a:rPr lang="en-US" u="sng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1" i="1" u="sng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u="sng" dirty="0">
                    <a:solidFill>
                      <a:schemeClr val="tx1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17767D2-B660-CF49-BEE3-436A80CD89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2821" y="1134176"/>
                <a:ext cx="2334935" cy="513282"/>
              </a:xfrm>
              <a:prstGeom prst="rect">
                <a:avLst/>
              </a:prstGeom>
              <a:blipFill>
                <a:blip r:embed="rId3"/>
                <a:stretch>
                  <a:fillRect l="-4324" r="-3243" b="-24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DE4D1163-235F-D44E-AD7D-5139A3DB986D}"/>
              </a:ext>
            </a:extLst>
          </p:cNvPr>
          <p:cNvGrpSpPr/>
          <p:nvPr/>
        </p:nvGrpSpPr>
        <p:grpSpPr>
          <a:xfrm>
            <a:off x="1169172" y="2539855"/>
            <a:ext cx="2211984" cy="182896"/>
            <a:chOff x="2890746" y="4305320"/>
            <a:chExt cx="2211984" cy="182896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5010DD4-4B15-834C-8D4B-D147BFCC184E}"/>
                </a:ext>
              </a:extLst>
            </p:cNvPr>
            <p:cNvSpPr/>
            <p:nvPr/>
          </p:nvSpPr>
          <p:spPr>
            <a:xfrm>
              <a:off x="2890746" y="4305336"/>
              <a:ext cx="182880" cy="18288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chemeClr val="tx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CF02F06-A2B6-4143-978E-AF04275CFA00}"/>
                </a:ext>
              </a:extLst>
            </p:cNvPr>
            <p:cNvSpPr/>
            <p:nvPr/>
          </p:nvSpPr>
          <p:spPr>
            <a:xfrm>
              <a:off x="3075804" y="4305332"/>
              <a:ext cx="182880" cy="18288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chemeClr val="tx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D210C75-1C78-274B-A62F-7339722AF029}"/>
                </a:ext>
              </a:extLst>
            </p:cNvPr>
            <p:cNvSpPr/>
            <p:nvPr/>
          </p:nvSpPr>
          <p:spPr>
            <a:xfrm>
              <a:off x="3258684" y="4305332"/>
              <a:ext cx="182880" cy="18288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chemeClr val="tx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D8FD788-528D-8B44-998B-0B0EF7E76EAD}"/>
                </a:ext>
              </a:extLst>
            </p:cNvPr>
            <p:cNvSpPr/>
            <p:nvPr/>
          </p:nvSpPr>
          <p:spPr>
            <a:xfrm>
              <a:off x="3443742" y="4305328"/>
              <a:ext cx="182880" cy="18288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chemeClr val="tx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07B04D4-0203-5143-9A1B-21640A480FC8}"/>
                </a:ext>
              </a:extLst>
            </p:cNvPr>
            <p:cNvSpPr/>
            <p:nvPr/>
          </p:nvSpPr>
          <p:spPr>
            <a:xfrm>
              <a:off x="3628800" y="4305332"/>
              <a:ext cx="182880" cy="18288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chemeClr val="tx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37CFBD5-28D1-4447-80C3-342D61150EFD}"/>
                </a:ext>
              </a:extLst>
            </p:cNvPr>
            <p:cNvSpPr/>
            <p:nvPr/>
          </p:nvSpPr>
          <p:spPr>
            <a:xfrm>
              <a:off x="3813858" y="4305328"/>
              <a:ext cx="182880" cy="18288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chemeClr val="tx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BDD27177-AA83-0C42-A93C-6F0E5B1E0DD3}"/>
                </a:ext>
              </a:extLst>
            </p:cNvPr>
            <p:cNvSpPr/>
            <p:nvPr/>
          </p:nvSpPr>
          <p:spPr>
            <a:xfrm>
              <a:off x="3996738" y="4305328"/>
              <a:ext cx="182880" cy="18288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chemeClr val="tx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DAAF283-591E-E541-8D01-6E88B842EEE7}"/>
                </a:ext>
              </a:extLst>
            </p:cNvPr>
            <p:cNvSpPr/>
            <p:nvPr/>
          </p:nvSpPr>
          <p:spPr>
            <a:xfrm>
              <a:off x="4181796" y="4305324"/>
              <a:ext cx="182880" cy="18288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chemeClr val="tx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1F7A003-362B-974E-80A8-4399E8D195B9}"/>
                </a:ext>
              </a:extLst>
            </p:cNvPr>
            <p:cNvSpPr/>
            <p:nvPr/>
          </p:nvSpPr>
          <p:spPr>
            <a:xfrm>
              <a:off x="4366854" y="4305328"/>
              <a:ext cx="182880" cy="18288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chemeClr val="tx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DE8FDA80-E0FD-9445-BC21-83000FB0134C}"/>
                </a:ext>
              </a:extLst>
            </p:cNvPr>
            <p:cNvSpPr/>
            <p:nvPr/>
          </p:nvSpPr>
          <p:spPr>
            <a:xfrm>
              <a:off x="4551912" y="4305324"/>
              <a:ext cx="182880" cy="18288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chemeClr val="tx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AA658B48-4C9E-BA47-A33B-DE55FF8ED9BA}"/>
                </a:ext>
              </a:extLst>
            </p:cNvPr>
            <p:cNvSpPr/>
            <p:nvPr/>
          </p:nvSpPr>
          <p:spPr>
            <a:xfrm>
              <a:off x="4734792" y="4305324"/>
              <a:ext cx="182880" cy="18288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chemeClr val="tx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B32F5BE5-AE9E-D645-8FE9-D71FF6C797AF}"/>
                </a:ext>
              </a:extLst>
            </p:cNvPr>
            <p:cNvSpPr/>
            <p:nvPr/>
          </p:nvSpPr>
          <p:spPr>
            <a:xfrm>
              <a:off x="4919850" y="4305320"/>
              <a:ext cx="182880" cy="18288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chemeClr val="tx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</p:grpSp>
      <p:sp>
        <p:nvSpPr>
          <p:cNvPr id="25" name="Triangle 24">
            <a:extLst>
              <a:ext uri="{FF2B5EF4-FFF2-40B4-BE49-F238E27FC236}">
                <a16:creationId xmlns:a16="http://schemas.microsoft.com/office/drawing/2014/main" id="{F48474E9-168D-ED43-972B-0FAA9C52F010}"/>
              </a:ext>
            </a:extLst>
          </p:cNvPr>
          <p:cNvSpPr/>
          <p:nvPr/>
        </p:nvSpPr>
        <p:spPr>
          <a:xfrm>
            <a:off x="1158798" y="1855355"/>
            <a:ext cx="2261910" cy="623097"/>
          </a:xfrm>
          <a:prstGeom prst="triangle">
            <a:avLst>
              <a:gd name="adj" fmla="val 5401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Merkle</a:t>
            </a:r>
            <a:endParaRPr lang="en-US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8A531CE-A670-3E4C-AB8E-E71023FCDDE5}"/>
                  </a:ext>
                </a:extLst>
              </p:cNvPr>
              <p:cNvSpPr txBox="1"/>
              <p:nvPr/>
            </p:nvSpPr>
            <p:spPr>
              <a:xfrm>
                <a:off x="724052" y="2373176"/>
                <a:ext cx="44294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8A531CE-A670-3E4C-AB8E-E71023FCDD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052" y="2373176"/>
                <a:ext cx="442942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5C1FF53-64AC-B546-9DF0-6193B6EB6299}"/>
                  </a:ext>
                </a:extLst>
              </p:cNvPr>
              <p:cNvSpPr txBox="1"/>
              <p:nvPr/>
            </p:nvSpPr>
            <p:spPr>
              <a:xfrm>
                <a:off x="2544569" y="1676220"/>
                <a:ext cx="43037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5C1FF53-64AC-B546-9DF0-6193B6EB62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4569" y="1676220"/>
                <a:ext cx="430374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7" name="Group 36">
            <a:extLst>
              <a:ext uri="{FF2B5EF4-FFF2-40B4-BE49-F238E27FC236}">
                <a16:creationId xmlns:a16="http://schemas.microsoft.com/office/drawing/2014/main" id="{3FE63352-DA9A-6C4B-920A-8CE4D69055B6}"/>
              </a:ext>
            </a:extLst>
          </p:cNvPr>
          <p:cNvGrpSpPr/>
          <p:nvPr/>
        </p:nvGrpSpPr>
        <p:grpSpPr>
          <a:xfrm>
            <a:off x="798275" y="2930844"/>
            <a:ext cx="5900237" cy="461665"/>
            <a:chOff x="798275" y="3079702"/>
            <a:chExt cx="5900237" cy="461665"/>
          </a:xfrm>
        </p:grpSpPr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CE1CBD3E-0572-964C-A96A-F20F87AD0BCC}"/>
                </a:ext>
              </a:extLst>
            </p:cNvPr>
            <p:cNvCxnSpPr/>
            <p:nvPr/>
          </p:nvCxnSpPr>
          <p:spPr>
            <a:xfrm flipH="1">
              <a:off x="798275" y="3455581"/>
              <a:ext cx="590023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58E1020B-1464-CB4A-8E40-91B524735AB0}"/>
                    </a:ext>
                  </a:extLst>
                </p:cNvPr>
                <p:cNvSpPr txBox="1"/>
                <p:nvPr/>
              </p:nvSpPr>
              <p:spPr>
                <a:xfrm>
                  <a:off x="1800950" y="3079702"/>
                  <a:ext cx="326204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latin typeface="+mn-lt"/>
                    </a:rPr>
                    <a:t>open </a:t>
                  </a:r>
                  <a14:m>
                    <m:oMath xmlns:m="http://schemas.openxmlformats.org/officeDocument/2006/math"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) </m:t>
                      </m:r>
                    </m:oMath>
                  </a14:m>
                  <a:r>
                    <a:rPr lang="en-US" dirty="0">
                      <a:latin typeface="+mn-lt"/>
                    </a:rPr>
                    <a:t>positions of </a:t>
                  </a:r>
                  <a14:m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𝜋</m:t>
                      </m:r>
                    </m:oMath>
                  </a14:m>
                  <a:r>
                    <a:rPr lang="en-US" dirty="0">
                      <a:latin typeface="+mn-lt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58E1020B-1464-CB4A-8E40-91B524735AB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00950" y="3079702"/>
                  <a:ext cx="3262047" cy="461665"/>
                </a:xfrm>
                <a:prstGeom prst="rect">
                  <a:avLst/>
                </a:prstGeom>
                <a:blipFill>
                  <a:blip r:embed="rId7"/>
                  <a:stretch>
                    <a:fillRect l="-2713" t="-5263" b="-263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EA9FF403-82F9-6F49-8E79-C50E78B61AAD}"/>
              </a:ext>
            </a:extLst>
          </p:cNvPr>
          <p:cNvGrpSpPr/>
          <p:nvPr/>
        </p:nvGrpSpPr>
        <p:grpSpPr>
          <a:xfrm>
            <a:off x="798274" y="3537793"/>
            <a:ext cx="5900237" cy="461665"/>
            <a:chOff x="798274" y="3686651"/>
            <a:chExt cx="5900237" cy="461665"/>
          </a:xfrm>
        </p:grpSpPr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39747E81-53AF-E04E-9186-2E306071C073}"/>
                </a:ext>
              </a:extLst>
            </p:cNvPr>
            <p:cNvCxnSpPr>
              <a:cxnSpLocks/>
            </p:cNvCxnSpPr>
            <p:nvPr/>
          </p:nvCxnSpPr>
          <p:spPr>
            <a:xfrm>
              <a:off x="798274" y="3693042"/>
              <a:ext cx="590023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83B7A02B-A285-7648-88D5-2F50C3970437}"/>
                    </a:ext>
                  </a:extLst>
                </p:cNvPr>
                <p:cNvSpPr txBox="1"/>
                <p:nvPr/>
              </p:nvSpPr>
              <p:spPr>
                <a:xfrm>
                  <a:off x="1737154" y="3686651"/>
                  <a:ext cx="4269695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) </m:t>
                      </m:r>
                    </m:oMath>
                  </a14:m>
                  <a:r>
                    <a:rPr lang="en-US" dirty="0">
                      <a:latin typeface="+mn-lt"/>
                    </a:rPr>
                    <a:t>opening and Merkle proofs</a:t>
                  </a:r>
                </a:p>
              </p:txBody>
            </p:sp>
          </mc:Choice>
          <mc:Fallback xmlns="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83B7A02B-A285-7648-88D5-2F50C397043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37154" y="3686651"/>
                  <a:ext cx="4269695" cy="461665"/>
                </a:xfrm>
                <a:prstGeom prst="rect">
                  <a:avLst/>
                </a:prstGeom>
                <a:blipFill>
                  <a:blip r:embed="rId8"/>
                  <a:stretch>
                    <a:fillRect t="-10811" b="-2702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4AF9B715-6BBF-2442-8A9A-09B4A4337A49}"/>
              </a:ext>
            </a:extLst>
          </p:cNvPr>
          <p:cNvSpPr txBox="1"/>
          <p:nvPr/>
        </p:nvSpPr>
        <p:spPr>
          <a:xfrm>
            <a:off x="5826641" y="3848916"/>
            <a:ext cx="32303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output accept or reject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C63505E5-2465-0A4A-A5BD-E7DE62B16717}"/>
                  </a:ext>
                </a:extLst>
              </p:cNvPr>
              <p:cNvSpPr txBox="1"/>
              <p:nvPr/>
            </p:nvSpPr>
            <p:spPr>
              <a:xfrm>
                <a:off x="198710" y="4556916"/>
                <a:ext cx="6077760" cy="461665"/>
              </a:xfrm>
              <a:prstGeom prst="rect">
                <a:avLst/>
              </a:prstGeom>
              <a:noFill/>
              <a:ln>
                <a:solidFill>
                  <a:schemeClr val="tx2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+mn-lt"/>
                  </a:rPr>
                  <a:t>Verifier sees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 err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b="0" i="1" dirty="0" err="1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sz="2000" b="0" i="1" dirty="0" err="1" smtClean="0">
                        <a:latin typeface="Cambria Math" panose="02040503050406030204" pitchFamily="18" charset="0"/>
                      </a:rPr>
                      <m:t>⁡|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|) </m:t>
                    </m:r>
                  </m:oMath>
                </a14:m>
                <a:r>
                  <a:rPr lang="en-US" dirty="0">
                    <a:latin typeface="+mn-lt"/>
                  </a:rPr>
                  <a:t>data  ⇒  succinct proof.                                      </a:t>
                </a: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C63505E5-2465-0A4A-A5BD-E7DE62B167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710" y="4556916"/>
                <a:ext cx="6077760" cy="461665"/>
              </a:xfrm>
              <a:prstGeom prst="rect">
                <a:avLst/>
              </a:prstGeom>
              <a:blipFill>
                <a:blip r:embed="rId9"/>
                <a:stretch>
                  <a:fillRect l="-1458" t="-10526" r="-5625" b="-26316"/>
                </a:stretch>
              </a:blipFill>
              <a:ln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338F8BBE-AA74-034F-B03C-12C57C73A4B0}"/>
              </a:ext>
            </a:extLst>
          </p:cNvPr>
          <p:cNvGrpSpPr/>
          <p:nvPr/>
        </p:nvGrpSpPr>
        <p:grpSpPr>
          <a:xfrm>
            <a:off x="798275" y="2478452"/>
            <a:ext cx="6955908" cy="552953"/>
            <a:chOff x="798275" y="2478452"/>
            <a:chExt cx="6955908" cy="552953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D186275A-8280-664A-BBDA-17EDCE2A57CC}"/>
                </a:ext>
              </a:extLst>
            </p:cNvPr>
            <p:cNvCxnSpPr>
              <a:cxnSpLocks/>
            </p:cNvCxnSpPr>
            <p:nvPr/>
          </p:nvCxnSpPr>
          <p:spPr>
            <a:xfrm>
              <a:off x="798275" y="2863603"/>
              <a:ext cx="5900237" cy="0"/>
            </a:xfrm>
            <a:prstGeom prst="straightConnector1">
              <a:avLst/>
            </a:prstGeom>
            <a:noFill/>
            <a:ln w="25400" cap="flat">
              <a:solidFill>
                <a:schemeClr val="accent1"/>
              </a:solidFill>
              <a:prstDash val="solid"/>
              <a:round/>
              <a:headEnd type="none" w="med" len="med"/>
              <a:tailEnd type="triangle" w="med" len="med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D3159B24-1B17-BD40-B3A0-9D0BEA39EB84}"/>
                    </a:ext>
                  </a:extLst>
                </p:cNvPr>
                <p:cNvSpPr txBox="1"/>
                <p:nvPr/>
              </p:nvSpPr>
              <p:spPr>
                <a:xfrm>
                  <a:off x="4306186" y="2478452"/>
                  <a:ext cx="197028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en-US" dirty="0">
                      <a:latin typeface="+mn-lt"/>
                    </a:rPr>
                    <a:t>Merkle root  </a:t>
                  </a:r>
                  <a14:m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a14:m>
                  <a:endParaRPr lang="en-US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D3159B24-1B17-BD40-B3A0-9D0BEA39EB8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06186" y="2478452"/>
                  <a:ext cx="1970283" cy="461665"/>
                </a:xfrm>
                <a:prstGeom prst="rect">
                  <a:avLst/>
                </a:prstGeom>
                <a:blipFill>
                  <a:blip r:embed="rId10"/>
                  <a:stretch>
                    <a:fillRect l="-4459" t="-8108" b="-297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335C9BD6-7F2C-B040-9A5E-FC93D90794A4}"/>
                </a:ext>
              </a:extLst>
            </p:cNvPr>
            <p:cNvSpPr txBox="1"/>
            <p:nvPr/>
          </p:nvSpPr>
          <p:spPr>
            <a:xfrm>
              <a:off x="6888240" y="2631295"/>
              <a:ext cx="8659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dirty="0">
                  <a:latin typeface="+mn-lt"/>
                </a:rPr>
                <a:t>1 hash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D4BE1DCF-4A95-3645-A752-043454997240}"/>
                  </a:ext>
                </a:extLst>
              </p:cNvPr>
              <p:cNvSpPr txBox="1"/>
              <p:nvPr/>
            </p:nvSpPr>
            <p:spPr>
              <a:xfrm>
                <a:off x="6811371" y="3310150"/>
                <a:ext cx="226485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i="1" dirty="0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 |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|)</m:t>
                    </m:r>
                  </m:oMath>
                </a14:m>
                <a:r>
                  <a:rPr lang="en-US" sz="2000" dirty="0">
                    <a:latin typeface="+mn-lt"/>
                  </a:rPr>
                  <a:t> hashes</a:t>
                </a: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D4BE1DCF-4A95-3645-A752-0434549972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1371" y="3310150"/>
                <a:ext cx="2264851" cy="400110"/>
              </a:xfrm>
              <a:prstGeom prst="rect">
                <a:avLst/>
              </a:prstGeom>
              <a:blipFill>
                <a:blip r:embed="rId11"/>
                <a:stretch>
                  <a:fillRect t="-6061" r="-2235" b="-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FDCDD9F8-3E77-014B-94AC-EB372F6F3129}"/>
              </a:ext>
            </a:extLst>
          </p:cNvPr>
          <p:cNvSpPr txBox="1"/>
          <p:nvPr/>
        </p:nvSpPr>
        <p:spPr>
          <a:xfrm>
            <a:off x="6392450" y="4555271"/>
            <a:ext cx="27506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Problem: </a:t>
            </a:r>
            <a:r>
              <a:rPr lang="en-US" b="1" dirty="0">
                <a:latin typeface="+mn-lt"/>
              </a:rPr>
              <a:t>interactive</a:t>
            </a:r>
          </a:p>
        </p:txBody>
      </p:sp>
    </p:spTree>
    <p:extLst>
      <p:ext uri="{BB962C8B-B14F-4D97-AF65-F5344CB8AC3E}">
        <p14:creationId xmlns:p14="http://schemas.microsoft.com/office/powerpoint/2010/main" val="3240759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9" grpId="0" animBg="1"/>
      <p:bldP spid="40" grpId="0"/>
      <p:bldP spid="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00D82-E715-7D41-A954-45235E6E3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Making the proof non-interactive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8DDB1F-E866-3F41-8C56-B2F6163817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019395"/>
            <a:ext cx="8580475" cy="13715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 </a:t>
            </a:r>
            <a:r>
              <a:rPr lang="en-US" b="1" dirty="0"/>
              <a:t>Fiat-Shamir heuristic:</a:t>
            </a:r>
          </a:p>
          <a:p>
            <a:r>
              <a:rPr lang="en-US" dirty="0"/>
              <a:t>public-coin interactive protocol  ⇒  non-interactive protocol</a:t>
            </a:r>
          </a:p>
          <a:p>
            <a:pPr marL="0" indent="0">
              <a:buNone/>
            </a:pPr>
            <a:r>
              <a:rPr lang="en-US" dirty="0"/>
              <a:t>			public coin:  all verifier randomness is public (no secrets)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7C1F555B-A66E-1E42-8EC0-9E2ECDD35CA7}"/>
                  </a:ext>
                </a:extLst>
              </p:cNvPr>
              <p:cNvSpPr txBox="1"/>
              <p:nvPr/>
            </p:nvSpPr>
            <p:spPr>
              <a:xfrm>
                <a:off x="666426" y="2730522"/>
                <a:ext cx="2754280" cy="5132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u="sng" dirty="0">
                    <a:solidFill>
                      <a:schemeClr val="tx1"/>
                    </a:solidFill>
                  </a:rPr>
                  <a:t>Prover P(</a:t>
                </a:r>
                <a:r>
                  <a:rPr lang="en-US" b="1" i="1" u="sng" dirty="0" err="1"/>
                  <a:t>S</a:t>
                </a:r>
                <a:r>
                  <a:rPr lang="en-US" b="1" i="1" u="sng" baseline="-25000" dirty="0" err="1"/>
                  <a:t>p</a:t>
                </a:r>
                <a:r>
                  <a:rPr lang="en-US" u="sng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1" i="1" u="sng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i="1" u="sng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b="1" i="1" u="sng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US" u="sng" dirty="0">
                    <a:solidFill>
                      <a:schemeClr val="tx1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7C1F555B-A66E-1E42-8EC0-9E2ECDD35C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426" y="2730522"/>
                <a:ext cx="2754280" cy="513282"/>
              </a:xfrm>
              <a:prstGeom prst="rect">
                <a:avLst/>
              </a:prstGeom>
              <a:blipFill>
                <a:blip r:embed="rId2"/>
                <a:stretch>
                  <a:fillRect l="-3211" b="-24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5EA09E0B-1568-EE45-8A93-B16043C77D29}"/>
                  </a:ext>
                </a:extLst>
              </p:cNvPr>
              <p:cNvSpPr txBox="1"/>
              <p:nvPr/>
            </p:nvSpPr>
            <p:spPr>
              <a:xfrm>
                <a:off x="5723295" y="2730522"/>
                <a:ext cx="2334935" cy="5132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u="sng" dirty="0">
                    <a:solidFill>
                      <a:schemeClr val="tx1"/>
                    </a:solidFill>
                  </a:rPr>
                  <a:t>Verifier V(</a:t>
                </a:r>
                <a:r>
                  <a:rPr lang="en-US" b="1" i="1" u="sng" dirty="0" err="1"/>
                  <a:t>S</a:t>
                </a:r>
                <a:r>
                  <a:rPr lang="en-US" b="1" i="1" u="sng" baseline="-25000" dirty="0" err="1"/>
                  <a:t>v</a:t>
                </a:r>
                <a:r>
                  <a:rPr lang="en-US" u="sng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1" i="1" u="sng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u="sng" dirty="0">
                    <a:solidFill>
                      <a:schemeClr val="tx1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5EA09E0B-1568-EE45-8A93-B16043C77D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3295" y="2730522"/>
                <a:ext cx="2334935" cy="513282"/>
              </a:xfrm>
              <a:prstGeom prst="rect">
                <a:avLst/>
              </a:prstGeom>
              <a:blipFill>
                <a:blip r:embed="rId3"/>
                <a:stretch>
                  <a:fillRect l="-3784" r="-3243" b="-24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50D262F-C795-F447-BD19-E17DB91B436C}"/>
              </a:ext>
            </a:extLst>
          </p:cNvPr>
          <p:cNvCxnSpPr/>
          <p:nvPr/>
        </p:nvCxnSpPr>
        <p:spPr>
          <a:xfrm>
            <a:off x="2955851" y="3572540"/>
            <a:ext cx="320040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76E779C0-AE20-9B45-B97A-928C61C24286}"/>
              </a:ext>
            </a:extLst>
          </p:cNvPr>
          <p:cNvSpPr txBox="1"/>
          <p:nvPr/>
        </p:nvSpPr>
        <p:spPr>
          <a:xfrm>
            <a:off x="4029739" y="3133014"/>
            <a:ext cx="8499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msg1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CDC328AF-FB13-9340-BE80-B3B9D9B20610}"/>
              </a:ext>
            </a:extLst>
          </p:cNvPr>
          <p:cNvCxnSpPr>
            <a:cxnSpLocks/>
          </p:cNvCxnSpPr>
          <p:nvPr/>
        </p:nvCxnSpPr>
        <p:spPr>
          <a:xfrm flipH="1">
            <a:off x="2955851" y="4053209"/>
            <a:ext cx="320040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03A040DC-535C-5145-8002-17B508396A64}"/>
              </a:ext>
            </a:extLst>
          </p:cNvPr>
          <p:cNvSpPr txBox="1"/>
          <p:nvPr/>
        </p:nvSpPr>
        <p:spPr>
          <a:xfrm>
            <a:off x="4327778" y="3642965"/>
            <a:ext cx="2920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r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D1B5044D-E180-1449-A8B9-4D3783B6B91D}"/>
              </a:ext>
            </a:extLst>
          </p:cNvPr>
          <p:cNvCxnSpPr/>
          <p:nvPr/>
        </p:nvCxnSpPr>
        <p:spPr>
          <a:xfrm>
            <a:off x="2971800" y="4511099"/>
            <a:ext cx="320040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5D887516-0057-5E48-A110-C82F6B52C52B}"/>
              </a:ext>
            </a:extLst>
          </p:cNvPr>
          <p:cNvSpPr txBox="1"/>
          <p:nvPr/>
        </p:nvSpPr>
        <p:spPr>
          <a:xfrm>
            <a:off x="4041689" y="4150779"/>
            <a:ext cx="8499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msg2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2270C5E-4D0B-024E-A069-8D8DA15989CA}"/>
              </a:ext>
            </a:extLst>
          </p:cNvPr>
          <p:cNvSpPr txBox="1"/>
          <p:nvPr/>
        </p:nvSpPr>
        <p:spPr>
          <a:xfrm>
            <a:off x="6358270" y="4442613"/>
            <a:ext cx="21333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accept or reject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354DCEC-41BE-134E-8358-F44D3DA569FB}"/>
              </a:ext>
            </a:extLst>
          </p:cNvPr>
          <p:cNvSpPr/>
          <p:nvPr/>
        </p:nvSpPr>
        <p:spPr>
          <a:xfrm>
            <a:off x="329609" y="2614283"/>
            <a:ext cx="8580475" cy="228999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D6C9C3-5B23-E446-BE3D-68DBD15AD49E}"/>
              </a:ext>
            </a:extLst>
          </p:cNvPr>
          <p:cNvSpPr txBox="1"/>
          <p:nvPr/>
        </p:nvSpPr>
        <p:spPr>
          <a:xfrm>
            <a:off x="6013271" y="3624657"/>
            <a:ext cx="28233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choose random bits r</a:t>
            </a:r>
          </a:p>
        </p:txBody>
      </p:sp>
    </p:spTree>
    <p:extLst>
      <p:ext uri="{BB962C8B-B14F-4D97-AF65-F5344CB8AC3E}">
        <p14:creationId xmlns:p14="http://schemas.microsoft.com/office/powerpoint/2010/main" val="1291183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8" grpId="0"/>
      <p:bldP spid="43" grpId="0"/>
      <p:bldP spid="45" grpId="0"/>
      <p:bldP spid="10" grpId="0"/>
      <p:bldP spid="24" grpId="0" animBg="1"/>
      <p:bldP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00D82-E715-7D41-A954-45235E6E3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Making the proof non-interactive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8DDB1F-E866-3F41-8C56-B2F6163817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966230"/>
                <a:ext cx="8229600" cy="115227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u="sng" dirty="0"/>
                  <a:t>Fiat-Shamir heuristic</a:t>
                </a:r>
                <a:r>
                  <a:rPr lang="en-US" b="1" dirty="0"/>
                  <a:t>:   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⇾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b="1" dirty="0"/>
                  <a:t>  </a:t>
                </a:r>
                <a:r>
                  <a:rPr lang="en-US" dirty="0"/>
                  <a:t>a cryptographic hash function</a:t>
                </a:r>
              </a:p>
              <a:p>
                <a:pPr>
                  <a:spcBef>
                    <a:spcPts val="1776"/>
                  </a:spcBef>
                </a:pPr>
                <a:r>
                  <a:rPr lang="en-US" dirty="0"/>
                  <a:t>idea:  prover generates random bits on its own (!)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8DDB1F-E866-3F41-8C56-B2F6163817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66230"/>
                <a:ext cx="8229600" cy="1152273"/>
              </a:xfrm>
              <a:blipFill>
                <a:blip r:embed="rId2"/>
                <a:stretch>
                  <a:fillRect l="-1235" t="-4348" r="-1235" b="-2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7C1F555B-A66E-1E42-8EC0-9E2ECDD35CA7}"/>
                  </a:ext>
                </a:extLst>
              </p:cNvPr>
              <p:cNvSpPr txBox="1"/>
              <p:nvPr/>
            </p:nvSpPr>
            <p:spPr>
              <a:xfrm>
                <a:off x="666426" y="2209519"/>
                <a:ext cx="2754280" cy="5132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u="sng" dirty="0">
                    <a:solidFill>
                      <a:schemeClr val="tx1"/>
                    </a:solidFill>
                  </a:rPr>
                  <a:t>Prover P(</a:t>
                </a:r>
                <a:r>
                  <a:rPr lang="en-US" b="1" i="1" u="sng" dirty="0" err="1"/>
                  <a:t>S</a:t>
                </a:r>
                <a:r>
                  <a:rPr lang="en-US" b="1" i="1" u="sng" baseline="-25000" dirty="0" err="1"/>
                  <a:t>p</a:t>
                </a:r>
                <a:r>
                  <a:rPr lang="en-US" u="sng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1" i="1" u="sng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i="1" u="sng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b="1" i="1" u="sng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US" u="sng" dirty="0">
                    <a:solidFill>
                      <a:schemeClr val="tx1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7C1F555B-A66E-1E42-8EC0-9E2ECDD35C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426" y="2209519"/>
                <a:ext cx="2754280" cy="513282"/>
              </a:xfrm>
              <a:prstGeom prst="rect">
                <a:avLst/>
              </a:prstGeom>
              <a:blipFill>
                <a:blip r:embed="rId3"/>
                <a:stretch>
                  <a:fillRect l="-3211" b="-238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5EA09E0B-1568-EE45-8A93-B16043C77D29}"/>
                  </a:ext>
                </a:extLst>
              </p:cNvPr>
              <p:cNvSpPr txBox="1"/>
              <p:nvPr/>
            </p:nvSpPr>
            <p:spPr>
              <a:xfrm>
                <a:off x="5723295" y="2209519"/>
                <a:ext cx="2334935" cy="5132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u="sng" dirty="0">
                    <a:solidFill>
                      <a:schemeClr val="tx1"/>
                    </a:solidFill>
                  </a:rPr>
                  <a:t>Verifier V(</a:t>
                </a:r>
                <a:r>
                  <a:rPr lang="en-US" b="1" i="1" u="sng" dirty="0" err="1"/>
                  <a:t>S</a:t>
                </a:r>
                <a:r>
                  <a:rPr lang="en-US" b="1" i="1" u="sng" baseline="-25000" dirty="0" err="1"/>
                  <a:t>v</a:t>
                </a:r>
                <a:r>
                  <a:rPr lang="en-US" u="sng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1" i="1" u="sng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u="sng" dirty="0">
                    <a:solidFill>
                      <a:schemeClr val="tx1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5EA09E0B-1568-EE45-8A93-B16043C77D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3295" y="2209519"/>
                <a:ext cx="2334935" cy="513282"/>
              </a:xfrm>
              <a:prstGeom prst="rect">
                <a:avLst/>
              </a:prstGeom>
              <a:blipFill>
                <a:blip r:embed="rId4"/>
                <a:stretch>
                  <a:fillRect l="-3784" r="-3243" b="-238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1C59F39A-2303-224D-AFA6-A99B50696775}"/>
              </a:ext>
            </a:extLst>
          </p:cNvPr>
          <p:cNvGrpSpPr/>
          <p:nvPr/>
        </p:nvGrpSpPr>
        <p:grpSpPr>
          <a:xfrm>
            <a:off x="2971800" y="3488767"/>
            <a:ext cx="3200400" cy="923330"/>
            <a:chOff x="2971800" y="4009770"/>
            <a:chExt cx="3200400" cy="923330"/>
          </a:xfrm>
        </p:grpSpPr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D1B5044D-E180-1449-A8B9-4D3783B6B91D}"/>
                </a:ext>
              </a:extLst>
            </p:cNvPr>
            <p:cNvCxnSpPr/>
            <p:nvPr/>
          </p:nvCxnSpPr>
          <p:spPr>
            <a:xfrm>
              <a:off x="2971800" y="4429454"/>
              <a:ext cx="32004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5D887516-0057-5E48-A110-C82F6B52C52B}"/>
                    </a:ext>
                  </a:extLst>
                </p:cNvPr>
                <p:cNvSpPr txBox="1"/>
                <p:nvPr/>
              </p:nvSpPr>
              <p:spPr>
                <a:xfrm>
                  <a:off x="3455411" y="4009770"/>
                  <a:ext cx="2328073" cy="9233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14:m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𝜋</m:t>
                      </m:r>
                    </m:oMath>
                  </a14:m>
                  <a:r>
                    <a:rPr lang="en-US" dirty="0">
                      <a:latin typeface="+mn-lt"/>
                    </a:rPr>
                    <a:t> = (msg1, msg2)</a:t>
                  </a:r>
                </a:p>
                <a:p>
                  <a:pPr algn="ctr">
                    <a:spcBef>
                      <a:spcPts val="1200"/>
                    </a:spcBef>
                  </a:pPr>
                  <a:r>
                    <a:rPr lang="en-US" sz="2000" dirty="0">
                      <a:latin typeface="+mn-lt"/>
                    </a:rPr>
                    <a:t>|π| = O(</a:t>
                  </a:r>
                  <a14:m>
                    <m:oMath xmlns:m="http://schemas.openxmlformats.org/officeDocument/2006/math"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i="1" dirty="0" err="1">
                          <a:latin typeface="Cambria Math" panose="02040503050406030204" pitchFamily="18" charset="0"/>
                        </a:rPr>
                        <m:t>log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 dirty="0" err="1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|) </m:t>
                      </m:r>
                    </m:oMath>
                  </a14:m>
                  <a:endParaRPr lang="en-US" sz="20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5D887516-0057-5E48-A110-C82F6B52C52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55411" y="4009770"/>
                  <a:ext cx="2328073" cy="923330"/>
                </a:xfrm>
                <a:prstGeom prst="rect">
                  <a:avLst/>
                </a:prstGeom>
                <a:blipFill>
                  <a:blip r:embed="rId5"/>
                  <a:stretch>
                    <a:fillRect t="-4054" r="-3261" b="-108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2270C5E-4D0B-024E-A069-8D8DA15989CA}"/>
                  </a:ext>
                </a:extLst>
              </p:cNvPr>
              <p:cNvSpPr txBox="1"/>
              <p:nvPr/>
            </p:nvSpPr>
            <p:spPr>
              <a:xfrm>
                <a:off x="6287823" y="3488767"/>
                <a:ext cx="2214068" cy="984885"/>
              </a:xfrm>
              <a:prstGeom prst="rect">
                <a:avLst/>
              </a:prstGeom>
              <a:noFill/>
              <a:ln>
                <a:solidFill>
                  <a:schemeClr val="tx2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+mn-lt"/>
                  </a:rPr>
                  <a:t>r ⇽ H(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dirty="0">
                    <a:latin typeface="+mn-lt"/>
                  </a:rPr>
                  <a:t>, msg1)</a:t>
                </a:r>
              </a:p>
              <a:p>
                <a:pPr algn="l">
                  <a:spcBef>
                    <a:spcPts val="1200"/>
                  </a:spcBef>
                </a:pPr>
                <a:r>
                  <a:rPr lang="en-US" dirty="0">
                    <a:latin typeface="+mn-lt"/>
                  </a:rPr>
                  <a:t>accept or reject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2270C5E-4D0B-024E-A069-8D8DA15989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7823" y="3488767"/>
                <a:ext cx="2214068" cy="984885"/>
              </a:xfrm>
              <a:prstGeom prst="rect">
                <a:avLst/>
              </a:prstGeom>
              <a:blipFill>
                <a:blip r:embed="rId6"/>
                <a:stretch>
                  <a:fillRect l="-3955" t="-5063" b="-11392"/>
                </a:stretch>
              </a:blipFill>
              <a:ln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23">
            <a:extLst>
              <a:ext uri="{FF2B5EF4-FFF2-40B4-BE49-F238E27FC236}">
                <a16:creationId xmlns:a16="http://schemas.microsoft.com/office/drawing/2014/main" id="{0354DCEC-41BE-134E-8358-F44D3DA569FB}"/>
              </a:ext>
            </a:extLst>
          </p:cNvPr>
          <p:cNvSpPr/>
          <p:nvPr/>
        </p:nvSpPr>
        <p:spPr>
          <a:xfrm>
            <a:off x="202019" y="2093279"/>
            <a:ext cx="8708065" cy="2446831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4F1560D-1133-3A41-8201-51627792F997}"/>
              </a:ext>
            </a:extLst>
          </p:cNvPr>
          <p:cNvGrpSpPr/>
          <p:nvPr/>
        </p:nvGrpSpPr>
        <p:grpSpPr>
          <a:xfrm>
            <a:off x="637168" y="2839041"/>
            <a:ext cx="2071401" cy="1473750"/>
            <a:chOff x="573370" y="2839041"/>
            <a:chExt cx="2071401" cy="147375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5F02088A-186E-0A4E-A087-E76E090B1CC4}"/>
                    </a:ext>
                  </a:extLst>
                </p:cNvPr>
                <p:cNvSpPr txBox="1"/>
                <p:nvPr/>
              </p:nvSpPr>
              <p:spPr>
                <a:xfrm>
                  <a:off x="573370" y="3313396"/>
                  <a:ext cx="2071401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latin typeface="+mn-lt"/>
                    </a:rPr>
                    <a:t>r ⇽ H(</a:t>
                  </a:r>
                  <a14:m>
                    <m:oMath xmlns:m="http://schemas.openxmlformats.org/officeDocument/2006/math">
                      <m:r>
                        <a:rPr lang="en-US" b="1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a14:m>
                  <a:r>
                    <a:rPr lang="en-US" dirty="0">
                      <a:latin typeface="+mn-lt"/>
                    </a:rPr>
                    <a:t>, msg1)</a:t>
                  </a:r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5F02088A-186E-0A4E-A087-E76E090B1CC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3370" y="3313396"/>
                  <a:ext cx="2071401" cy="461665"/>
                </a:xfrm>
                <a:prstGeom prst="rect">
                  <a:avLst/>
                </a:prstGeom>
                <a:blipFill>
                  <a:blip r:embed="rId7"/>
                  <a:stretch>
                    <a:fillRect l="-4878" t="-13514" r="-3659" b="-2702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313AD76-A275-2349-8A8C-99C76814DC49}"/>
                </a:ext>
              </a:extLst>
            </p:cNvPr>
            <p:cNvSpPr txBox="1"/>
            <p:nvPr/>
          </p:nvSpPr>
          <p:spPr>
            <a:xfrm>
              <a:off x="594529" y="2839041"/>
              <a:ext cx="202908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generate msg1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E7AE2F7-25A2-6F46-A2B6-0EF8259B4263}"/>
                </a:ext>
              </a:extLst>
            </p:cNvPr>
            <p:cNvSpPr txBox="1"/>
            <p:nvPr/>
          </p:nvSpPr>
          <p:spPr>
            <a:xfrm>
              <a:off x="594529" y="3851126"/>
              <a:ext cx="202908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generate msg2</a:t>
              </a: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8611FBB3-4D08-FA4C-965F-34B025CDBD90}"/>
              </a:ext>
            </a:extLst>
          </p:cNvPr>
          <p:cNvSpPr/>
          <p:nvPr/>
        </p:nvSpPr>
        <p:spPr>
          <a:xfrm>
            <a:off x="457200" y="2874493"/>
            <a:ext cx="2451890" cy="1491163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734D96F-A5EA-0344-804F-0934E310EE5E}"/>
              </a:ext>
            </a:extLst>
          </p:cNvPr>
          <p:cNvSpPr txBox="1"/>
          <p:nvPr/>
        </p:nvSpPr>
        <p:spPr>
          <a:xfrm>
            <a:off x="763050" y="4685602"/>
            <a:ext cx="78240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u="sng" dirty="0" err="1">
                <a:latin typeface="+mn-lt"/>
              </a:rPr>
              <a:t>Thm</a:t>
            </a:r>
            <a:r>
              <a:rPr lang="en-US" b="1" u="sng" dirty="0">
                <a:latin typeface="+mn-lt"/>
              </a:rPr>
              <a:t>:</a:t>
            </a:r>
            <a:r>
              <a:rPr lang="en-US" dirty="0">
                <a:latin typeface="+mn-lt"/>
              </a:rPr>
              <a:t>  this is a secure SNARK assuming H is a random oracle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31D13BB-262F-444E-8700-7827C79E4D46}"/>
              </a:ext>
            </a:extLst>
          </p:cNvPr>
          <p:cNvSpPr/>
          <p:nvPr/>
        </p:nvSpPr>
        <p:spPr>
          <a:xfrm>
            <a:off x="3420706" y="4033157"/>
            <a:ext cx="2362778" cy="37894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689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0AB945-D2CF-9943-A60D-122CBA761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Are we done?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03556F-7234-C04B-9A6C-276EA352D7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Simple transparent SNARK from the PCP theorem</a:t>
            </a:r>
          </a:p>
          <a:p>
            <a:r>
              <a:rPr lang="en-US" dirty="0"/>
              <a:t>Use Fiat-Shamir heuristic to make non-interactive</a:t>
            </a:r>
          </a:p>
          <a:p>
            <a:r>
              <a:rPr lang="en-US" dirty="0"/>
              <a:t>We will apply Fiat-Shamir in many other settings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bad news:   an impractical SNARK --- Prover time too high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Better SNARKs:   next lecture!         Goal:  Time(Prover) = O(|C|)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1A3226C-5D2B-CF4D-8378-B2A8390200C9}"/>
              </a:ext>
            </a:extLst>
          </p:cNvPr>
          <p:cNvSpPr/>
          <p:nvPr/>
        </p:nvSpPr>
        <p:spPr>
          <a:xfrm>
            <a:off x="233916" y="2860157"/>
            <a:ext cx="8676167" cy="156298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7215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8172AE5B-21CD-D548-AD72-3757124A6A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599" y="3371850"/>
            <a:ext cx="7220607" cy="1314450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Next lecture:   How to build an efficient SNARK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066383B-610F-F040-85AB-9E762F54A50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END  OF  LECTURE</a:t>
            </a:r>
          </a:p>
        </p:txBody>
      </p:sp>
    </p:spTree>
    <p:extLst>
      <p:ext uri="{BB962C8B-B14F-4D97-AF65-F5344CB8AC3E}">
        <p14:creationId xmlns:p14="http://schemas.microsoft.com/office/powerpoint/2010/main" val="32547780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15851-A15A-0641-BA1C-1DAA2EC16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Non-interactive Proof Systems    </a:t>
            </a:r>
            <a:r>
              <a:rPr lang="en-US" sz="2000" dirty="0"/>
              <a:t>(for NP)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54F04135-3143-A944-AB5C-1C74FAD7E4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89034" y="1105554"/>
                <a:ext cx="8660524" cy="381843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A </a:t>
                </a:r>
                <a:r>
                  <a:rPr lang="en-US" b="1" dirty="0"/>
                  <a:t>non-interactive proof system </a:t>
                </a:r>
                <a:r>
                  <a:rPr lang="en-US" dirty="0"/>
                  <a:t>is a triple  (S,  P,  V):</a:t>
                </a:r>
              </a:p>
              <a:p>
                <a:pPr>
                  <a:spcBef>
                    <a:spcPts val="3600"/>
                  </a:spcBef>
                </a:pPr>
                <a:r>
                  <a:rPr lang="en-US" b="1" dirty="0"/>
                  <a:t>S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)  ⇾  public parameters  (</a:t>
                </a:r>
                <a:r>
                  <a:rPr lang="en-US" dirty="0" err="1"/>
                  <a:t>S</a:t>
                </a:r>
                <a:r>
                  <a:rPr lang="en-US" baseline="-25000" dirty="0" err="1"/>
                  <a:t>p</a:t>
                </a:r>
                <a:r>
                  <a:rPr lang="en-US" dirty="0"/>
                  <a:t>, </a:t>
                </a:r>
                <a:r>
                  <a:rPr lang="en-US" dirty="0" err="1"/>
                  <a:t>S</a:t>
                </a:r>
                <a:r>
                  <a:rPr lang="en-US" baseline="-25000" dirty="0" err="1"/>
                  <a:t>v</a:t>
                </a:r>
                <a:r>
                  <a:rPr lang="en-US" dirty="0"/>
                  <a:t>)    for prover and verifier</a:t>
                </a:r>
              </a:p>
              <a:p>
                <a:pPr marL="0" indent="0">
                  <a:spcBef>
                    <a:spcPts val="1200"/>
                  </a:spcBef>
                  <a:buNone/>
                </a:pPr>
                <a:r>
                  <a:rPr lang="en-US" dirty="0"/>
                  <a:t>			 (</a:t>
                </a:r>
                <a:r>
                  <a:rPr lang="en-US" dirty="0" err="1"/>
                  <a:t>S</a:t>
                </a:r>
                <a:r>
                  <a:rPr lang="en-US" baseline="-25000" dirty="0" err="1"/>
                  <a:t>p</a:t>
                </a:r>
                <a:r>
                  <a:rPr lang="en-US" dirty="0"/>
                  <a:t>, </a:t>
                </a:r>
                <a:r>
                  <a:rPr lang="en-US" dirty="0" err="1"/>
                  <a:t>S</a:t>
                </a:r>
                <a:r>
                  <a:rPr lang="en-US" baseline="-25000" dirty="0" err="1"/>
                  <a:t>v</a:t>
                </a:r>
                <a:r>
                  <a:rPr lang="en-US" dirty="0"/>
                  <a:t>)  is called a </a:t>
                </a:r>
                <a:r>
                  <a:rPr lang="en-US" i="1" dirty="0"/>
                  <a:t>reference string</a:t>
                </a:r>
              </a:p>
              <a:p>
                <a:pPr>
                  <a:spcBef>
                    <a:spcPts val="3600"/>
                  </a:spcBef>
                </a:pPr>
                <a:r>
                  <a:rPr lang="en-US" b="1" dirty="0"/>
                  <a:t>P</a:t>
                </a:r>
                <a:r>
                  <a:rPr lang="en-US" dirty="0"/>
                  <a:t>(</a:t>
                </a:r>
                <a:r>
                  <a:rPr lang="en-US" dirty="0" err="1"/>
                  <a:t>S</a:t>
                </a:r>
                <a:r>
                  <a:rPr lang="en-US" baseline="-25000" dirty="0" err="1"/>
                  <a:t>p</a:t>
                </a:r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US" dirty="0"/>
                  <a:t>)  ⇾  </a:t>
                </a:r>
                <a:r>
                  <a:rPr lang="en-US" dirty="0">
                    <a:ea typeface="Cambria Math" panose="02040503050406030204" pitchFamily="18" charset="0"/>
                  </a:rPr>
                  <a:t>proof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endParaRPr lang="en-US" dirty="0"/>
              </a:p>
              <a:p>
                <a:pPr>
                  <a:spcBef>
                    <a:spcPts val="3600"/>
                  </a:spcBef>
                </a:pPr>
                <a:r>
                  <a:rPr lang="en-US" b="1" dirty="0"/>
                  <a:t>V</a:t>
                </a:r>
                <a:r>
                  <a:rPr lang="en-US" dirty="0"/>
                  <a:t>(</a:t>
                </a:r>
                <a:r>
                  <a:rPr lang="en-US" dirty="0" err="1"/>
                  <a:t>S</a:t>
                </a:r>
                <a:r>
                  <a:rPr lang="en-US" baseline="-25000" dirty="0" err="1"/>
                  <a:t>v</a:t>
                </a:r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𝝅</m:t>
                    </m:r>
                  </m:oMath>
                </a14:m>
                <a:r>
                  <a:rPr lang="en-US" dirty="0"/>
                  <a:t>)  ⇾  accept or reject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54F04135-3143-A944-AB5C-1C74FAD7E4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89034" y="1105554"/>
                <a:ext cx="8660524" cy="3818431"/>
              </a:xfrm>
              <a:blipFill>
                <a:blip r:embed="rId2"/>
                <a:stretch>
                  <a:fillRect l="-1025" t="-9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55979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BE8FD-D40F-424F-AE5D-88E94B3DF5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proof systems: properties   (informal)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08A2802-BA6A-6346-9531-5095929740B7}"/>
                  </a:ext>
                </a:extLst>
              </p:cNvPr>
              <p:cNvSpPr txBox="1"/>
              <p:nvPr/>
            </p:nvSpPr>
            <p:spPr>
              <a:xfrm>
                <a:off x="684108" y="902408"/>
                <a:ext cx="275908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u="sng" dirty="0">
                    <a:solidFill>
                      <a:schemeClr val="tx1"/>
                    </a:solidFill>
                  </a:rPr>
                  <a:t>Prover P(</a:t>
                </a:r>
                <a:r>
                  <a:rPr lang="en-US" sz="2800" b="1" i="1" u="sng" dirty="0">
                    <a:solidFill>
                      <a:schemeClr val="tx1"/>
                    </a:solidFill>
                  </a:rPr>
                  <a:t>pp</a:t>
                </a:r>
                <a:r>
                  <a:rPr lang="en-US" sz="2800" u="sng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1" i="1" u="sng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i="1" u="sng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b="1" i="1" u="sng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US" u="sng" dirty="0">
                    <a:solidFill>
                      <a:schemeClr val="tx1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08A2802-BA6A-6346-9531-5095929740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108" y="902408"/>
                <a:ext cx="2759089" cy="523220"/>
              </a:xfrm>
              <a:prstGeom prst="rect">
                <a:avLst/>
              </a:prstGeom>
              <a:blipFill>
                <a:blip r:embed="rId2"/>
                <a:stretch>
                  <a:fillRect l="-3211" t="-11905" r="-3211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218C857-88EC-1C4C-8882-AFC9BEF2A61B}"/>
                  </a:ext>
                </a:extLst>
              </p:cNvPr>
              <p:cNvSpPr txBox="1"/>
              <p:nvPr/>
            </p:nvSpPr>
            <p:spPr>
              <a:xfrm>
                <a:off x="5437159" y="902408"/>
                <a:ext cx="295946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u="sng" dirty="0">
                    <a:solidFill>
                      <a:schemeClr val="tx1"/>
                    </a:solidFill>
                  </a:rPr>
                  <a:t>Verifier V (</a:t>
                </a:r>
                <a:r>
                  <a:rPr lang="en-US" sz="2800" b="1" i="1" u="sng" dirty="0">
                    <a:solidFill>
                      <a:schemeClr val="tx1"/>
                    </a:solidFill>
                  </a:rPr>
                  <a:t>pp</a:t>
                </a:r>
                <a:r>
                  <a:rPr lang="en-US" sz="2800" u="sng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1" i="1" u="sng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2800" b="1" u="sng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1" i="1" u="sng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𝝅</m:t>
                    </m:r>
                  </m:oMath>
                </a14:m>
                <a:r>
                  <a:rPr lang="en-US" u="sng" dirty="0">
                    <a:solidFill>
                      <a:schemeClr val="tx1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218C857-88EC-1C4C-8882-AFC9BEF2A6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7159" y="902408"/>
                <a:ext cx="2959465" cy="523220"/>
              </a:xfrm>
              <a:prstGeom prst="rect">
                <a:avLst/>
              </a:prstGeom>
              <a:blipFill>
                <a:blip r:embed="rId3"/>
                <a:stretch>
                  <a:fillRect l="-2991" t="-11905" r="-3419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5BDBED75-B024-F148-BEC0-290045D3A021}"/>
              </a:ext>
            </a:extLst>
          </p:cNvPr>
          <p:cNvGrpSpPr/>
          <p:nvPr/>
        </p:nvGrpSpPr>
        <p:grpSpPr>
          <a:xfrm>
            <a:off x="2289460" y="1242468"/>
            <a:ext cx="4095842" cy="584775"/>
            <a:chOff x="2289460" y="3253740"/>
            <a:chExt cx="4095842" cy="584775"/>
          </a:xfrm>
        </p:grpSpPr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8960E9A2-6E08-534B-9F95-ECE384127999}"/>
                </a:ext>
              </a:extLst>
            </p:cNvPr>
            <p:cNvCxnSpPr/>
            <p:nvPr/>
          </p:nvCxnSpPr>
          <p:spPr>
            <a:xfrm>
              <a:off x="2289460" y="3766088"/>
              <a:ext cx="409584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2787715C-879B-244B-A7F3-EAB15873266C}"/>
                    </a:ext>
                  </a:extLst>
                </p:cNvPr>
                <p:cNvSpPr txBox="1"/>
                <p:nvPr/>
              </p:nvSpPr>
              <p:spPr>
                <a:xfrm>
                  <a:off x="3536068" y="3253740"/>
                  <a:ext cx="1366913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>
                      <a:solidFill>
                        <a:schemeClr val="tx1"/>
                      </a:solidFill>
                      <a:latin typeface="+mn-lt"/>
                      <a:ea typeface="Cambria Math" panose="02040503050406030204" pitchFamily="18" charset="0"/>
                    </a:rPr>
                    <a:t>proof</a:t>
                  </a:r>
                  <a:r>
                    <a:rPr lang="en-US" sz="3200">
                      <a:solidFill>
                        <a:schemeClr val="tx1"/>
                      </a:solidFill>
                      <a:ea typeface="Cambria Math" panose="02040503050406030204" pitchFamily="18" charset="0"/>
                    </a:rPr>
                    <a:t>  </a:t>
                  </a:r>
                  <a14:m>
                    <m:oMath xmlns:m="http://schemas.openxmlformats.org/officeDocument/2006/math">
                      <m:r>
                        <a:rPr lang="en-US" sz="3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</m:oMath>
                  </a14:m>
                  <a:endParaRPr lang="en-US" sz="320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2787715C-879B-244B-A7F3-EAB15873266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6068" y="3253740"/>
                  <a:ext cx="1366913" cy="584775"/>
                </a:xfrm>
                <a:prstGeom prst="rect">
                  <a:avLst/>
                </a:prstGeom>
                <a:blipFill>
                  <a:blip r:embed="rId5"/>
                  <a:stretch>
                    <a:fillRect l="-6422" b="-1914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B0D61460-8EAF-8C40-82EE-0434FB276361}"/>
              </a:ext>
            </a:extLst>
          </p:cNvPr>
          <p:cNvSpPr txBox="1"/>
          <p:nvPr/>
        </p:nvSpPr>
        <p:spPr>
          <a:xfrm>
            <a:off x="5831388" y="1811745"/>
            <a:ext cx="240001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accept or reject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8D98284-EC4F-C94B-B1C1-D9F69E911B78}"/>
                  </a:ext>
                </a:extLst>
              </p:cNvPr>
              <p:cNvSpPr txBox="1"/>
              <p:nvPr/>
            </p:nvSpPr>
            <p:spPr>
              <a:xfrm>
                <a:off x="54428" y="2462997"/>
                <a:ext cx="9035143" cy="2590774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400" b="1" dirty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 Complete</a:t>
                </a:r>
                <a:r>
                  <a:rPr lang="en-US" sz="2400" dirty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: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𝑤</m:t>
                    </m:r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</m:t>
                    </m:r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𝐶</m:t>
                    </m:r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(</m:t>
                    </m:r>
                    <m:r>
                      <a:rPr lang="en-US" sz="2400" b="1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𝒙</m:t>
                    </m:r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, </m:t>
                    </m:r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𝒘</m:t>
                    </m:r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) =</m:t>
                    </m:r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0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    ⇒    V(</a:t>
                </a:r>
                <a:r>
                  <a:rPr lang="en-US" sz="2000" dirty="0" err="1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S</a:t>
                </a:r>
                <a:r>
                  <a:rPr lang="en-US" sz="2000" baseline="-25000" dirty="0" err="1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v</a:t>
                </a:r>
                <a:r>
                  <a:rPr lang="en-US" sz="2400" dirty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, </a:t>
                </a:r>
                <a:r>
                  <a:rPr lang="en-US" sz="2400" dirty="0">
                    <a:solidFill>
                      <a:schemeClr val="accent6">
                        <a:lumMod val="75000"/>
                      </a:schemeClr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P(</a:t>
                </a:r>
                <a:r>
                  <a:rPr lang="en-US" sz="2000" dirty="0" err="1">
                    <a:solidFill>
                      <a:schemeClr val="accent6">
                        <a:lumMod val="75000"/>
                      </a:schemeClr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S</a:t>
                </a:r>
                <a:r>
                  <a:rPr lang="en-US" sz="2000" baseline="-25000" dirty="0" err="1">
                    <a:solidFill>
                      <a:schemeClr val="accent6">
                        <a:lumMod val="75000"/>
                      </a:schemeClr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p</a:t>
                </a:r>
                <a:r>
                  <a:rPr lang="en-US" sz="2400" dirty="0">
                    <a:solidFill>
                      <a:schemeClr val="accent6">
                        <a:lumMod val="75000"/>
                      </a:schemeClr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𝒙</m:t>
                    </m:r>
                  </m:oMath>
                </a14:m>
                <a:r>
                  <a:rPr lang="en-US" sz="2400" dirty="0">
                    <a:solidFill>
                      <a:schemeClr val="accent6">
                        <a:lumMod val="75000"/>
                      </a:schemeClr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𝒘</m:t>
                    </m:r>
                  </m:oMath>
                </a14:m>
                <a:r>
                  <a:rPr lang="en-US" sz="2400" dirty="0">
                    <a:solidFill>
                      <a:schemeClr val="accent6">
                        <a:lumMod val="75000"/>
                      </a:schemeClr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)</a:t>
                </a:r>
                <a:r>
                  <a:rPr lang="en-US" sz="2400" dirty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) = accept</a:t>
                </a:r>
              </a:p>
              <a:p>
                <a:pPr algn="l"/>
                <a:endParaRPr lang="en-US" sz="2400" dirty="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</a:endParaRPr>
              </a:p>
              <a:p>
                <a:pPr algn="l"/>
                <a:r>
                  <a:rPr lang="en-US" sz="2400" b="1" dirty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 Proof of knowledge</a:t>
                </a:r>
                <a:r>
                  <a:rPr lang="en-US" sz="2400" dirty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: V accepts  ⇒  P “knows”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𝒘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 s</a:t>
                </a:r>
                <a:r>
                  <a:rPr lang="en-US" sz="2400" dirty="0" err="1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.t.</a:t>
                </a:r>
                <a:r>
                  <a:rPr lang="en-US" sz="2400" dirty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𝐶</m:t>
                    </m:r>
                    <m:d>
                      <m:dPr>
                        <m:ctrlPr>
                          <a:rPr lang="en-US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</m:ctrlPr>
                      </m:dPr>
                      <m:e>
                        <m:r>
                          <a:rPr lang="en-US" sz="2400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  <m:t>𝒙</m:t>
                        </m:r>
                        <m:r>
                          <a:rPr lang="en-US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  <m:t>, </m:t>
                        </m:r>
                        <m:r>
                          <a:rPr lang="en-US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  <m:t>𝒘</m:t>
                        </m:r>
                      </m:e>
                    </m:d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=</m:t>
                    </m:r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0</m:t>
                    </m:r>
                  </m:oMath>
                </a14:m>
                <a:endParaRPr lang="en-US" dirty="0">
                  <a:latin typeface="Roboto" panose="02000000000000000000" pitchFamily="2" charset="0"/>
                  <a:ea typeface="Roboto" panose="02000000000000000000" pitchFamily="2" charset="0"/>
                </a:endParaRPr>
              </a:p>
              <a:p>
                <a:pPr algn="l">
                  <a:spcBef>
                    <a:spcPts val="1800"/>
                  </a:spcBef>
                </a:pPr>
                <a:r>
                  <a:rPr lang="en-US" dirty="0">
                    <a:latin typeface="Roboto" panose="02000000000000000000" pitchFamily="2" charset="0"/>
                    <a:ea typeface="Roboto" panose="02000000000000000000" pitchFamily="2" charset="0"/>
                  </a:rPr>
                  <a:t>	in some cases, </a:t>
                </a:r>
                <a:r>
                  <a:rPr lang="en-US" b="1" dirty="0">
                    <a:latin typeface="Roboto" panose="02000000000000000000" pitchFamily="2" charset="0"/>
                    <a:ea typeface="Roboto" panose="02000000000000000000" pitchFamily="2" charset="0"/>
                  </a:rPr>
                  <a:t>soundness</a:t>
                </a:r>
                <a:r>
                  <a:rPr lang="en-US" dirty="0">
                    <a:latin typeface="Roboto" panose="02000000000000000000" pitchFamily="2" charset="0"/>
                    <a:ea typeface="Roboto" panose="02000000000000000000" pitchFamily="2" charset="0"/>
                  </a:rPr>
                  <a:t> is sufficient: 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en-US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</m:t>
                    </m:r>
                    <m:r>
                      <a:rPr lang="en-US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 </a:t>
                </a:r>
                <a:r>
                  <a:rPr lang="en-US" dirty="0" err="1"/>
                  <a:t>s.t.</a:t>
                </a:r>
                <a:r>
                  <a:rPr lang="en-US" dirty="0"/>
                  <a:t> 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 =0 </m:t>
                    </m:r>
                  </m:oMath>
                </a14:m>
                <a:endParaRPr lang="en-US" sz="2400" dirty="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</a:endParaRPr>
              </a:p>
              <a:p>
                <a:pPr algn="l"/>
                <a:endParaRPr lang="en-US" sz="2400" b="1" dirty="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</a:endParaRPr>
              </a:p>
              <a:p>
                <a:r>
                  <a:rPr lang="en-US" sz="2400" b="1" dirty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 Zero knowledge </a:t>
                </a:r>
                <a:r>
                  <a:rPr lang="en-US" sz="2400" dirty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(optional):   </a:t>
                </a:r>
                <a:r>
                  <a:rPr lang="en-US" dirty="0">
                    <a:latin typeface="Roboto" panose="02000000000000000000" pitchFamily="2" charset="0"/>
                    <a:ea typeface="Roboto" panose="02000000000000000000" pitchFamily="2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𝒙</m:t>
                    </m:r>
                  </m:oMath>
                </a14:m>
                <a:r>
                  <a:rPr lang="en-US" dirty="0">
                    <a:latin typeface="Roboto" panose="02000000000000000000" pitchFamily="2" charset="0"/>
                    <a:ea typeface="Roboto" panose="02000000000000000000" pitchFamily="2" charset="0"/>
                  </a:rPr>
                  <a:t>,</a:t>
                </a:r>
                <a:r>
                  <a:rPr lang="en-US" sz="2400" dirty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)  “reveals nothing” about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𝒘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   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8D98284-EC4F-C94B-B1C1-D9F69E911B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28" y="2462997"/>
                <a:ext cx="9035143" cy="2590774"/>
              </a:xfrm>
              <a:prstGeom prst="rect">
                <a:avLst/>
              </a:prstGeom>
              <a:blipFill>
                <a:blip r:embed="rId6"/>
                <a:stretch>
                  <a:fillRect l="-140" t="-1942" r="-420" b="-4369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7910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2212"/>
    </mc:Choice>
    <mc:Fallback xmlns="">
      <p:transition spd="slow" advTm="82212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E7417-CC7C-AD4E-97D3-59E384AC5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SNARK:  succinct argument of knowledge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4373FB5-C09E-9647-A60B-3D428BE2C99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01478" y="1952786"/>
                <a:ext cx="8942522" cy="304638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b="1" u="sng" dirty="0"/>
                  <a:t>Succinct</a:t>
                </a:r>
                <a:r>
                  <a:rPr lang="en-US" sz="2400" dirty="0"/>
                  <a:t>:</a:t>
                </a:r>
              </a:p>
              <a:p>
                <a:pPr>
                  <a:spcBef>
                    <a:spcPts val="1272"/>
                  </a:spcBef>
                </a:pPr>
                <a:r>
                  <a:rPr lang="en-US" sz="2400" dirty="0"/>
                  <a:t>Proof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2400" dirty="0"/>
                  <a:t>  should be </a:t>
                </a:r>
                <a:r>
                  <a:rPr lang="en-US" sz="2400" b="1" dirty="0"/>
                  <a:t>short</a:t>
                </a:r>
                <a:r>
                  <a:rPr lang="en-US" sz="2400" dirty="0"/>
                  <a:t>       </a:t>
                </a:r>
                <a:r>
                  <a:rPr lang="en-US" sz="3200" dirty="0"/>
                  <a:t>[</a:t>
                </a:r>
                <a:r>
                  <a:rPr lang="en-US" sz="2400" dirty="0"/>
                  <a:t> i.e.,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|=</m:t>
                    </m:r>
                    <m:r>
                      <a:rPr lang="en-US" sz="240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 </m:t>
                    </m:r>
                    <m:func>
                      <m:func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400" b="1" i="0" smtClean="0">
                            <a:latin typeface="Cambria Math" panose="02040503050406030204" pitchFamily="18" charset="0"/>
                          </a:rPr>
                          <m:t>𝐥𝐨𝐠</m:t>
                        </m:r>
                      </m:fName>
                      <m:e>
                        <m:d>
                          <m:d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𝑪</m:t>
                                </m:r>
                              </m:e>
                            </m:d>
                          </m:e>
                        </m:d>
                      </m:e>
                    </m:fun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3200" dirty="0"/>
                  <a:t>]</a:t>
                </a:r>
                <a:endParaRPr lang="en-US" sz="2400" dirty="0"/>
              </a:p>
              <a:p>
                <a:pPr>
                  <a:spcBef>
                    <a:spcPts val="2472"/>
                  </a:spcBef>
                </a:pPr>
                <a:r>
                  <a:rPr lang="en-US" sz="2400" dirty="0"/>
                  <a:t>Verifying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2400" dirty="0"/>
                  <a:t>  should be </a:t>
                </a:r>
                <a:r>
                  <a:rPr lang="en-US" sz="2400" b="1" dirty="0"/>
                  <a:t>fast</a:t>
                </a:r>
                <a:r>
                  <a:rPr lang="en-US" sz="2400" dirty="0"/>
                  <a:t>    </a:t>
                </a:r>
                <a:r>
                  <a:rPr lang="en-US" sz="3200" dirty="0"/>
                  <a:t>[</a:t>
                </a:r>
                <a:r>
                  <a:rPr lang="en-US" sz="2400" dirty="0"/>
                  <a:t> i.e.,  time(V) =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  </m:t>
                    </m:r>
                    <m:func>
                      <m:func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1">
                            <a:latin typeface="Cambria Math" panose="02040503050406030204" pitchFamily="18" charset="0"/>
                          </a:rPr>
                          <m:t>𝐥𝐨𝐠</m:t>
                        </m:r>
                      </m:fName>
                      <m:e>
                        <m:d>
                          <m:d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𝑪</m:t>
                                </m:r>
                              </m:e>
                            </m:d>
                          </m:e>
                        </m:d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n-US" sz="3200" dirty="0"/>
                  <a:t>]</a:t>
                </a:r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4373FB5-C09E-9647-A60B-3D428BE2C99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1478" y="1952786"/>
                <a:ext cx="8942522" cy="3046384"/>
              </a:xfrm>
              <a:blipFill>
                <a:blip r:embed="rId4"/>
                <a:stretch>
                  <a:fillRect l="-993" t="-1660" r="-5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D4C23B92-D752-714A-B06D-7DF5DDCCC0C7}"/>
              </a:ext>
            </a:extLst>
          </p:cNvPr>
          <p:cNvSpPr txBox="1"/>
          <p:nvPr/>
        </p:nvSpPr>
        <p:spPr>
          <a:xfrm>
            <a:off x="259678" y="4436841"/>
            <a:ext cx="7738017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+mn-lt"/>
              </a:rPr>
              <a:t>note:   if SNARK is zero-knowledge, then called a </a:t>
            </a:r>
            <a:r>
              <a:rPr lang="en-US" b="1" dirty="0" err="1">
                <a:solidFill>
                  <a:schemeClr val="tx1"/>
                </a:solidFill>
                <a:latin typeface="+mn-lt"/>
              </a:rPr>
              <a:t>zkSNARK</a:t>
            </a:r>
            <a:endParaRPr lang="en-US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0A23CA-F3A5-DB4C-AADF-7BEBE9486020}"/>
              </a:ext>
            </a:extLst>
          </p:cNvPr>
          <p:cNvSpPr/>
          <p:nvPr/>
        </p:nvSpPr>
        <p:spPr>
          <a:xfrm>
            <a:off x="201478" y="1889725"/>
            <a:ext cx="8818536" cy="214385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24C2202-3F51-7043-A4B0-7AFCE1D106DC}"/>
              </a:ext>
            </a:extLst>
          </p:cNvPr>
          <p:cNvSpPr/>
          <p:nvPr/>
        </p:nvSpPr>
        <p:spPr>
          <a:xfrm>
            <a:off x="6109508" y="2550730"/>
            <a:ext cx="1131265" cy="54226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BBDF258-CC44-174C-9913-C2A89DCF8E59}"/>
                  </a:ext>
                </a:extLst>
              </p:cNvPr>
              <p:cNvSpPr txBox="1"/>
              <p:nvPr/>
            </p:nvSpPr>
            <p:spPr>
              <a:xfrm>
                <a:off x="814967" y="1045822"/>
                <a:ext cx="7871833" cy="46166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45719" tIns="45719" rIns="45719" bIns="45719" numCol="1" spcCol="38100" rtlCol="0" anchor="t">
                <a:spAutoFit/>
              </a:bodyPr>
              <a:lstStyle/>
              <a:p>
                <a:pPr algn="l"/>
                <a:r>
                  <a:rPr lang="en-US" sz="2400" dirty="0">
                    <a:solidFill>
                      <a:schemeClr val="tx1"/>
                    </a:solidFill>
                  </a:rPr>
                  <a:t>Goal:  P wants to show that it knows 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s.t.</a:t>
                </a:r>
                <a:r>
                  <a:rPr lang="en-US" sz="2400" dirty="0">
                    <a:solidFill>
                      <a:schemeClr val="tx1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 =</m:t>
                    </m:r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BBDF258-CC44-174C-9913-C2A89DCF8E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967" y="1045822"/>
                <a:ext cx="7871833" cy="461663"/>
              </a:xfrm>
              <a:prstGeom prst="rect">
                <a:avLst/>
              </a:prstGeom>
              <a:blipFill>
                <a:blip r:embed="rId5"/>
                <a:stretch>
                  <a:fillRect l="-1935" t="-10811" b="-27027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F05533BA-E3E5-5145-AE05-2CA98F330DBE}"/>
              </a:ext>
            </a:extLst>
          </p:cNvPr>
          <p:cNvSpPr/>
          <p:nvPr/>
        </p:nvSpPr>
        <p:spPr>
          <a:xfrm>
            <a:off x="7035275" y="3302347"/>
            <a:ext cx="1214971" cy="54226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642337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3EB2D0A9-6EA9-4143-A1ED-BEFA6984EB3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07E7C12-BC83-684B-B676-5E24FEE5D2C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zkSNARK</a:t>
            </a:r>
            <a:r>
              <a:rPr lang="en-US" dirty="0"/>
              <a:t> applications</a:t>
            </a:r>
          </a:p>
        </p:txBody>
      </p:sp>
    </p:spTree>
    <p:extLst>
      <p:ext uri="{BB962C8B-B14F-4D97-AF65-F5344CB8AC3E}">
        <p14:creationId xmlns:p14="http://schemas.microsoft.com/office/powerpoint/2010/main" val="22484802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7C8EC5-97E5-2D47-AED7-F5FD7A1A5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Blockchain Applications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D291E7-0114-C943-ACB0-9D1CE37AF0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42497"/>
            <a:ext cx="8686800" cy="39433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Scalability:   </a:t>
            </a:r>
          </a:p>
          <a:p>
            <a:pPr lvl="1"/>
            <a:r>
              <a:rPr lang="en-US" dirty="0"/>
              <a:t>SNARK Rollup    (</a:t>
            </a:r>
            <a:r>
              <a:rPr lang="en-US" dirty="0" err="1"/>
              <a:t>zkSNARK</a:t>
            </a:r>
            <a:r>
              <a:rPr lang="en-US" dirty="0"/>
              <a:t> for privacy from public)</a:t>
            </a:r>
          </a:p>
          <a:p>
            <a:pPr marL="0" indent="0">
              <a:spcBef>
                <a:spcPts val="1776"/>
              </a:spcBef>
              <a:buNone/>
            </a:pPr>
            <a:r>
              <a:rPr lang="en-US" b="1" dirty="0"/>
              <a:t>Privacy:</a:t>
            </a:r>
            <a:r>
              <a:rPr lang="en-US" dirty="0"/>
              <a:t>    Private Tx on a public blockchain</a:t>
            </a:r>
          </a:p>
          <a:p>
            <a:pPr lvl="1"/>
            <a:r>
              <a:rPr lang="en-US" dirty="0"/>
              <a:t>Confidential transactions</a:t>
            </a:r>
          </a:p>
          <a:p>
            <a:pPr lvl="1"/>
            <a:r>
              <a:rPr lang="en-US" dirty="0" err="1"/>
              <a:t>Zcash</a:t>
            </a:r>
            <a:endParaRPr lang="en-US" dirty="0"/>
          </a:p>
          <a:p>
            <a:pPr marL="0" indent="0">
              <a:spcBef>
                <a:spcPts val="1776"/>
              </a:spcBef>
              <a:buNone/>
            </a:pPr>
            <a:r>
              <a:rPr lang="en-US" b="1" dirty="0"/>
              <a:t>Compliance:</a:t>
            </a:r>
          </a:p>
          <a:p>
            <a:pPr lvl="1"/>
            <a:r>
              <a:rPr lang="en-US" dirty="0"/>
              <a:t>Proving solvency in zero-knowledge</a:t>
            </a:r>
          </a:p>
          <a:p>
            <a:pPr lvl="1"/>
            <a:r>
              <a:rPr lang="en-US" dirty="0"/>
              <a:t>Zero-knowledge taxes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C023EF8-2B02-B547-B592-6DD314E61292}"/>
              </a:ext>
            </a:extLst>
          </p:cNvPr>
          <p:cNvSpPr/>
          <p:nvPr/>
        </p:nvSpPr>
        <p:spPr>
          <a:xfrm>
            <a:off x="231228" y="2049519"/>
            <a:ext cx="6884275" cy="1450428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314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EB6C7-9160-0140-9CBA-11B07A699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… but first:  commitments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74C177E-6CDB-F940-9A60-D9847EB703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62309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Cryptographic commitment:  emulates an envelope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242D40-9B4F-6440-A58D-444EB4F904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1651" y="2140314"/>
            <a:ext cx="473557" cy="81647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3451245-10F2-964E-BFD1-17CFDBE440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387610" y="2092471"/>
            <a:ext cx="584281" cy="864321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0C87C17-A737-514D-A7DA-853AD8A3BAB9}"/>
              </a:ext>
            </a:extLst>
          </p:cNvPr>
          <p:cNvSpPr txBox="1">
            <a:spLocks/>
          </p:cNvSpPr>
          <p:nvPr/>
        </p:nvSpPr>
        <p:spPr bwMode="auto">
          <a:xfrm>
            <a:off x="379710" y="3273859"/>
            <a:ext cx="8686800" cy="1807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/>
              <a:t>Many applications:   e.g.,  a DAPP for a sealed bid auction</a:t>
            </a:r>
          </a:p>
          <a:p>
            <a:pPr>
              <a:spcBef>
                <a:spcPts val="1272"/>
              </a:spcBef>
            </a:pPr>
            <a:r>
              <a:rPr lang="en-US" dirty="0"/>
              <a:t>Every participant </a:t>
            </a:r>
            <a:r>
              <a:rPr lang="en-US" b="1" dirty="0"/>
              <a:t>commits </a:t>
            </a:r>
            <a:r>
              <a:rPr lang="en-US" dirty="0"/>
              <a:t>to its bid,</a:t>
            </a:r>
          </a:p>
          <a:p>
            <a:pPr>
              <a:spcBef>
                <a:spcPts val="1272"/>
              </a:spcBef>
            </a:pPr>
            <a:r>
              <a:rPr lang="en-US" dirty="0"/>
              <a:t>Once all bids are in, everyone opens their commitment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6B36C57-BC99-A847-9169-F0D8D72E7299}"/>
              </a:ext>
            </a:extLst>
          </p:cNvPr>
          <p:cNvGrpSpPr/>
          <p:nvPr/>
        </p:nvGrpSpPr>
        <p:grpSpPr>
          <a:xfrm>
            <a:off x="1890793" y="1982868"/>
            <a:ext cx="1177764" cy="1177764"/>
            <a:chOff x="2293748" y="1982868"/>
            <a:chExt cx="1177764" cy="1177764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954281A-431E-6D4F-8E6C-0D094EFAF16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93748" y="1982868"/>
              <a:ext cx="1177764" cy="1177764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6DFEF2B-A572-0F42-B148-9F6D122115B9}"/>
                </a:ext>
              </a:extLst>
            </p:cNvPr>
            <p:cNvSpPr txBox="1"/>
            <p:nvPr/>
          </p:nvSpPr>
          <p:spPr>
            <a:xfrm>
              <a:off x="2487245" y="2317721"/>
              <a:ext cx="784189" cy="461665"/>
            </a:xfrm>
            <a:prstGeom prst="rect">
              <a:avLst/>
            </a:prstGeom>
            <a:solidFill>
              <a:srgbClr val="FF0000">
                <a:alpha val="59000"/>
              </a:srgbClr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data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C7595D0A-FA45-EE43-B184-C10B0EEBE891}"/>
              </a:ext>
            </a:extLst>
          </p:cNvPr>
          <p:cNvSpPr txBox="1"/>
          <p:nvPr/>
        </p:nvSpPr>
        <p:spPr>
          <a:xfrm>
            <a:off x="6294856" y="2340917"/>
            <a:ext cx="784189" cy="461665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data</a:t>
            </a:r>
          </a:p>
        </p:txBody>
      </p:sp>
    </p:spTree>
    <p:extLst>
      <p:ext uri="{BB962C8B-B14F-4D97-AF65-F5344CB8AC3E}">
        <p14:creationId xmlns:p14="http://schemas.microsoft.com/office/powerpoint/2010/main" val="3997196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0 L 0.45938 0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6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-1818.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dirty="0" smtClean="0"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93507</TotalTime>
  <Words>2796</Words>
  <Application>Microsoft Macintosh PowerPoint</Application>
  <PresentationFormat>On-screen Show (16:9)</PresentationFormat>
  <Paragraphs>307</Paragraphs>
  <Slides>36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1" baseType="lpstr">
      <vt:lpstr>Arial</vt:lpstr>
      <vt:lpstr>Calibri</vt:lpstr>
      <vt:lpstr>Cambria Math</vt:lpstr>
      <vt:lpstr>Roboto</vt:lpstr>
      <vt:lpstr>Office Theme</vt:lpstr>
      <vt:lpstr>Using  zkSNARKs</vt:lpstr>
      <vt:lpstr>Recap:  high-level goals</vt:lpstr>
      <vt:lpstr>Recap:  non-interactive proof systems    (for NP)</vt:lpstr>
      <vt:lpstr>Non-interactive Proof Systems    (for NP)</vt:lpstr>
      <vt:lpstr>proof systems: properties   (informal)</vt:lpstr>
      <vt:lpstr>SNARK:  succinct argument of knowledge</vt:lpstr>
      <vt:lpstr>zkSNARK applications</vt:lpstr>
      <vt:lpstr>Blockchain Applications</vt:lpstr>
      <vt:lpstr>… but first:  commitments</vt:lpstr>
      <vt:lpstr>Cryptographic Commitments</vt:lpstr>
      <vt:lpstr>Commitments: security properties</vt:lpstr>
      <vt:lpstr>Example 1:  hash-based commitment</vt:lpstr>
      <vt:lpstr>Example 2:  Pedersen commitment</vt:lpstr>
      <vt:lpstr>An interesting property</vt:lpstr>
      <vt:lpstr>Confidential Transactions</vt:lpstr>
      <vt:lpstr>Confidential Tx     (CT)</vt:lpstr>
      <vt:lpstr>Confidential Tx:    how?</vt:lpstr>
      <vt:lpstr>Now blockchain hides amounts</vt:lpstr>
      <vt:lpstr>The problem:  how will miners verify Tx?</vt:lpstr>
      <vt:lpstr>The problem:  how will miners verify Tx?</vt:lpstr>
      <vt:lpstr>Optimized proof?</vt:lpstr>
      <vt:lpstr>Zcash    (simplified)</vt:lpstr>
      <vt:lpstr>Zcash</vt:lpstr>
      <vt:lpstr>Addresses and TXOs</vt:lpstr>
      <vt:lpstr>The blockchain</vt:lpstr>
      <vt:lpstr>Transactions:  an example</vt:lpstr>
      <vt:lpstr>Transactions:  an example</vt:lpstr>
      <vt:lpstr>What is sent to miners</vt:lpstr>
      <vt:lpstr>Summary</vt:lpstr>
      <vt:lpstr>A simple PCP-based SNARK</vt:lpstr>
      <vt:lpstr>A simple construction: PCP-based SNARK</vt:lpstr>
      <vt:lpstr>Converting a PCP proof to a SNARK</vt:lpstr>
      <vt:lpstr>Making the proof non-interactive</vt:lpstr>
      <vt:lpstr>Making the proof non-interactive</vt:lpstr>
      <vt:lpstr>Are we done?</vt:lpstr>
      <vt:lpstr>END  OF  LECTURE</vt:lpstr>
    </vt:vector>
  </TitlesOfParts>
  <Company>Stanford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Monica Lam</dc:creator>
  <cp:lastModifiedBy>Dan Boneh</cp:lastModifiedBy>
  <cp:revision>1399</cp:revision>
  <cp:lastPrinted>2020-11-04T01:36:24Z</cp:lastPrinted>
  <dcterms:created xsi:type="dcterms:W3CDTF">2010-10-17T19:58:05Z</dcterms:created>
  <dcterms:modified xsi:type="dcterms:W3CDTF">2020-11-09T18:21:36Z</dcterms:modified>
</cp:coreProperties>
</file>