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4"/>
  </p:notesMasterIdLst>
  <p:handoutMasterIdLst>
    <p:handoutMasterId r:id="rId35"/>
  </p:handoutMasterIdLst>
  <p:sldIdLst>
    <p:sldId id="1352" r:id="rId2"/>
    <p:sldId id="1772" r:id="rId3"/>
    <p:sldId id="1773" r:id="rId4"/>
    <p:sldId id="1774" r:id="rId5"/>
    <p:sldId id="1775" r:id="rId6"/>
    <p:sldId id="1776" r:id="rId7"/>
    <p:sldId id="1777" r:id="rId8"/>
    <p:sldId id="1781" r:id="rId9"/>
    <p:sldId id="1778" r:id="rId10"/>
    <p:sldId id="1782" r:id="rId11"/>
    <p:sldId id="1784" r:id="rId12"/>
    <p:sldId id="1785" r:id="rId13"/>
    <p:sldId id="1779" r:id="rId14"/>
    <p:sldId id="1786" r:id="rId15"/>
    <p:sldId id="1780" r:id="rId16"/>
    <p:sldId id="1788" r:id="rId17"/>
    <p:sldId id="1789" r:id="rId18"/>
    <p:sldId id="1790" r:id="rId19"/>
    <p:sldId id="1787" r:id="rId20"/>
    <p:sldId id="1791" r:id="rId21"/>
    <p:sldId id="1792" r:id="rId22"/>
    <p:sldId id="1523" r:id="rId23"/>
    <p:sldId id="1797" r:id="rId24"/>
    <p:sldId id="1796" r:id="rId25"/>
    <p:sldId id="1798" r:id="rId26"/>
    <p:sldId id="1799" r:id="rId27"/>
    <p:sldId id="1800" r:id="rId28"/>
    <p:sldId id="1801" r:id="rId29"/>
    <p:sldId id="1802" r:id="rId30"/>
    <p:sldId id="1803" r:id="rId31"/>
    <p:sldId id="1804" r:id="rId32"/>
    <p:sldId id="1633" r:id="rId33"/>
  </p:sldIdLst>
  <p:sldSz cx="9144000" cy="5143500" type="screen16x9"/>
  <p:notesSz cx="9144000" cy="6858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-106" charset="0"/>
        <a:ea typeface="ＭＳ Ｐゴシック" pitchFamily="-106" charset="-128"/>
        <a:cs typeface="ＭＳ Ｐゴシック" pitchFamily="-106" charset="-128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-106" charset="0"/>
        <a:ea typeface="ＭＳ Ｐゴシック" pitchFamily="-106" charset="-128"/>
        <a:cs typeface="ＭＳ Ｐゴシック" pitchFamily="-106" charset="-128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-106" charset="0"/>
        <a:ea typeface="ＭＳ Ｐゴシック" pitchFamily="-106" charset="-128"/>
        <a:cs typeface="ＭＳ Ｐゴシック" pitchFamily="-106" charset="-128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-106" charset="0"/>
        <a:ea typeface="ＭＳ Ｐゴシック" pitchFamily="-106" charset="-128"/>
        <a:cs typeface="ＭＳ Ｐゴシック" pitchFamily="-106" charset="-128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-106" charset="0"/>
        <a:ea typeface="ＭＳ Ｐゴシック" pitchFamily="-106" charset="-128"/>
        <a:cs typeface="ＭＳ Ｐゴシック" pitchFamily="-106" charset="-128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pitchFamily="-106" charset="0"/>
        <a:ea typeface="ＭＳ Ｐゴシック" pitchFamily="-106" charset="-128"/>
        <a:cs typeface="ＭＳ Ｐゴシック" pitchFamily="-106" charset="-128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pitchFamily="-106" charset="0"/>
        <a:ea typeface="ＭＳ Ｐゴシック" pitchFamily="-106" charset="-128"/>
        <a:cs typeface="ＭＳ Ｐゴシック" pitchFamily="-106" charset="-128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pitchFamily="-106" charset="0"/>
        <a:ea typeface="ＭＳ Ｐゴシック" pitchFamily="-106" charset="-128"/>
        <a:cs typeface="ＭＳ Ｐゴシック" pitchFamily="-106" charset="-128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pitchFamily="-106" charset="0"/>
        <a:ea typeface="ＭＳ Ｐゴシック" pitchFamily="-106" charset="-128"/>
        <a:cs typeface="ＭＳ Ｐゴシック" pitchFamily="-106" charset="-128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clrMode="gray"/>
  <p:clrMru>
    <a:srgbClr val="9A0000"/>
    <a:srgbClr val="3025FF"/>
    <a:srgbClr val="AD0000"/>
    <a:srgbClr val="96060B"/>
    <a:srgbClr val="CAC9CA"/>
    <a:srgbClr val="848384"/>
    <a:srgbClr val="353535"/>
    <a:srgbClr val="181818"/>
    <a:srgbClr val="E2FDBE"/>
    <a:srgbClr val="FEFA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E269D01E-BC32-4049-B463-5C60D7B0CCD2}" styleName="Themed Style 2 - Accent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8640" autoAdjust="0"/>
    <p:restoredTop sz="95102" autoAdjust="0"/>
  </p:normalViewPr>
  <p:slideViewPr>
    <p:cSldViewPr snapToGrid="0">
      <p:cViewPr varScale="1">
        <p:scale>
          <a:sx n="104" d="100"/>
          <a:sy n="104" d="100"/>
        </p:scale>
        <p:origin x="216" y="1128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352" y="3877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notesViewPr>
    <p:cSldViewPr snapToObjects="1">
      <p:cViewPr varScale="1">
        <p:scale>
          <a:sx n="125" d="100"/>
          <a:sy n="125" d="100"/>
        </p:scale>
        <p:origin x="-3960" y="-112"/>
      </p:cViewPr>
      <p:guideLst>
        <p:guide orient="horz" pos="2160"/>
        <p:guide pos="288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179484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B69C4B-EC5A-BA4C-B83C-9270746811F3}" type="datetimeFigureOut">
              <a:rPr lang="en-US" smtClean="0"/>
              <a:pPr/>
              <a:t>10/21/20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BECE5B-4CC4-F446-93E7-1DC269D82A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93141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38D36DFA-3B2C-F743-90CA-9BD1CAE78F1A}" type="datetime1">
              <a:rPr lang="en-US"/>
              <a:pPr>
                <a:defRPr/>
              </a:pPr>
              <a:t>10/21/20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86000" y="514350"/>
            <a:ext cx="4572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617EB13C-F963-D44E-AB67-20FAD2F50C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171883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12" charset="-128"/>
        <a:cs typeface="ＭＳ Ｐゴシック" pitchFamily="-112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12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12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12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12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/>
              <a:t>Relative </a:t>
            </a:r>
            <a:r>
              <a:rPr lang="en-US" sz="1200" dirty="0" err="1"/>
              <a:t>timelocks</a:t>
            </a:r>
            <a:r>
              <a:rPr lang="en-US" sz="1200" dirty="0"/>
              <a:t> were introduced to Bitcoin in BIP 112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32C8F87-2A2E-7045-B6DF-4C9E783BE5EE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01185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Second condition of out2 is used to invalidate TX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17EB13C-F963-D44E-AB67-20FAD2F50C92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59063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75DFC8-652C-2A41-ABFD-B1F021817DFC}" type="datetime1">
              <a:rPr lang="en-US"/>
              <a:pPr>
                <a:defRPr/>
              </a:pPr>
              <a:t>10/21/20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6E5B5C-DED7-1642-8D38-762AABC53A4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0" y="1459348"/>
            <a:ext cx="9144000" cy="1321876"/>
          </a:xfrm>
          <a:prstGeom prst="rect">
            <a:avLst/>
          </a:prstGeom>
          <a:solidFill>
            <a:srgbClr val="5A159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anchor="ctr">
            <a:normAutofit/>
          </a:bodyPr>
          <a:lstStyle/>
          <a:p>
            <a:pPr algn="ctr">
              <a:defRPr/>
            </a:pPr>
            <a:endParaRPr lang="en-US" sz="2400" b="0" dirty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808610"/>
            <a:ext cx="7772400" cy="69536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>
          <a:xfrm>
            <a:off x="365125" y="1"/>
            <a:ext cx="8350251" cy="810599"/>
          </a:xfrm>
          <a:prstGeom prst="roundRect">
            <a:avLst/>
          </a:prstGeom>
          <a:noFill/>
          <a:ln w="9525" cap="flat" cmpd="sng" algn="ctr">
            <a:solidFill>
              <a:srgbClr val="8064A2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3200" kern="0" dirty="0">
              <a:solidFill>
                <a:schemeClr val="bg1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0" y="-4763"/>
            <a:ext cx="9144000" cy="838200"/>
          </a:xfrm>
          <a:prstGeom prst="rect">
            <a:avLst/>
          </a:prstGeom>
          <a:solidFill>
            <a:srgbClr val="99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anchor="ctr">
            <a:normAutofit/>
          </a:bodyPr>
          <a:lstStyle/>
          <a:p>
            <a:pPr algn="ctr">
              <a:defRPr/>
            </a:pP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4919"/>
            <a:ext cx="8229600" cy="623097"/>
          </a:xfrm>
          <a:prstGeom prst="rect">
            <a:avLst/>
          </a:prstGeom>
        </p:spPr>
        <p:txBody>
          <a:bodyPr wrap="none">
            <a:normAutofit/>
          </a:bodyPr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81843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AF94FB-DBAC-5A49-BBDE-DEB602A733FE}" type="datetime1">
              <a:rPr lang="en-US"/>
              <a:pPr>
                <a:defRPr/>
              </a:pPr>
              <a:t>10/21/20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74F64E-2EE5-7440-95DF-06B2C2E4B0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725681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419100">
              <a:spcBef>
                <a:spcPts val="600"/>
              </a:spcBef>
              <a:spcAft>
                <a:spcPts val="0"/>
              </a:spcAft>
              <a:buSzPts val="3000"/>
              <a:buChar char="●"/>
              <a:defRPr/>
            </a:lvl1pPr>
            <a:lvl2pPr marL="914400" lvl="1" indent="-38100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2pPr>
            <a:lvl3pPr marL="1371600" lvl="2" indent="-38100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3pPr>
            <a:lvl4pPr marL="1828800" lvl="3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024196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0793E1D0-547A-D244-A03A-F935803C2C43}" type="datetime1">
              <a:rPr lang="en-US"/>
              <a:pPr>
                <a:defRPr/>
              </a:pPr>
              <a:t>10/21/20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9A64D269-B643-834D-96C1-658E4275C0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00" r:id="rId1"/>
    <p:sldLayoutId id="2147484101" r:id="rId2"/>
    <p:sldLayoutId id="2147484095" r:id="rId3"/>
    <p:sldLayoutId id="2147484102" r:id="rId4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pitchFamily="-112" charset="-128"/>
          <a:cs typeface="ＭＳ Ｐゴシック" pitchFamily="-112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2" charset="0"/>
          <a:ea typeface="ＭＳ Ｐゴシック" pitchFamily="-112" charset="-128"/>
          <a:cs typeface="ＭＳ Ｐゴシック" pitchFamily="-112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2" charset="0"/>
          <a:ea typeface="ＭＳ Ｐゴシック" pitchFamily="-112" charset="-128"/>
          <a:cs typeface="ＭＳ Ｐゴシック" pitchFamily="-112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2" charset="0"/>
          <a:ea typeface="ＭＳ Ｐゴシック" pitchFamily="-112" charset="-128"/>
          <a:cs typeface="ＭＳ Ｐゴシック" pitchFamily="-112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2" charset="0"/>
          <a:ea typeface="ＭＳ Ｐゴシック" pitchFamily="-112" charset="-128"/>
          <a:cs typeface="ＭＳ Ｐゴシック" pitchFamily="-112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2" charset="0"/>
          <a:ea typeface="ＭＳ Ｐゴシック" pitchFamily="-112" charset="-128"/>
          <a:cs typeface="ＭＳ Ｐゴシック" pitchFamily="-112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2" charset="0"/>
          <a:ea typeface="ＭＳ Ｐゴシック" pitchFamily="-112" charset="-128"/>
          <a:cs typeface="ＭＳ Ｐゴシック" pitchFamily="-112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2" charset="0"/>
          <a:ea typeface="ＭＳ Ｐゴシック" pitchFamily="-112" charset="-128"/>
          <a:cs typeface="ＭＳ Ｐゴシック" pitchFamily="-112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2" charset="0"/>
          <a:ea typeface="ＭＳ Ｐゴシック" pitchFamily="-112" charset="-128"/>
          <a:cs typeface="ＭＳ Ｐゴシック" pitchFamily="-112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/>
        <a:buChar char="•"/>
        <a:defRPr sz="2800" kern="1200">
          <a:solidFill>
            <a:schemeClr val="tx1"/>
          </a:solidFill>
          <a:latin typeface="+mn-lt"/>
          <a:ea typeface="ＭＳ Ｐゴシック" pitchFamily="-112" charset="-128"/>
          <a:cs typeface="ＭＳ Ｐゴシック" pitchFamily="-112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/>
        <a:buChar char="•"/>
        <a:defRPr sz="2800" kern="1200">
          <a:solidFill>
            <a:schemeClr val="tx1"/>
          </a:solidFill>
          <a:latin typeface="+mn-lt"/>
          <a:ea typeface="ＭＳ Ｐゴシック" pitchFamily="-112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/>
        <a:buChar char="•"/>
        <a:defRPr sz="2800" kern="1200">
          <a:solidFill>
            <a:schemeClr val="tx1"/>
          </a:solidFill>
          <a:latin typeface="+mn-lt"/>
          <a:ea typeface="ＭＳ Ｐゴシック" pitchFamily="-112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/>
        <a:buChar char="•"/>
        <a:defRPr sz="2800" kern="1200">
          <a:solidFill>
            <a:schemeClr val="tx1"/>
          </a:solidFill>
          <a:latin typeface="+mn-lt"/>
          <a:ea typeface="ＭＳ Ｐゴシック" pitchFamily="-112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/>
        <a:buChar char="•"/>
        <a:defRPr sz="2800" kern="1200">
          <a:solidFill>
            <a:schemeClr val="tx1"/>
          </a:solidFill>
          <a:latin typeface="+mn-lt"/>
          <a:ea typeface="ＭＳ Ｐゴシック" pitchFamily="-112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tiff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tiff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tiff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tif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tif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tif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g"/><Relationship Id="rId3" Type="http://schemas.openxmlformats.org/officeDocument/2006/relationships/image" Target="../media/image13.tiff"/><Relationship Id="rId7" Type="http://schemas.openxmlformats.org/officeDocument/2006/relationships/image" Target="../media/image19.emf"/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tiff"/><Relationship Id="rId9" Type="http://schemas.openxmlformats.org/officeDocument/2006/relationships/image" Target="../media/image21.tif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3262" y="1486330"/>
            <a:ext cx="8823178" cy="999460"/>
          </a:xfrm>
        </p:spPr>
        <p:txBody>
          <a:bodyPr>
            <a:noAutofit/>
          </a:bodyPr>
          <a:lstStyle/>
          <a:p>
            <a:pPr>
              <a:lnSpc>
                <a:spcPts val="5040"/>
              </a:lnSpc>
              <a:spcBef>
                <a:spcPts val="0"/>
              </a:spcBef>
            </a:pPr>
            <a:r>
              <a:rPr lang="en-US" sz="4800" dirty="0"/>
              <a:t>Scaling I: </a:t>
            </a:r>
            <a:br>
              <a:rPr lang="en-US" sz="4800" dirty="0"/>
            </a:br>
            <a:r>
              <a:rPr lang="en-US" sz="4800" dirty="0"/>
              <a:t>Payment Channels, State Channels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41F1188-11C7-D44B-B40B-6A3A04244C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72399" y="84621"/>
            <a:ext cx="1223505" cy="122350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6EC6456-65FF-AE4F-BF1C-E2E0C33D64E8}"/>
              </a:ext>
            </a:extLst>
          </p:cNvPr>
          <p:cNvSpPr txBox="1"/>
          <p:nvPr/>
        </p:nvSpPr>
        <p:spPr>
          <a:xfrm>
            <a:off x="3444768" y="234708"/>
            <a:ext cx="24801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CS251 Fall 2020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7182417-0D84-1647-8BC9-3591C6CAE862}"/>
              </a:ext>
            </a:extLst>
          </p:cNvPr>
          <p:cNvSpPr txBox="1"/>
          <p:nvPr/>
        </p:nvSpPr>
        <p:spPr>
          <a:xfrm>
            <a:off x="3306539" y="719965"/>
            <a:ext cx="27569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n-lt"/>
              </a:rPr>
              <a:t>(cs251.stanford.edu)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E95BE49-D5B5-6345-A235-211F5413DB85}"/>
              </a:ext>
            </a:extLst>
          </p:cNvPr>
          <p:cNvSpPr txBox="1"/>
          <p:nvPr/>
        </p:nvSpPr>
        <p:spPr>
          <a:xfrm>
            <a:off x="3393696" y="3086230"/>
            <a:ext cx="23566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800" dirty="0">
                <a:latin typeface="+mn-lt"/>
              </a:rPr>
              <a:t>Benedikt </a:t>
            </a:r>
            <a:r>
              <a:rPr lang="en-US" sz="2800" dirty="0" err="1">
                <a:latin typeface="+mn-lt"/>
              </a:rPr>
              <a:t>Bünz</a:t>
            </a:r>
            <a:r>
              <a:rPr lang="en-US" sz="2800" dirty="0">
                <a:latin typeface="+mn-lt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662613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D2F7DE-53A2-E046-A7DF-35DAF2DBD8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Unidirectional Payment Channel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A626D8F-B3C9-6D45-B00F-268921BCA21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34411" y="2493373"/>
            <a:ext cx="473557" cy="81647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346CF1D-7339-E14B-BDA0-CC5C72C4EE3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4045" y="2493373"/>
            <a:ext cx="584280" cy="864318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00B986E6-9C37-7243-B4AD-DD015AD030FD}"/>
              </a:ext>
            </a:extLst>
          </p:cNvPr>
          <p:cNvCxnSpPr/>
          <p:nvPr/>
        </p:nvCxnSpPr>
        <p:spPr>
          <a:xfrm>
            <a:off x="1445622" y="3169920"/>
            <a:ext cx="4598127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32704FA5-5C7A-F542-ABE8-653B4633ADD2}"/>
              </a:ext>
            </a:extLst>
          </p:cNvPr>
          <p:cNvSpPr txBox="1"/>
          <p:nvPr/>
        </p:nvSpPr>
        <p:spPr>
          <a:xfrm>
            <a:off x="1028326" y="3115659"/>
            <a:ext cx="56665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latin typeface="+mn-lt"/>
              </a:rPr>
              <a:t>TX1: 0.99 to Alice/0.01 to Bob from UTXO A</a:t>
            </a:r>
          </a:p>
          <a:p>
            <a:pPr algn="l"/>
            <a:r>
              <a:rPr lang="en-US" dirty="0">
                <a:latin typeface="Bradley Hand" pitchFamily="2" charset="77"/>
              </a:rPr>
              <a:t>Alice</a:t>
            </a:r>
          </a:p>
        </p:txBody>
      </p:sp>
      <p:pic>
        <p:nvPicPr>
          <p:cNvPr id="19" name="Shape 72">
            <a:extLst>
              <a:ext uri="{FF2B5EF4-FFF2-40B4-BE49-F238E27FC236}">
                <a16:creationId xmlns:a16="http://schemas.microsoft.com/office/drawing/2014/main" id="{C4BD2747-1147-4F4C-91F9-7AD9F2AA8C2A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98630" y="3309851"/>
            <a:ext cx="1455085" cy="194131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675FDC9-114A-334C-8183-9590F35CC1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52229" y="3937000"/>
            <a:ext cx="866362" cy="866362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66737648-BECA-6B4B-BBC9-FF73708DB370}"/>
              </a:ext>
            </a:extLst>
          </p:cNvPr>
          <p:cNvSpPr txBox="1"/>
          <p:nvPr/>
        </p:nvSpPr>
        <p:spPr>
          <a:xfrm>
            <a:off x="6215715" y="1250429"/>
            <a:ext cx="29282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latin typeface="+mn-lt"/>
              </a:rPr>
              <a:t>Bob does not publish</a:t>
            </a:r>
          </a:p>
        </p:txBody>
      </p:sp>
      <p:sp>
        <p:nvSpPr>
          <p:cNvPr id="22" name="Process 21">
            <a:extLst>
              <a:ext uri="{FF2B5EF4-FFF2-40B4-BE49-F238E27FC236}">
                <a16:creationId xmlns:a16="http://schemas.microsoft.com/office/drawing/2014/main" id="{ADB24CAD-754E-B24B-8C67-A038E56330CC}"/>
              </a:ext>
            </a:extLst>
          </p:cNvPr>
          <p:cNvSpPr/>
          <p:nvPr/>
        </p:nvSpPr>
        <p:spPr>
          <a:xfrm>
            <a:off x="257625" y="1066339"/>
            <a:ext cx="3492139" cy="679269"/>
          </a:xfrm>
          <a:prstGeom prst="flowChartProcess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UTXO A:</a:t>
            </a:r>
          </a:p>
          <a:p>
            <a:pPr algn="ctr"/>
            <a:r>
              <a:rPr lang="en-US" dirty="0"/>
              <a:t>1 BTC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011B5EE-C33B-874D-AA9C-43458FEE8616}"/>
              </a:ext>
            </a:extLst>
          </p:cNvPr>
          <p:cNvSpPr txBox="1"/>
          <p:nvPr/>
        </p:nvSpPr>
        <p:spPr>
          <a:xfrm>
            <a:off x="1028325" y="3848905"/>
            <a:ext cx="56665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latin typeface="+mn-lt"/>
              </a:rPr>
              <a:t>TX2: 0.98 to Alice/0.02 to Bob from UTXO A</a:t>
            </a:r>
          </a:p>
          <a:p>
            <a:pPr algn="l"/>
            <a:r>
              <a:rPr lang="en-US" dirty="0">
                <a:latin typeface="Bradley Hand" pitchFamily="2" charset="77"/>
              </a:rPr>
              <a:t>Alice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0652880-D41E-8C48-B7CD-5F7C550D2835}"/>
              </a:ext>
            </a:extLst>
          </p:cNvPr>
          <p:cNvSpPr txBox="1"/>
          <p:nvPr/>
        </p:nvSpPr>
        <p:spPr>
          <a:xfrm>
            <a:off x="1028325" y="4475772"/>
            <a:ext cx="56665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latin typeface="+mn-lt"/>
              </a:rPr>
              <a:t>TX3: 0.97 to Alice/0.03 to Bob from UTXO A</a:t>
            </a:r>
          </a:p>
          <a:p>
            <a:pPr algn="l"/>
            <a:r>
              <a:rPr lang="en-US" dirty="0">
                <a:latin typeface="Bradley Hand" pitchFamily="2" charset="77"/>
              </a:rPr>
              <a:t>Alice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C73CCB3-AAB6-8844-93F6-FAB9F71879F4}"/>
              </a:ext>
            </a:extLst>
          </p:cNvPr>
          <p:cNvSpPr txBox="1"/>
          <p:nvPr/>
        </p:nvSpPr>
        <p:spPr>
          <a:xfrm>
            <a:off x="5702300" y="2083670"/>
            <a:ext cx="34416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latin typeface="+mn-lt"/>
              </a:rPr>
              <a:t>Publish TX3 on Blockchain</a:t>
            </a:r>
          </a:p>
        </p:txBody>
      </p:sp>
    </p:spTree>
    <p:extLst>
      <p:ext uri="{BB962C8B-B14F-4D97-AF65-F5344CB8AC3E}">
        <p14:creationId xmlns:p14="http://schemas.microsoft.com/office/powerpoint/2010/main" val="3020205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1" grpId="0"/>
      <p:bldP spid="21" grpId="1"/>
      <p:bldP spid="25" grpId="0"/>
      <p:bldP spid="26" grpId="0"/>
      <p:bldP spid="2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D2F7DE-53A2-E046-A7DF-35DAF2DBD8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Unidirectional Payment Channel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A626D8F-B3C9-6D45-B00F-268921BCA21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34411" y="2493373"/>
            <a:ext cx="473557" cy="81647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346CF1D-7339-E14B-BDA0-CC5C72C4EE3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4045" y="2493373"/>
            <a:ext cx="584280" cy="864318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00B986E6-9C37-7243-B4AD-DD015AD030FD}"/>
              </a:ext>
            </a:extLst>
          </p:cNvPr>
          <p:cNvCxnSpPr/>
          <p:nvPr/>
        </p:nvCxnSpPr>
        <p:spPr>
          <a:xfrm>
            <a:off x="1445622" y="3169920"/>
            <a:ext cx="4598127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32704FA5-5C7A-F542-ABE8-653B4633ADD2}"/>
              </a:ext>
            </a:extLst>
          </p:cNvPr>
          <p:cNvSpPr txBox="1"/>
          <p:nvPr/>
        </p:nvSpPr>
        <p:spPr>
          <a:xfrm>
            <a:off x="1028326" y="3115659"/>
            <a:ext cx="56665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latin typeface="+mn-lt"/>
              </a:rPr>
              <a:t>TX1: 0.99 to Alice/0.01 to Bob from UTXO A</a:t>
            </a:r>
          </a:p>
          <a:p>
            <a:pPr algn="l"/>
            <a:r>
              <a:rPr lang="en-US" dirty="0">
                <a:latin typeface="Bradley Hand" pitchFamily="2" charset="77"/>
              </a:rPr>
              <a:t>Alice</a:t>
            </a:r>
          </a:p>
        </p:txBody>
      </p:sp>
      <p:pic>
        <p:nvPicPr>
          <p:cNvPr id="19" name="Shape 72">
            <a:extLst>
              <a:ext uri="{FF2B5EF4-FFF2-40B4-BE49-F238E27FC236}">
                <a16:creationId xmlns:a16="http://schemas.microsoft.com/office/drawing/2014/main" id="{C4BD2747-1147-4F4C-91F9-7AD9F2AA8C2A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98630" y="3309851"/>
            <a:ext cx="1455085" cy="194131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675FDC9-114A-334C-8183-9590F35CC1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52229" y="3937000"/>
            <a:ext cx="866362" cy="866362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66737648-BECA-6B4B-BBC9-FF73708DB370}"/>
              </a:ext>
            </a:extLst>
          </p:cNvPr>
          <p:cNvSpPr txBox="1"/>
          <p:nvPr/>
        </p:nvSpPr>
        <p:spPr>
          <a:xfrm>
            <a:off x="6215715" y="1250429"/>
            <a:ext cx="29282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latin typeface="+mn-lt"/>
              </a:rPr>
              <a:t>Bob does not publish</a:t>
            </a:r>
          </a:p>
        </p:txBody>
      </p:sp>
      <p:sp>
        <p:nvSpPr>
          <p:cNvPr id="22" name="Process 21">
            <a:extLst>
              <a:ext uri="{FF2B5EF4-FFF2-40B4-BE49-F238E27FC236}">
                <a16:creationId xmlns:a16="http://schemas.microsoft.com/office/drawing/2014/main" id="{ADB24CAD-754E-B24B-8C67-A038E56330CC}"/>
              </a:ext>
            </a:extLst>
          </p:cNvPr>
          <p:cNvSpPr/>
          <p:nvPr/>
        </p:nvSpPr>
        <p:spPr>
          <a:xfrm>
            <a:off x="257625" y="1066339"/>
            <a:ext cx="1556157" cy="679269"/>
          </a:xfrm>
          <a:prstGeom prst="flowChartProcess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UTXO A:</a:t>
            </a:r>
          </a:p>
          <a:p>
            <a:pPr algn="ctr"/>
            <a:r>
              <a:rPr lang="en-US" dirty="0"/>
              <a:t>1 BTC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011B5EE-C33B-874D-AA9C-43458FEE8616}"/>
              </a:ext>
            </a:extLst>
          </p:cNvPr>
          <p:cNvSpPr txBox="1"/>
          <p:nvPr/>
        </p:nvSpPr>
        <p:spPr>
          <a:xfrm>
            <a:off x="1028325" y="3848905"/>
            <a:ext cx="56665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latin typeface="+mn-lt"/>
              </a:rPr>
              <a:t>TX2: 0.98 to Alice/0.02 to Bob from UTXO A</a:t>
            </a:r>
          </a:p>
          <a:p>
            <a:pPr algn="l"/>
            <a:r>
              <a:rPr lang="en-US" dirty="0">
                <a:latin typeface="Bradley Hand" pitchFamily="2" charset="77"/>
              </a:rPr>
              <a:t>Alice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0652880-D41E-8C48-B7CD-5F7C550D2835}"/>
              </a:ext>
            </a:extLst>
          </p:cNvPr>
          <p:cNvSpPr txBox="1"/>
          <p:nvPr/>
        </p:nvSpPr>
        <p:spPr>
          <a:xfrm>
            <a:off x="1028325" y="4475772"/>
            <a:ext cx="56665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latin typeface="+mn-lt"/>
              </a:rPr>
              <a:t>TX3: 0.97 to Alice/0.03 to Bob from UTXO A</a:t>
            </a:r>
          </a:p>
          <a:p>
            <a:pPr algn="l"/>
            <a:r>
              <a:rPr lang="en-US" dirty="0">
                <a:latin typeface="Bradley Hand" pitchFamily="2" charset="77"/>
              </a:rPr>
              <a:t>Alice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C73CCB3-AAB6-8844-93F6-FAB9F71879F4}"/>
              </a:ext>
            </a:extLst>
          </p:cNvPr>
          <p:cNvSpPr txBox="1"/>
          <p:nvPr/>
        </p:nvSpPr>
        <p:spPr>
          <a:xfrm>
            <a:off x="5702300" y="2083670"/>
            <a:ext cx="34416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latin typeface="+mn-lt"/>
              </a:rPr>
              <a:t>Publish TX3 on Blockchain</a:t>
            </a:r>
          </a:p>
        </p:txBody>
      </p:sp>
      <p:sp>
        <p:nvSpPr>
          <p:cNvPr id="3" name="Process 2">
            <a:extLst>
              <a:ext uri="{FF2B5EF4-FFF2-40B4-BE49-F238E27FC236}">
                <a16:creationId xmlns:a16="http://schemas.microsoft.com/office/drawing/2014/main" id="{98BF27F8-35DA-B145-A412-2070A4DA8F4D}"/>
              </a:ext>
            </a:extLst>
          </p:cNvPr>
          <p:cNvSpPr/>
          <p:nvPr/>
        </p:nvSpPr>
        <p:spPr>
          <a:xfrm>
            <a:off x="1813782" y="2055728"/>
            <a:ext cx="3255838" cy="774700"/>
          </a:xfrm>
          <a:prstGeom prst="flowChartProcess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Attack: Alice double spends UTXO A</a:t>
            </a:r>
          </a:p>
        </p:txBody>
      </p:sp>
    </p:spTree>
    <p:extLst>
      <p:ext uri="{BB962C8B-B14F-4D97-AF65-F5344CB8AC3E}">
        <p14:creationId xmlns:p14="http://schemas.microsoft.com/office/powerpoint/2010/main" val="3139955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1" grpId="0"/>
      <p:bldP spid="21" grpId="1"/>
      <p:bldP spid="25" grpId="0"/>
      <p:bldP spid="26" grpId="0"/>
      <p:bldP spid="27" grpId="0"/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D2F7DE-53A2-E046-A7DF-35DAF2DBD8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Unidirectional Payment Channel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A626D8F-B3C9-6D45-B00F-268921BCA21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34411" y="2493373"/>
            <a:ext cx="473557" cy="81647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346CF1D-7339-E14B-BDA0-CC5C72C4EE3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4045" y="2493373"/>
            <a:ext cx="584280" cy="864318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00B986E6-9C37-7243-B4AD-DD015AD030FD}"/>
              </a:ext>
            </a:extLst>
          </p:cNvPr>
          <p:cNvCxnSpPr/>
          <p:nvPr/>
        </p:nvCxnSpPr>
        <p:spPr>
          <a:xfrm>
            <a:off x="1445622" y="3169920"/>
            <a:ext cx="4598127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32704FA5-5C7A-F542-ABE8-653B4633ADD2}"/>
              </a:ext>
            </a:extLst>
          </p:cNvPr>
          <p:cNvSpPr txBox="1"/>
          <p:nvPr/>
        </p:nvSpPr>
        <p:spPr>
          <a:xfrm>
            <a:off x="1028326" y="3115659"/>
            <a:ext cx="56665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latin typeface="+mn-lt"/>
              </a:rPr>
              <a:t>TX1: 0.99 to Alice/0.01 to Bob from AB</a:t>
            </a:r>
          </a:p>
          <a:p>
            <a:pPr algn="l"/>
            <a:r>
              <a:rPr lang="en-US" dirty="0">
                <a:latin typeface="Bradley Hand" pitchFamily="2" charset="77"/>
              </a:rPr>
              <a:t>Alice</a:t>
            </a:r>
          </a:p>
        </p:txBody>
      </p:sp>
      <p:pic>
        <p:nvPicPr>
          <p:cNvPr id="19" name="Shape 72">
            <a:extLst>
              <a:ext uri="{FF2B5EF4-FFF2-40B4-BE49-F238E27FC236}">
                <a16:creationId xmlns:a16="http://schemas.microsoft.com/office/drawing/2014/main" id="{C4BD2747-1147-4F4C-91F9-7AD9F2AA8C2A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98630" y="3309851"/>
            <a:ext cx="1455085" cy="194131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675FDC9-114A-334C-8183-9590F35CC1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52229" y="3937000"/>
            <a:ext cx="866362" cy="866362"/>
          </a:xfrm>
          <a:prstGeom prst="rect">
            <a:avLst/>
          </a:prstGeom>
        </p:spPr>
      </p:pic>
      <p:sp>
        <p:nvSpPr>
          <p:cNvPr id="22" name="Process 21">
            <a:extLst>
              <a:ext uri="{FF2B5EF4-FFF2-40B4-BE49-F238E27FC236}">
                <a16:creationId xmlns:a16="http://schemas.microsoft.com/office/drawing/2014/main" id="{ADB24CAD-754E-B24B-8C67-A038E56330CC}"/>
              </a:ext>
            </a:extLst>
          </p:cNvPr>
          <p:cNvSpPr/>
          <p:nvPr/>
        </p:nvSpPr>
        <p:spPr>
          <a:xfrm>
            <a:off x="1998615" y="1141626"/>
            <a:ext cx="3492139" cy="679269"/>
          </a:xfrm>
          <a:prstGeom prst="flowChartProcess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2-2 </a:t>
            </a:r>
            <a:r>
              <a:rPr lang="en-US" dirty="0" err="1"/>
              <a:t>Multisig</a:t>
            </a:r>
            <a:r>
              <a:rPr lang="en-US" dirty="0"/>
              <a:t> Account AB:</a:t>
            </a:r>
          </a:p>
          <a:p>
            <a:pPr algn="ctr"/>
            <a:r>
              <a:rPr lang="en-US" dirty="0"/>
              <a:t>1 BTC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011B5EE-C33B-874D-AA9C-43458FEE8616}"/>
              </a:ext>
            </a:extLst>
          </p:cNvPr>
          <p:cNvSpPr txBox="1"/>
          <p:nvPr/>
        </p:nvSpPr>
        <p:spPr>
          <a:xfrm>
            <a:off x="1028325" y="3848905"/>
            <a:ext cx="56665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latin typeface="+mn-lt"/>
              </a:rPr>
              <a:t>TX2: 0.98 to Alice/0.02 to Bob from AB</a:t>
            </a:r>
          </a:p>
          <a:p>
            <a:pPr algn="l"/>
            <a:r>
              <a:rPr lang="en-US" dirty="0">
                <a:latin typeface="Bradley Hand" pitchFamily="2" charset="77"/>
              </a:rPr>
              <a:t>Alice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0652880-D41E-8C48-B7CD-5F7C550D2835}"/>
              </a:ext>
            </a:extLst>
          </p:cNvPr>
          <p:cNvSpPr txBox="1"/>
          <p:nvPr/>
        </p:nvSpPr>
        <p:spPr>
          <a:xfrm>
            <a:off x="1028325" y="4475772"/>
            <a:ext cx="56665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latin typeface="+mn-lt"/>
              </a:rPr>
              <a:t>TX3: 0.97 to Alice/0.03 to Bob from AB</a:t>
            </a:r>
          </a:p>
          <a:p>
            <a:pPr algn="l"/>
            <a:r>
              <a:rPr lang="en-US" dirty="0">
                <a:latin typeface="Bradley Hand" pitchFamily="2" charset="77"/>
              </a:rPr>
              <a:t>Alice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C73CCB3-AAB6-8844-93F6-FAB9F71879F4}"/>
              </a:ext>
            </a:extLst>
          </p:cNvPr>
          <p:cNvSpPr txBox="1"/>
          <p:nvPr/>
        </p:nvSpPr>
        <p:spPr>
          <a:xfrm>
            <a:off x="5702300" y="2083670"/>
            <a:ext cx="34416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latin typeface="+mn-lt"/>
              </a:rPr>
              <a:t>Publish TX3 on Blockchain</a:t>
            </a:r>
          </a:p>
        </p:txBody>
      </p:sp>
      <p:sp>
        <p:nvSpPr>
          <p:cNvPr id="15" name="Process 14">
            <a:extLst>
              <a:ext uri="{FF2B5EF4-FFF2-40B4-BE49-F238E27FC236}">
                <a16:creationId xmlns:a16="http://schemas.microsoft.com/office/drawing/2014/main" id="{5403F3F0-C676-7941-BB51-449B940FF7E8}"/>
              </a:ext>
            </a:extLst>
          </p:cNvPr>
          <p:cNvSpPr/>
          <p:nvPr/>
        </p:nvSpPr>
        <p:spPr>
          <a:xfrm>
            <a:off x="79977" y="1141626"/>
            <a:ext cx="1556157" cy="679269"/>
          </a:xfrm>
          <a:prstGeom prst="flowChartProcess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UTXO A:</a:t>
            </a:r>
          </a:p>
          <a:p>
            <a:pPr algn="ctr"/>
            <a:r>
              <a:rPr lang="en-US" dirty="0"/>
              <a:t>1 BTC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6C85BF74-704D-5044-83E3-CA9EDA547F30}"/>
              </a:ext>
            </a:extLst>
          </p:cNvPr>
          <p:cNvCxnSpPr>
            <a:stCxn id="15" idx="3"/>
            <a:endCxn id="22" idx="1"/>
          </p:cNvCxnSpPr>
          <p:nvPr/>
        </p:nvCxnSpPr>
        <p:spPr>
          <a:xfrm>
            <a:off x="1636134" y="1481261"/>
            <a:ext cx="362481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Process 17">
            <a:extLst>
              <a:ext uri="{FF2B5EF4-FFF2-40B4-BE49-F238E27FC236}">
                <a16:creationId xmlns:a16="http://schemas.microsoft.com/office/drawing/2014/main" id="{35F0B194-93DA-C04E-86CA-9B7DA66B13C0}"/>
              </a:ext>
            </a:extLst>
          </p:cNvPr>
          <p:cNvSpPr/>
          <p:nvPr/>
        </p:nvSpPr>
        <p:spPr>
          <a:xfrm>
            <a:off x="1813782" y="2055728"/>
            <a:ext cx="3255838" cy="774700"/>
          </a:xfrm>
          <a:prstGeom prst="flowChartProcess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Attack: </a:t>
            </a:r>
          </a:p>
          <a:p>
            <a:pPr algn="ctr"/>
            <a:r>
              <a:rPr lang="en-US" dirty="0"/>
              <a:t>Bob never signs</a:t>
            </a:r>
          </a:p>
        </p:txBody>
      </p:sp>
    </p:spTree>
    <p:extLst>
      <p:ext uri="{BB962C8B-B14F-4D97-AF65-F5344CB8AC3E}">
        <p14:creationId xmlns:p14="http://schemas.microsoft.com/office/powerpoint/2010/main" val="2547088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1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ACC751-2D03-6942-9234-3F470BB926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Unidirectional Payment Channel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02E375-DEE0-8540-8171-C3CDFD3608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00151"/>
            <a:ext cx="8686800" cy="381843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Alice needs a way to ensure refund of funds</a:t>
            </a:r>
          </a:p>
          <a:p>
            <a:r>
              <a:rPr lang="en-US" dirty="0"/>
              <a:t>Basic idea: If Bob doesn’t publish after some time Alice gets 1 BTC refunded</a:t>
            </a:r>
          </a:p>
          <a:p>
            <a:r>
              <a:rPr lang="en-US" dirty="0"/>
              <a:t>Refund transaction signed before funding Account AB</a:t>
            </a:r>
          </a:p>
          <a:p>
            <a:r>
              <a:rPr lang="en-US" dirty="0"/>
              <a:t>In UTXO implemented with </a:t>
            </a:r>
            <a:r>
              <a:rPr lang="en-US" dirty="0" err="1"/>
              <a:t>timelocks</a:t>
            </a:r>
            <a:endParaRPr lang="en-US" dirty="0"/>
          </a:p>
          <a:p>
            <a:r>
              <a:rPr lang="en-US" dirty="0"/>
              <a:t>In Ethereum implemented as smart contract</a:t>
            </a:r>
          </a:p>
          <a:p>
            <a:r>
              <a:rPr lang="en-US" dirty="0"/>
              <a:t>Non expiring: Refund TX starts claim period for Bob</a:t>
            </a:r>
          </a:p>
          <a:p>
            <a:r>
              <a:rPr lang="en-US" dirty="0"/>
              <a:t>Once Alice sent 1 BTC to Bob Channel is ”exhausted”</a:t>
            </a:r>
          </a:p>
        </p:txBody>
      </p:sp>
    </p:spTree>
    <p:extLst>
      <p:ext uri="{BB962C8B-B14F-4D97-AF65-F5344CB8AC3E}">
        <p14:creationId xmlns:p14="http://schemas.microsoft.com/office/powerpoint/2010/main" val="4055831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57516E-DC0B-B64F-BDD2-46F4AAE1B6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Payment Channel in Solidity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85EE873-C15D-4E41-AB27-94392FCCC5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6523" y="923501"/>
            <a:ext cx="7290954" cy="4219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23284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8670AD-6E78-3041-9FD7-33E36C7D34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Bidirectional Payment Channel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A684126-53B0-BE49-B9EC-7A1B05FD919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05911" y="2366373"/>
            <a:ext cx="473557" cy="81647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9C86A56-D6AE-3841-BFD5-7226C49805B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7945" y="2366373"/>
            <a:ext cx="584280" cy="864318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4B0E1CDA-FE09-284E-A63D-935AA5D13C4B}"/>
              </a:ext>
            </a:extLst>
          </p:cNvPr>
          <p:cNvCxnSpPr/>
          <p:nvPr/>
        </p:nvCxnSpPr>
        <p:spPr>
          <a:xfrm>
            <a:off x="2142308" y="2890070"/>
            <a:ext cx="4859383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51CF1FDB-B006-BF40-99E0-8F3E77295C1B}"/>
              </a:ext>
            </a:extLst>
          </p:cNvPr>
          <p:cNvSpPr txBox="1"/>
          <p:nvPr/>
        </p:nvSpPr>
        <p:spPr>
          <a:xfrm>
            <a:off x="1167945" y="988045"/>
            <a:ext cx="64115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latin typeface="+mn-lt"/>
              </a:rPr>
              <a:t>Alice and Bob want to move funds back and forth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FE5BC53-4AD0-1A4B-BF0D-1907C3B43C59}"/>
              </a:ext>
            </a:extLst>
          </p:cNvPr>
          <p:cNvSpPr txBox="1"/>
          <p:nvPr/>
        </p:nvSpPr>
        <p:spPr>
          <a:xfrm>
            <a:off x="2142308" y="3924622"/>
            <a:ext cx="39372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latin typeface="+mn-lt"/>
              </a:rPr>
              <a:t>Two Unidirectional Channels?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BA60A5A-E2E8-B84B-9214-3796A1695AC2}"/>
              </a:ext>
            </a:extLst>
          </p:cNvPr>
          <p:cNvSpPr txBox="1"/>
          <p:nvPr/>
        </p:nvSpPr>
        <p:spPr>
          <a:xfrm>
            <a:off x="2142308" y="4556916"/>
            <a:ext cx="56671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latin typeface="+mn-lt"/>
              </a:rPr>
              <a:t>Not as useful, Channels get exhausted </a:t>
            </a:r>
          </a:p>
        </p:txBody>
      </p:sp>
    </p:spTree>
    <p:extLst>
      <p:ext uri="{BB962C8B-B14F-4D97-AF65-F5344CB8AC3E}">
        <p14:creationId xmlns:p14="http://schemas.microsoft.com/office/powerpoint/2010/main" val="703015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8670AD-6E78-3041-9FD7-33E36C7D34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Bidirectional Payment Channel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A684126-53B0-BE49-B9EC-7A1B05FD919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05911" y="2366373"/>
            <a:ext cx="473557" cy="81647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9C86A56-D6AE-3841-BFD5-7226C49805B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7945" y="2366373"/>
            <a:ext cx="584280" cy="864318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4B0E1CDA-FE09-284E-A63D-935AA5D13C4B}"/>
              </a:ext>
            </a:extLst>
          </p:cNvPr>
          <p:cNvCxnSpPr/>
          <p:nvPr/>
        </p:nvCxnSpPr>
        <p:spPr>
          <a:xfrm>
            <a:off x="2142308" y="2890070"/>
            <a:ext cx="4859383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Process 9">
            <a:extLst>
              <a:ext uri="{FF2B5EF4-FFF2-40B4-BE49-F238E27FC236}">
                <a16:creationId xmlns:a16="http://schemas.microsoft.com/office/drawing/2014/main" id="{3A8343A5-BE6F-7E45-8B61-6E2B64D7FCA5}"/>
              </a:ext>
            </a:extLst>
          </p:cNvPr>
          <p:cNvSpPr/>
          <p:nvPr/>
        </p:nvSpPr>
        <p:spPr>
          <a:xfrm>
            <a:off x="2277059" y="1483139"/>
            <a:ext cx="4193294" cy="679269"/>
          </a:xfrm>
          <a:prstGeom prst="flowChartProcess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Shared Account:</a:t>
            </a:r>
          </a:p>
          <a:p>
            <a:pPr algn="ctr"/>
            <a:r>
              <a:rPr lang="en-US" dirty="0"/>
              <a:t>A: 0.5 ETH, B: 0.5 ETH Nonce 0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5DD128B-04AF-6143-A7D0-5B398DFA2A37}"/>
              </a:ext>
            </a:extLst>
          </p:cNvPr>
          <p:cNvSpPr txBox="1"/>
          <p:nvPr/>
        </p:nvSpPr>
        <p:spPr>
          <a:xfrm>
            <a:off x="2446638" y="3373395"/>
            <a:ext cx="43619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latin typeface="+mn-lt"/>
              </a:rPr>
              <a:t>A: 0.6, Bob: 0.4 Nonce 1</a:t>
            </a:r>
          </a:p>
          <a:p>
            <a:pPr algn="l"/>
            <a:r>
              <a:rPr lang="en-US" dirty="0">
                <a:latin typeface="Bradley Hand" pitchFamily="2" charset="77"/>
              </a:rPr>
              <a:t>Alice              Bob </a:t>
            </a:r>
          </a:p>
        </p:txBody>
      </p:sp>
    </p:spTree>
    <p:extLst>
      <p:ext uri="{BB962C8B-B14F-4D97-AF65-F5344CB8AC3E}">
        <p14:creationId xmlns:p14="http://schemas.microsoft.com/office/powerpoint/2010/main" val="3284874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8670AD-6E78-3041-9FD7-33E36C7D34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Bidirectional Payment Channel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A684126-53B0-BE49-B9EC-7A1B05FD919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05911" y="2366373"/>
            <a:ext cx="473557" cy="81647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9C86A56-D6AE-3841-BFD5-7226C49805B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7945" y="2366373"/>
            <a:ext cx="584280" cy="864318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4B0E1CDA-FE09-284E-A63D-935AA5D13C4B}"/>
              </a:ext>
            </a:extLst>
          </p:cNvPr>
          <p:cNvCxnSpPr/>
          <p:nvPr/>
        </p:nvCxnSpPr>
        <p:spPr>
          <a:xfrm>
            <a:off x="2142308" y="2890070"/>
            <a:ext cx="4859383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51CF1FDB-B006-BF40-99E0-8F3E77295C1B}"/>
              </a:ext>
            </a:extLst>
          </p:cNvPr>
          <p:cNvSpPr txBox="1"/>
          <p:nvPr/>
        </p:nvSpPr>
        <p:spPr>
          <a:xfrm>
            <a:off x="1167945" y="988045"/>
            <a:ext cx="64115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latin typeface="+mn-lt"/>
              </a:rPr>
              <a:t>Alice and Bob want to move funds back and forth</a:t>
            </a:r>
          </a:p>
        </p:txBody>
      </p:sp>
      <p:sp>
        <p:nvSpPr>
          <p:cNvPr id="10" name="Process 9">
            <a:extLst>
              <a:ext uri="{FF2B5EF4-FFF2-40B4-BE49-F238E27FC236}">
                <a16:creationId xmlns:a16="http://schemas.microsoft.com/office/drawing/2014/main" id="{3A8343A5-BE6F-7E45-8B61-6E2B64D7FCA5}"/>
              </a:ext>
            </a:extLst>
          </p:cNvPr>
          <p:cNvSpPr/>
          <p:nvPr/>
        </p:nvSpPr>
        <p:spPr>
          <a:xfrm>
            <a:off x="2277059" y="1483139"/>
            <a:ext cx="4193294" cy="679269"/>
          </a:xfrm>
          <a:prstGeom prst="flowChartProcess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Shared Account:</a:t>
            </a:r>
          </a:p>
          <a:p>
            <a:pPr algn="ctr"/>
            <a:r>
              <a:rPr lang="en-US" dirty="0"/>
              <a:t>A: 0.6 ETH, B: 0.4 ETH Nonce 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A891031-F83C-5340-A277-5EC06E1B32CA}"/>
              </a:ext>
            </a:extLst>
          </p:cNvPr>
          <p:cNvSpPr txBox="1"/>
          <p:nvPr/>
        </p:nvSpPr>
        <p:spPr>
          <a:xfrm>
            <a:off x="2446638" y="3373395"/>
            <a:ext cx="43619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latin typeface="+mn-lt"/>
              </a:rPr>
              <a:t>A: 0.3, Bob: 0.7 Nonce 2</a:t>
            </a:r>
          </a:p>
          <a:p>
            <a:pPr algn="l"/>
            <a:r>
              <a:rPr lang="en-US" dirty="0">
                <a:latin typeface="Bradley Hand" pitchFamily="2" charset="77"/>
              </a:rPr>
              <a:t>Alice              Bob </a:t>
            </a:r>
          </a:p>
        </p:txBody>
      </p:sp>
    </p:spTree>
    <p:extLst>
      <p:ext uri="{BB962C8B-B14F-4D97-AF65-F5344CB8AC3E}">
        <p14:creationId xmlns:p14="http://schemas.microsoft.com/office/powerpoint/2010/main" val="137384590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Wor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8670AD-6E78-3041-9FD7-33E36C7D34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Closing Payment Channel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A684126-53B0-BE49-B9EC-7A1B05FD919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05911" y="2366373"/>
            <a:ext cx="473557" cy="81647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9C86A56-D6AE-3841-BFD5-7226C49805B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7945" y="2366373"/>
            <a:ext cx="584280" cy="864318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4B0E1CDA-FE09-284E-A63D-935AA5D13C4B}"/>
              </a:ext>
            </a:extLst>
          </p:cNvPr>
          <p:cNvCxnSpPr/>
          <p:nvPr/>
        </p:nvCxnSpPr>
        <p:spPr>
          <a:xfrm>
            <a:off x="2142308" y="2890070"/>
            <a:ext cx="4859383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Process 9">
            <a:extLst>
              <a:ext uri="{FF2B5EF4-FFF2-40B4-BE49-F238E27FC236}">
                <a16:creationId xmlns:a16="http://schemas.microsoft.com/office/drawing/2014/main" id="{3A8343A5-BE6F-7E45-8B61-6E2B64D7FCA5}"/>
              </a:ext>
            </a:extLst>
          </p:cNvPr>
          <p:cNvSpPr/>
          <p:nvPr/>
        </p:nvSpPr>
        <p:spPr>
          <a:xfrm>
            <a:off x="2277059" y="1483139"/>
            <a:ext cx="4193294" cy="679269"/>
          </a:xfrm>
          <a:prstGeom prst="flowChartProcess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Shared Account:</a:t>
            </a:r>
          </a:p>
          <a:p>
            <a:pPr algn="ctr"/>
            <a:r>
              <a:rPr lang="en-US" dirty="0"/>
              <a:t>A: 0.3 ETH, B: 0.7 ETH Nonce 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1E3A9EC-2596-1A4F-9141-768D40DFF6D4}"/>
              </a:ext>
            </a:extLst>
          </p:cNvPr>
          <p:cNvSpPr txBox="1"/>
          <p:nvPr/>
        </p:nvSpPr>
        <p:spPr>
          <a:xfrm>
            <a:off x="444842" y="3156068"/>
            <a:ext cx="63884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latin typeface="+mn-lt"/>
              </a:rPr>
              <a:t>Before funding Alice and Bob get sign initial state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365E108-09F9-3642-A9D3-6439269DFCB2}"/>
              </a:ext>
            </a:extLst>
          </p:cNvPr>
          <p:cNvSpPr txBox="1"/>
          <p:nvPr/>
        </p:nvSpPr>
        <p:spPr>
          <a:xfrm>
            <a:off x="413365" y="3617733"/>
            <a:ext cx="792068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latin typeface="+mn-lt"/>
              </a:rPr>
              <a:t>Alice submits balances and signatures to contract. </a:t>
            </a:r>
          </a:p>
          <a:p>
            <a:pPr algn="l"/>
            <a:r>
              <a:rPr lang="en-US" dirty="0">
                <a:latin typeface="+mn-lt"/>
              </a:rPr>
              <a:t>-&gt; Starts challenge period</a:t>
            </a:r>
          </a:p>
          <a:p>
            <a:pPr algn="l"/>
            <a:r>
              <a:rPr lang="en-US" dirty="0">
                <a:latin typeface="+mn-lt"/>
              </a:rPr>
              <a:t>If Bob can submit </a:t>
            </a:r>
            <a:r>
              <a:rPr lang="en-US" dirty="0" err="1">
                <a:latin typeface="+mn-lt"/>
              </a:rPr>
              <a:t>tx</a:t>
            </a:r>
            <a:r>
              <a:rPr lang="en-US" dirty="0">
                <a:latin typeface="+mn-lt"/>
              </a:rPr>
              <a:t> with greater nonce: New state is valid.</a:t>
            </a:r>
          </a:p>
          <a:p>
            <a:pPr algn="l"/>
            <a:r>
              <a:rPr lang="en-US" dirty="0">
                <a:latin typeface="+mn-lt"/>
              </a:rPr>
              <a:t>Instant closing?</a:t>
            </a:r>
          </a:p>
        </p:txBody>
      </p:sp>
    </p:spTree>
    <p:extLst>
      <p:ext uri="{BB962C8B-B14F-4D97-AF65-F5344CB8AC3E}">
        <p14:creationId xmlns:p14="http://schemas.microsoft.com/office/powerpoint/2010/main" val="300697985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Wor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6707E5-2A27-B949-A5C3-A11647EE93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State Channels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5FE3A43-341F-F14D-AEB9-9A4EA5A427C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05911" y="2366373"/>
            <a:ext cx="473557" cy="81647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7B92CB4-5A00-374F-A3E1-C89950D047C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7945" y="2366373"/>
            <a:ext cx="584280" cy="864318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E62B4210-4266-B848-9F3E-29A0D627EF42}"/>
              </a:ext>
            </a:extLst>
          </p:cNvPr>
          <p:cNvCxnSpPr/>
          <p:nvPr/>
        </p:nvCxnSpPr>
        <p:spPr>
          <a:xfrm>
            <a:off x="2142308" y="2890070"/>
            <a:ext cx="4859383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My Crazy Idea To Reduce Draws In Chess - Chess.com">
            <a:extLst>
              <a:ext uri="{FF2B5EF4-FFF2-40B4-BE49-F238E27FC236}">
                <a16:creationId xmlns:a16="http://schemas.microsoft.com/office/drawing/2014/main" id="{991258F6-39D2-6C41-B679-E5211C1E76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5051" y="3105772"/>
            <a:ext cx="2868033" cy="1912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60FFD25-9BD6-5E49-80C9-FF17BD583253}"/>
              </a:ext>
            </a:extLst>
          </p:cNvPr>
          <p:cNvSpPr txBox="1"/>
          <p:nvPr/>
        </p:nvSpPr>
        <p:spPr>
          <a:xfrm>
            <a:off x="1410135" y="963717"/>
            <a:ext cx="63237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latin typeface="+mn-lt"/>
              </a:rPr>
              <a:t>Smart contract that implements a game between Alice and Bob</a:t>
            </a:r>
          </a:p>
          <a:p>
            <a:pPr algn="l"/>
            <a:r>
              <a:rPr lang="en-US" dirty="0">
                <a:latin typeface="+mn-lt"/>
              </a:rPr>
              <a:t>Game has a state</a:t>
            </a:r>
          </a:p>
        </p:txBody>
      </p:sp>
    </p:spTree>
    <p:extLst>
      <p:ext uri="{BB962C8B-B14F-4D97-AF65-F5344CB8AC3E}">
        <p14:creationId xmlns:p14="http://schemas.microsoft.com/office/powerpoint/2010/main" val="30767203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A55E97-EDC7-4E4F-B4DD-CC642077C9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Bitcoin Throughput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B5F78F90-9D56-574D-B859-9C98A678AA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4325"/>
            <a:ext cx="7210697" cy="4056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14381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6707E5-2A27-B949-A5C3-A11647EE93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State Channels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5FE3A43-341F-F14D-AEB9-9A4EA5A427C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05911" y="2366373"/>
            <a:ext cx="473557" cy="81647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7B92CB4-5A00-374F-A3E1-C89950D047C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7945" y="2366373"/>
            <a:ext cx="584280" cy="864318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E62B4210-4266-B848-9F3E-29A0D627EF42}"/>
              </a:ext>
            </a:extLst>
          </p:cNvPr>
          <p:cNvCxnSpPr/>
          <p:nvPr/>
        </p:nvCxnSpPr>
        <p:spPr>
          <a:xfrm>
            <a:off x="2142308" y="2890070"/>
            <a:ext cx="4859383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My Crazy Idea To Reduce Draws In Chess - Chess.com">
            <a:extLst>
              <a:ext uri="{FF2B5EF4-FFF2-40B4-BE49-F238E27FC236}">
                <a16:creationId xmlns:a16="http://schemas.microsoft.com/office/drawing/2014/main" id="{991258F6-39D2-6C41-B679-E5211C1E76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5051" y="3105772"/>
            <a:ext cx="2868033" cy="1912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Process 7">
            <a:extLst>
              <a:ext uri="{FF2B5EF4-FFF2-40B4-BE49-F238E27FC236}">
                <a16:creationId xmlns:a16="http://schemas.microsoft.com/office/drawing/2014/main" id="{05494C70-8887-2F4F-A85A-A6176D6F124E}"/>
              </a:ext>
            </a:extLst>
          </p:cNvPr>
          <p:cNvSpPr/>
          <p:nvPr/>
        </p:nvSpPr>
        <p:spPr>
          <a:xfrm>
            <a:off x="2142308" y="1139773"/>
            <a:ext cx="4193294" cy="679269"/>
          </a:xfrm>
          <a:prstGeom prst="flowChartProcess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Shared Contract:</a:t>
            </a:r>
          </a:p>
          <a:p>
            <a:pPr algn="ctr"/>
            <a:r>
              <a:rPr lang="en-US" dirty="0"/>
              <a:t>State: Board state Nonce </a:t>
            </a:r>
            <a:r>
              <a:rPr lang="en-US" dirty="0" err="1"/>
              <a:t>i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7A3087D-90D7-1B4B-8871-8B0B2A430665}"/>
              </a:ext>
            </a:extLst>
          </p:cNvPr>
          <p:cNvSpPr txBox="1"/>
          <p:nvPr/>
        </p:nvSpPr>
        <p:spPr>
          <a:xfrm>
            <a:off x="6335602" y="3385751"/>
            <a:ext cx="252419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latin typeface="+mn-lt"/>
              </a:rPr>
              <a:t>Can be used to move arbitrary 2 party contracts off chain</a:t>
            </a:r>
          </a:p>
        </p:txBody>
      </p:sp>
    </p:spTree>
    <p:extLst>
      <p:ext uri="{BB962C8B-B14F-4D97-AF65-F5344CB8AC3E}">
        <p14:creationId xmlns:p14="http://schemas.microsoft.com/office/powerpoint/2010/main" val="331854368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01D52A-21E7-F44E-B0FE-E4A3A3EDFE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Payment </a:t>
            </a:r>
            <a:r>
              <a:rPr lang="en-US" dirty="0" err="1"/>
              <a:t>Chanels</a:t>
            </a:r>
            <a:r>
              <a:rPr lang="en-US" dirty="0"/>
              <a:t> with UTXOs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3F5068-4DD0-8C4D-BD7A-C2A3C0622A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623097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Problem: No state -&gt; Can’t store nonce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FADD1ACF-D25D-2B47-925B-F32FFE5C5373}"/>
              </a:ext>
            </a:extLst>
          </p:cNvPr>
          <p:cNvSpPr txBox="1">
            <a:spLocks/>
          </p:cNvSpPr>
          <p:nvPr/>
        </p:nvSpPr>
        <p:spPr bwMode="auto">
          <a:xfrm>
            <a:off x="457200" y="2439946"/>
            <a:ext cx="8229600" cy="32070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ＭＳ Ｐゴシック" pitchFamily="-112" charset="-128"/>
                <a:cs typeface="ＭＳ Ｐゴシック" pitchFamily="-112" charset="-128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ＭＳ Ｐゴシック" pitchFamily="-112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ＭＳ Ｐゴシック" pitchFamily="-112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ＭＳ Ｐゴシック" pitchFamily="-112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ＭＳ Ｐゴシック" pitchFamily="-112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dirty="0"/>
              <a:t>Solution: </a:t>
            </a:r>
          </a:p>
          <a:p>
            <a:pPr marL="0" indent="0">
              <a:buFont typeface="Arial"/>
              <a:buNone/>
            </a:pPr>
            <a:r>
              <a:rPr lang="en-US" dirty="0"/>
              <a:t>When updating the channel to </a:t>
            </a:r>
            <a:r>
              <a:rPr lang="en-US" dirty="0" err="1"/>
              <a:t>Alices</a:t>
            </a:r>
            <a:r>
              <a:rPr lang="en-US" dirty="0"/>
              <a:t> benefit, </a:t>
            </a:r>
          </a:p>
          <a:p>
            <a:pPr marL="0" indent="0">
              <a:buFont typeface="Arial"/>
              <a:buNone/>
            </a:pPr>
            <a:r>
              <a:rPr lang="en-US" dirty="0"/>
              <a:t>Alice gets TX that invalidates Bob’s old state</a:t>
            </a:r>
          </a:p>
        </p:txBody>
      </p:sp>
    </p:spTree>
    <p:extLst>
      <p:ext uri="{BB962C8B-B14F-4D97-AF65-F5344CB8AC3E}">
        <p14:creationId xmlns:p14="http://schemas.microsoft.com/office/powerpoint/2010/main" val="202181198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8FD0A9-1AFB-7F41-838C-B6D0385E94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UTXO payment channel concepts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3311428-DBF8-CB4A-891D-5C3F81A195C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57200" y="992122"/>
                <a:ext cx="8229600" cy="1720082"/>
              </a:xfrm>
            </p:spPr>
            <p:txBody>
              <a:bodyPr/>
              <a:lstStyle/>
              <a:p>
                <a:r>
                  <a:rPr lang="en-US" sz="2400" b="1" dirty="0"/>
                  <a:t>Relative time-lock</a:t>
                </a:r>
                <a:r>
                  <a:rPr lang="en-US" sz="2400" dirty="0"/>
                  <a:t>: output can be claimed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400" dirty="0"/>
                  <a:t>timesteps (i.e., blocks) from the time the TX is accepted to the blockchain </a:t>
                </a:r>
              </a:p>
              <a:p>
                <a:r>
                  <a:rPr lang="en-US" sz="2400" b="1" dirty="0"/>
                  <a:t>Hash lock</a:t>
                </a:r>
                <a:r>
                  <a:rPr lang="en-US" sz="2400" dirty="0"/>
                  <a:t>: Claiming output is pre-conditioned on providing the preimage of a cryptographic hash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3311428-DBF8-CB4A-891D-5C3F81A195C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992122"/>
                <a:ext cx="8229600" cy="1720082"/>
              </a:xfrm>
              <a:blipFill>
                <a:blip r:embed="rId3"/>
                <a:stretch>
                  <a:fillRect l="-1080" t="-1460" b="-21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6EAE5C8-8185-C344-95BA-ACFBD5CF72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r" defTabSz="457200" rtl="0" eaLnBrk="1" fontAlgn="auto" hangingPunct="1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9pPr>
          </a:lstStyle>
          <a:p>
            <a:pPr>
              <a:defRPr/>
            </a:pPr>
            <a:fld id="{C15B6EAE-7DA0-5441-8ADB-5B0F1FF3A0C7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D012AE8-841D-9F4C-9FC3-24BB7D366086}"/>
              </a:ext>
            </a:extLst>
          </p:cNvPr>
          <p:cNvSpPr txBox="1"/>
          <p:nvPr/>
        </p:nvSpPr>
        <p:spPr>
          <a:xfrm>
            <a:off x="357027" y="2702118"/>
            <a:ext cx="8429946" cy="200054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i="1" dirty="0"/>
              <a:t>Intuition</a:t>
            </a:r>
            <a:r>
              <a:rPr lang="en-US" dirty="0"/>
              <a:t>: </a:t>
            </a:r>
            <a:r>
              <a:rPr lang="en-US" sz="2000" dirty="0"/>
              <a:t>Both A and B hold TXs they can submit to settle the current split balance. Balance is updated by exchanging new TXs and “invalidating” old. Unilateral settlement is time-locked for one party, allows the other to challenge by providing hash-lock preimage. TXs invalidated by exchanging hash-lock preimages.   </a:t>
            </a:r>
            <a:endParaRPr lang="en-US" sz="2000" i="1" dirty="0"/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28570762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1F9C56-D22C-B34C-9FCA-3284278AAA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UTXO Payment Channel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25C2A14-C903-3C47-AEDA-026C17D2CF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71302" y="1761699"/>
            <a:ext cx="473557" cy="81647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7983704-5462-EE4B-BB23-D8249851DCC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8340" y="1863432"/>
            <a:ext cx="584280" cy="864318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57F66C5B-252D-054A-BD2F-50CABFFD78E4}"/>
              </a:ext>
            </a:extLst>
          </p:cNvPr>
          <p:cNvCxnSpPr/>
          <p:nvPr/>
        </p:nvCxnSpPr>
        <p:spPr>
          <a:xfrm>
            <a:off x="1835919" y="2295591"/>
            <a:ext cx="4859383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Process 6">
            <a:extLst>
              <a:ext uri="{FF2B5EF4-FFF2-40B4-BE49-F238E27FC236}">
                <a16:creationId xmlns:a16="http://schemas.microsoft.com/office/drawing/2014/main" id="{3E391862-2195-2340-8F82-B0319606C4B1}"/>
              </a:ext>
            </a:extLst>
          </p:cNvPr>
          <p:cNvSpPr/>
          <p:nvPr/>
        </p:nvSpPr>
        <p:spPr>
          <a:xfrm>
            <a:off x="2338843" y="909169"/>
            <a:ext cx="4193294" cy="679269"/>
          </a:xfrm>
          <a:prstGeom prst="flowChartProcess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2-of-2 </a:t>
            </a:r>
            <a:r>
              <a:rPr lang="en-US" dirty="0" err="1"/>
              <a:t>Multisig</a:t>
            </a:r>
            <a:r>
              <a:rPr lang="en-US" dirty="0"/>
              <a:t> Address C:</a:t>
            </a:r>
          </a:p>
          <a:p>
            <a:pPr algn="ctr"/>
            <a:r>
              <a:rPr lang="en-US" dirty="0"/>
              <a:t>A: 7BTC, B: 3 BTC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C142E3B-5183-794E-B8B4-8ED659703502}"/>
              </a:ext>
            </a:extLst>
          </p:cNvPr>
          <p:cNvSpPr txBox="1"/>
          <p:nvPr/>
        </p:nvSpPr>
        <p:spPr>
          <a:xfrm>
            <a:off x="286193" y="2624510"/>
            <a:ext cx="19928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latin typeface="+mn-lt"/>
              </a:rPr>
              <a:t>Random x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E6B9524-E6F2-6C4D-A85B-705A5D5D118F}"/>
              </a:ext>
            </a:extLst>
          </p:cNvPr>
          <p:cNvSpPr txBox="1"/>
          <p:nvPr/>
        </p:nvSpPr>
        <p:spPr>
          <a:xfrm>
            <a:off x="6532137" y="2541080"/>
            <a:ext cx="19928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latin typeface="+mn-lt"/>
              </a:rPr>
              <a:t>Random y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7872DE4-CCB3-0948-B8F5-2071B18892FE}"/>
              </a:ext>
            </a:extLst>
          </p:cNvPr>
          <p:cNvSpPr txBox="1"/>
          <p:nvPr/>
        </p:nvSpPr>
        <p:spPr>
          <a:xfrm>
            <a:off x="1733641" y="1829808"/>
            <a:ext cx="12233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latin typeface="+mn-lt"/>
              </a:rPr>
              <a:t>X=H(x)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72C9B39-B147-3C43-97A9-C603B94CA155}"/>
              </a:ext>
            </a:extLst>
          </p:cNvPr>
          <p:cNvSpPr txBox="1"/>
          <p:nvPr/>
        </p:nvSpPr>
        <p:spPr>
          <a:xfrm>
            <a:off x="5535710" y="2347344"/>
            <a:ext cx="12233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latin typeface="+mn-lt"/>
              </a:rPr>
              <a:t>Y=H(y)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3D64C31-0502-A146-8368-A655AB29F613}"/>
              </a:ext>
            </a:extLst>
          </p:cNvPr>
          <p:cNvSpPr txBox="1"/>
          <p:nvPr/>
        </p:nvSpPr>
        <p:spPr>
          <a:xfrm>
            <a:off x="43246" y="2969696"/>
            <a:ext cx="4555455" cy="193899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l"/>
            <a:r>
              <a:rPr lang="en-US" dirty="0">
                <a:latin typeface="+mn-lt"/>
              </a:rPr>
              <a:t>TX1 from C: </a:t>
            </a:r>
          </a:p>
          <a:p>
            <a:pPr algn="l"/>
            <a:r>
              <a:rPr lang="en-US" dirty="0">
                <a:solidFill>
                  <a:srgbClr val="7030A0"/>
                </a:solidFill>
                <a:latin typeface="+mn-lt"/>
              </a:rPr>
              <a:t>Out1: Pay 7 -&gt; A </a:t>
            </a:r>
          </a:p>
          <a:p>
            <a:r>
              <a:rPr lang="en-US" dirty="0">
                <a:solidFill>
                  <a:srgbClr val="00B050"/>
                </a:solidFill>
                <a:latin typeface="+mn-lt"/>
              </a:rPr>
              <a:t>Out2: Either </a:t>
            </a:r>
            <a:r>
              <a:rPr lang="en-US" dirty="0">
                <a:solidFill>
                  <a:srgbClr val="00B050"/>
                </a:solidFill>
              </a:rPr>
              <a:t>3 -&gt; B (7 Day </a:t>
            </a:r>
            <a:r>
              <a:rPr lang="en-US" dirty="0" err="1">
                <a:solidFill>
                  <a:srgbClr val="00B050"/>
                </a:solidFill>
              </a:rPr>
              <a:t>timelock</a:t>
            </a:r>
            <a:r>
              <a:rPr lang="en-US" dirty="0">
                <a:solidFill>
                  <a:srgbClr val="00B050"/>
                </a:solidFill>
              </a:rPr>
              <a:t>)</a:t>
            </a:r>
          </a:p>
          <a:p>
            <a:pPr algn="l"/>
            <a:r>
              <a:rPr lang="en-US" dirty="0">
                <a:solidFill>
                  <a:srgbClr val="00B050"/>
                </a:solidFill>
                <a:latin typeface="+mn-lt"/>
              </a:rPr>
              <a:t>           Or 3 -&gt; A y </a:t>
            </a:r>
            <a:r>
              <a:rPr lang="en-US" dirty="0" err="1">
                <a:solidFill>
                  <a:srgbClr val="00B050"/>
                </a:solidFill>
                <a:latin typeface="+mn-lt"/>
              </a:rPr>
              <a:t>s.t.</a:t>
            </a:r>
            <a:r>
              <a:rPr lang="en-US" dirty="0">
                <a:solidFill>
                  <a:srgbClr val="00B050"/>
                </a:solidFill>
                <a:latin typeface="+mn-lt"/>
              </a:rPr>
              <a:t> H(y)=Y</a:t>
            </a:r>
          </a:p>
          <a:p>
            <a:pPr algn="l"/>
            <a:r>
              <a:rPr lang="en-US" dirty="0">
                <a:latin typeface="Bradley Hand" pitchFamily="2" charset="77"/>
              </a:rPr>
              <a:t>Alice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EB75EB8-A956-574C-A732-8EC5E8DDB7FD}"/>
              </a:ext>
            </a:extLst>
          </p:cNvPr>
          <p:cNvSpPr txBox="1"/>
          <p:nvPr/>
        </p:nvSpPr>
        <p:spPr>
          <a:xfrm>
            <a:off x="4727637" y="2934494"/>
            <a:ext cx="4373117" cy="193899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TX2 from C: </a:t>
            </a:r>
          </a:p>
          <a:p>
            <a:r>
              <a:rPr lang="en-US" dirty="0">
                <a:solidFill>
                  <a:srgbClr val="7030A0"/>
                </a:solidFill>
              </a:rPr>
              <a:t>Pay 3 -&gt; B </a:t>
            </a:r>
          </a:p>
          <a:p>
            <a:r>
              <a:rPr lang="en-US" dirty="0">
                <a:solidFill>
                  <a:srgbClr val="00B050"/>
                </a:solidFill>
              </a:rPr>
              <a:t>Either 7 -&gt; A (7 Day </a:t>
            </a:r>
            <a:r>
              <a:rPr lang="en-US" dirty="0" err="1">
                <a:solidFill>
                  <a:srgbClr val="00B050"/>
                </a:solidFill>
              </a:rPr>
              <a:t>timelock</a:t>
            </a:r>
            <a:r>
              <a:rPr lang="en-US" dirty="0">
                <a:solidFill>
                  <a:srgbClr val="00B050"/>
                </a:solidFill>
              </a:rPr>
              <a:t>)</a:t>
            </a:r>
          </a:p>
          <a:p>
            <a:r>
              <a:rPr lang="en-US" dirty="0">
                <a:solidFill>
                  <a:srgbClr val="00B050"/>
                </a:solidFill>
              </a:rPr>
              <a:t>Or 7 -&gt; B given x </a:t>
            </a:r>
            <a:r>
              <a:rPr lang="en-US" dirty="0" err="1">
                <a:solidFill>
                  <a:srgbClr val="00B050"/>
                </a:solidFill>
              </a:rPr>
              <a:t>s.t.</a:t>
            </a:r>
            <a:r>
              <a:rPr lang="en-US" dirty="0">
                <a:solidFill>
                  <a:srgbClr val="00B050"/>
                </a:solidFill>
              </a:rPr>
              <a:t> H(x)=X</a:t>
            </a:r>
          </a:p>
          <a:p>
            <a:r>
              <a:rPr lang="en-US" dirty="0">
                <a:latin typeface="Bradley Hand" pitchFamily="2" charset="77"/>
              </a:rPr>
              <a:t>Bob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8D8FE7A5-954F-7F4E-BFA9-E2E5EC35EB6B}"/>
              </a:ext>
            </a:extLst>
          </p:cNvPr>
          <p:cNvCxnSpPr/>
          <p:nvPr/>
        </p:nvCxnSpPr>
        <p:spPr>
          <a:xfrm flipV="1">
            <a:off x="1282620" y="1495168"/>
            <a:ext cx="855099" cy="63555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305467B0-8D12-1649-8537-D1A3D3D35AC0}"/>
              </a:ext>
            </a:extLst>
          </p:cNvPr>
          <p:cNvSpPr txBox="1"/>
          <p:nvPr/>
        </p:nvSpPr>
        <p:spPr>
          <a:xfrm>
            <a:off x="1075038" y="1309816"/>
            <a:ext cx="7467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latin typeface="+mn-lt"/>
              </a:rPr>
              <a:t>7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689C763-E7FA-4E42-A6DB-CA70E1B9447C}"/>
              </a:ext>
            </a:extLst>
          </p:cNvPr>
          <p:cNvSpPr txBox="1"/>
          <p:nvPr/>
        </p:nvSpPr>
        <p:spPr>
          <a:xfrm>
            <a:off x="6942365" y="1248803"/>
            <a:ext cx="7467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latin typeface="+mn-lt"/>
              </a:rPr>
              <a:t>3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1B7B5D55-D5DD-664A-A964-4087FE33E003}"/>
              </a:ext>
            </a:extLst>
          </p:cNvPr>
          <p:cNvCxnSpPr>
            <a:stCxn id="4" idx="1"/>
          </p:cNvCxnSpPr>
          <p:nvPr/>
        </p:nvCxnSpPr>
        <p:spPr>
          <a:xfrm flipH="1" flipV="1">
            <a:off x="6573790" y="1588438"/>
            <a:ext cx="497512" cy="58150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57969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41893 0.01173 " pathEditMode="relative" ptsTypes="AA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45226 0 " pathEditMode="relative" ptsTypes="AA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51736 0 " pathEditMode="relative" ptsTypes="AA">
                                      <p:cBhvr>
                                        <p:cTn id="2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51753 0 " pathEditMode="relative" ptsTypes="AA">
                                      <p:cBhvr>
                                        <p:cTn id="2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 animBg="1"/>
      <p:bldP spid="13" grpId="1" animBg="1"/>
      <p:bldP spid="14" grpId="0" animBg="1"/>
      <p:bldP spid="14" grpId="1" animBg="1"/>
      <p:bldP spid="15" grpId="0"/>
      <p:bldP spid="1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1F9C56-D22C-B34C-9FCA-3284278AAA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UTXO Payment Channel Update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25C2A14-C903-3C47-AEDA-026C17D2CFF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71302" y="1761699"/>
            <a:ext cx="473557" cy="81647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7983704-5462-EE4B-BB23-D8249851DCC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8340" y="1863432"/>
            <a:ext cx="584280" cy="864318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57F66C5B-252D-054A-BD2F-50CABFFD78E4}"/>
              </a:ext>
            </a:extLst>
          </p:cNvPr>
          <p:cNvCxnSpPr/>
          <p:nvPr/>
        </p:nvCxnSpPr>
        <p:spPr>
          <a:xfrm>
            <a:off x="1835919" y="2295591"/>
            <a:ext cx="4859383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Process 6">
            <a:extLst>
              <a:ext uri="{FF2B5EF4-FFF2-40B4-BE49-F238E27FC236}">
                <a16:creationId xmlns:a16="http://schemas.microsoft.com/office/drawing/2014/main" id="{3E391862-2195-2340-8F82-B0319606C4B1}"/>
              </a:ext>
            </a:extLst>
          </p:cNvPr>
          <p:cNvSpPr/>
          <p:nvPr/>
        </p:nvSpPr>
        <p:spPr>
          <a:xfrm>
            <a:off x="2338843" y="909169"/>
            <a:ext cx="4193294" cy="679269"/>
          </a:xfrm>
          <a:prstGeom prst="flowChartProcess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2-of-2 </a:t>
            </a:r>
            <a:r>
              <a:rPr lang="en-US" dirty="0" err="1"/>
              <a:t>Multisig</a:t>
            </a:r>
            <a:r>
              <a:rPr lang="en-US" dirty="0"/>
              <a:t> Address C:</a:t>
            </a:r>
          </a:p>
          <a:p>
            <a:pPr algn="ctr"/>
            <a:r>
              <a:rPr lang="en-US" dirty="0"/>
              <a:t>A: 6 BTC, B: 4 BTC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C142E3B-5183-794E-B8B4-8ED659703502}"/>
              </a:ext>
            </a:extLst>
          </p:cNvPr>
          <p:cNvSpPr txBox="1"/>
          <p:nvPr/>
        </p:nvSpPr>
        <p:spPr>
          <a:xfrm>
            <a:off x="286193" y="2624510"/>
            <a:ext cx="19928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latin typeface="+mn-lt"/>
              </a:rPr>
              <a:t>Random x’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7872DE4-CCB3-0948-B8F5-2071B18892FE}"/>
              </a:ext>
            </a:extLst>
          </p:cNvPr>
          <p:cNvSpPr txBox="1"/>
          <p:nvPr/>
        </p:nvSpPr>
        <p:spPr>
          <a:xfrm>
            <a:off x="1813193" y="1712953"/>
            <a:ext cx="12233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latin typeface="+mn-lt"/>
              </a:rPr>
              <a:t>X’=H(x’)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3D64C31-0502-A146-8368-A655AB29F613}"/>
              </a:ext>
            </a:extLst>
          </p:cNvPr>
          <p:cNvSpPr txBox="1"/>
          <p:nvPr/>
        </p:nvSpPr>
        <p:spPr>
          <a:xfrm>
            <a:off x="43246" y="2969696"/>
            <a:ext cx="4555455" cy="193899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l"/>
            <a:r>
              <a:rPr lang="en-US" dirty="0">
                <a:latin typeface="+mn-lt"/>
              </a:rPr>
              <a:t>TX3 from C: </a:t>
            </a:r>
          </a:p>
          <a:p>
            <a:pPr algn="l"/>
            <a:r>
              <a:rPr lang="en-US" dirty="0">
                <a:solidFill>
                  <a:srgbClr val="7030A0"/>
                </a:solidFill>
                <a:latin typeface="+mn-lt"/>
              </a:rPr>
              <a:t>Out1: Pay 6 -&gt; A </a:t>
            </a:r>
          </a:p>
          <a:p>
            <a:r>
              <a:rPr lang="en-US" dirty="0">
                <a:solidFill>
                  <a:srgbClr val="00B050"/>
                </a:solidFill>
                <a:latin typeface="+mn-lt"/>
              </a:rPr>
              <a:t>Out2: Either </a:t>
            </a:r>
            <a:r>
              <a:rPr lang="en-US" dirty="0">
                <a:solidFill>
                  <a:srgbClr val="00B050"/>
                </a:solidFill>
              </a:rPr>
              <a:t>4 -&gt; B (7 Day </a:t>
            </a:r>
            <a:r>
              <a:rPr lang="en-US" dirty="0" err="1">
                <a:solidFill>
                  <a:srgbClr val="00B050"/>
                </a:solidFill>
              </a:rPr>
              <a:t>timelock</a:t>
            </a:r>
            <a:r>
              <a:rPr lang="en-US" dirty="0">
                <a:solidFill>
                  <a:srgbClr val="00B050"/>
                </a:solidFill>
              </a:rPr>
              <a:t>)</a:t>
            </a:r>
          </a:p>
          <a:p>
            <a:pPr algn="l"/>
            <a:r>
              <a:rPr lang="en-US" dirty="0">
                <a:solidFill>
                  <a:srgbClr val="00B050"/>
                </a:solidFill>
                <a:latin typeface="+mn-lt"/>
              </a:rPr>
              <a:t>           Or 4 -&gt; A y </a:t>
            </a:r>
            <a:r>
              <a:rPr lang="en-US" dirty="0" err="1">
                <a:solidFill>
                  <a:srgbClr val="00B050"/>
                </a:solidFill>
                <a:latin typeface="+mn-lt"/>
              </a:rPr>
              <a:t>s.t.</a:t>
            </a:r>
            <a:r>
              <a:rPr lang="en-US" dirty="0">
                <a:solidFill>
                  <a:srgbClr val="00B050"/>
                </a:solidFill>
                <a:latin typeface="+mn-lt"/>
              </a:rPr>
              <a:t> H(y)=Y</a:t>
            </a:r>
          </a:p>
          <a:p>
            <a:pPr algn="l"/>
            <a:r>
              <a:rPr lang="en-US" dirty="0">
                <a:latin typeface="Bradley Hand" pitchFamily="2" charset="77"/>
              </a:rPr>
              <a:t>Alice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EB75EB8-A956-574C-A732-8EC5E8DDB7FD}"/>
              </a:ext>
            </a:extLst>
          </p:cNvPr>
          <p:cNvSpPr txBox="1"/>
          <p:nvPr/>
        </p:nvSpPr>
        <p:spPr>
          <a:xfrm>
            <a:off x="4727637" y="2934494"/>
            <a:ext cx="4373117" cy="193899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TX4 from C: </a:t>
            </a:r>
          </a:p>
          <a:p>
            <a:r>
              <a:rPr lang="en-US" dirty="0">
                <a:solidFill>
                  <a:srgbClr val="7030A0"/>
                </a:solidFill>
              </a:rPr>
              <a:t>Pay 4 -&gt; B </a:t>
            </a:r>
          </a:p>
          <a:p>
            <a:r>
              <a:rPr lang="en-US" dirty="0">
                <a:solidFill>
                  <a:srgbClr val="00B050"/>
                </a:solidFill>
              </a:rPr>
              <a:t>Either 6 -&gt; A (7 Day </a:t>
            </a:r>
            <a:r>
              <a:rPr lang="en-US" dirty="0" err="1">
                <a:solidFill>
                  <a:srgbClr val="00B050"/>
                </a:solidFill>
              </a:rPr>
              <a:t>timelock</a:t>
            </a:r>
            <a:r>
              <a:rPr lang="en-US" dirty="0">
                <a:solidFill>
                  <a:srgbClr val="00B050"/>
                </a:solidFill>
              </a:rPr>
              <a:t>)</a:t>
            </a:r>
          </a:p>
          <a:p>
            <a:r>
              <a:rPr lang="en-US" dirty="0">
                <a:solidFill>
                  <a:srgbClr val="00B050"/>
                </a:solidFill>
              </a:rPr>
              <a:t>Or 6 -&gt; B given x </a:t>
            </a:r>
            <a:r>
              <a:rPr lang="en-US" dirty="0" err="1">
                <a:solidFill>
                  <a:srgbClr val="00B050"/>
                </a:solidFill>
              </a:rPr>
              <a:t>s.t.</a:t>
            </a:r>
            <a:r>
              <a:rPr lang="en-US" dirty="0">
                <a:solidFill>
                  <a:srgbClr val="00B050"/>
                </a:solidFill>
              </a:rPr>
              <a:t> H(x’)=X’</a:t>
            </a:r>
          </a:p>
          <a:p>
            <a:r>
              <a:rPr lang="en-US" dirty="0">
                <a:latin typeface="Bradley Hand" pitchFamily="2" charset="77"/>
              </a:rPr>
              <a:t>Bob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7E42563-3B0F-5B43-BD54-BA1530F7F080}"/>
              </a:ext>
            </a:extLst>
          </p:cNvPr>
          <p:cNvSpPr txBox="1"/>
          <p:nvPr/>
        </p:nvSpPr>
        <p:spPr>
          <a:xfrm>
            <a:off x="777417" y="1357605"/>
            <a:ext cx="4261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latin typeface="+mn-lt"/>
              </a:rPr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1683350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4243 0 " pathEditMode="relative" ptsTypes="AA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50468 0 " pathEditMode="relative" ptsTypes="AA">
                                      <p:cBhvr>
                                        <p:cTn id="1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6.17284E-7 L -0.50243 -6.17284E-7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12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0.01512 L 0.54167 0.11296 " pathEditMode="relative" ptsTypes="AA">
                                      <p:cBhvr>
                                        <p:cTn id="2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 animBg="1"/>
      <p:bldP spid="13" grpId="1" animBg="1"/>
      <p:bldP spid="14" grpId="0" animBg="1"/>
      <p:bldP spid="14" grpId="1" animBg="1"/>
      <p:bldP spid="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1F9C56-D22C-B34C-9FCA-3284278AAA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Security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3D64C31-0502-A146-8368-A655AB29F613}"/>
              </a:ext>
            </a:extLst>
          </p:cNvPr>
          <p:cNvSpPr txBox="1"/>
          <p:nvPr/>
        </p:nvSpPr>
        <p:spPr>
          <a:xfrm>
            <a:off x="4572000" y="3204508"/>
            <a:ext cx="4555455" cy="193899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l"/>
            <a:r>
              <a:rPr lang="en-US" dirty="0">
                <a:highlight>
                  <a:srgbClr val="FFFF00"/>
                </a:highlight>
                <a:latin typeface="+mn-lt"/>
              </a:rPr>
              <a:t>TX3 from C: </a:t>
            </a:r>
          </a:p>
          <a:p>
            <a:pPr algn="l"/>
            <a:r>
              <a:rPr lang="en-US" dirty="0">
                <a:solidFill>
                  <a:srgbClr val="7030A0"/>
                </a:solidFill>
                <a:latin typeface="+mn-lt"/>
              </a:rPr>
              <a:t>Pay 6 -&gt; A </a:t>
            </a:r>
          </a:p>
          <a:p>
            <a:r>
              <a:rPr lang="en-US" dirty="0">
                <a:solidFill>
                  <a:srgbClr val="00B050"/>
                </a:solidFill>
                <a:latin typeface="+mn-lt"/>
              </a:rPr>
              <a:t>Either </a:t>
            </a:r>
            <a:r>
              <a:rPr lang="en-US" dirty="0">
                <a:solidFill>
                  <a:srgbClr val="00B050"/>
                </a:solidFill>
              </a:rPr>
              <a:t>4 -&gt; B (7 Day </a:t>
            </a:r>
            <a:r>
              <a:rPr lang="en-US" dirty="0" err="1">
                <a:solidFill>
                  <a:srgbClr val="00B050"/>
                </a:solidFill>
              </a:rPr>
              <a:t>timelock</a:t>
            </a:r>
            <a:r>
              <a:rPr lang="en-US" dirty="0">
                <a:solidFill>
                  <a:srgbClr val="00B050"/>
                </a:solidFill>
              </a:rPr>
              <a:t>)</a:t>
            </a:r>
          </a:p>
          <a:p>
            <a:pPr algn="l"/>
            <a:r>
              <a:rPr lang="en-US" dirty="0">
                <a:solidFill>
                  <a:srgbClr val="00B050"/>
                </a:solidFill>
                <a:latin typeface="+mn-lt"/>
              </a:rPr>
              <a:t>Or 4 -&gt; A y </a:t>
            </a:r>
            <a:r>
              <a:rPr lang="en-US" dirty="0" err="1">
                <a:solidFill>
                  <a:srgbClr val="00B050"/>
                </a:solidFill>
                <a:latin typeface="+mn-lt"/>
              </a:rPr>
              <a:t>s.t.</a:t>
            </a:r>
            <a:r>
              <a:rPr lang="en-US" dirty="0">
                <a:solidFill>
                  <a:srgbClr val="00B050"/>
                </a:solidFill>
                <a:latin typeface="+mn-lt"/>
              </a:rPr>
              <a:t> H(y)=Y</a:t>
            </a:r>
          </a:p>
          <a:p>
            <a:pPr algn="l"/>
            <a:r>
              <a:rPr lang="en-US" dirty="0">
                <a:latin typeface="Bradley Hand" pitchFamily="2" charset="77"/>
              </a:rPr>
              <a:t>Alice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EB75EB8-A956-574C-A732-8EC5E8DDB7FD}"/>
              </a:ext>
            </a:extLst>
          </p:cNvPr>
          <p:cNvSpPr txBox="1"/>
          <p:nvPr/>
        </p:nvSpPr>
        <p:spPr>
          <a:xfrm>
            <a:off x="0" y="3197462"/>
            <a:ext cx="4373117" cy="193899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TX4 from C: </a:t>
            </a:r>
          </a:p>
          <a:p>
            <a:r>
              <a:rPr lang="en-US" dirty="0">
                <a:solidFill>
                  <a:srgbClr val="7030A0"/>
                </a:solidFill>
              </a:rPr>
              <a:t>Pay 4 -&gt; B </a:t>
            </a:r>
          </a:p>
          <a:p>
            <a:r>
              <a:rPr lang="en-US" dirty="0">
                <a:solidFill>
                  <a:srgbClr val="00B050"/>
                </a:solidFill>
              </a:rPr>
              <a:t>Either 6 -&gt; A (7 Day </a:t>
            </a:r>
            <a:r>
              <a:rPr lang="en-US" dirty="0" err="1">
                <a:solidFill>
                  <a:srgbClr val="00B050"/>
                </a:solidFill>
              </a:rPr>
              <a:t>timelock</a:t>
            </a:r>
            <a:r>
              <a:rPr lang="en-US" dirty="0">
                <a:solidFill>
                  <a:srgbClr val="00B050"/>
                </a:solidFill>
              </a:rPr>
              <a:t>)</a:t>
            </a:r>
          </a:p>
          <a:p>
            <a:r>
              <a:rPr lang="en-US" dirty="0">
                <a:solidFill>
                  <a:srgbClr val="00B050"/>
                </a:solidFill>
              </a:rPr>
              <a:t>Or 6 -&gt; B given x’ </a:t>
            </a:r>
            <a:r>
              <a:rPr lang="en-US" dirty="0" err="1">
                <a:solidFill>
                  <a:srgbClr val="00B050"/>
                </a:solidFill>
              </a:rPr>
              <a:t>s.t.</a:t>
            </a:r>
            <a:r>
              <a:rPr lang="en-US" dirty="0">
                <a:solidFill>
                  <a:srgbClr val="00B050"/>
                </a:solidFill>
              </a:rPr>
              <a:t> H(x’)=X’</a:t>
            </a:r>
          </a:p>
          <a:p>
            <a:r>
              <a:rPr lang="en-US" dirty="0">
                <a:latin typeface="Bradley Hand" pitchFamily="2" charset="77"/>
              </a:rPr>
              <a:t>Bob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C8AA46B-43BD-AA4A-B5E8-32CB05733652}"/>
              </a:ext>
            </a:extLst>
          </p:cNvPr>
          <p:cNvSpPr txBox="1"/>
          <p:nvPr/>
        </p:nvSpPr>
        <p:spPr>
          <a:xfrm>
            <a:off x="4545299" y="1265516"/>
            <a:ext cx="4555455" cy="193899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l"/>
            <a:r>
              <a:rPr lang="en-US" dirty="0">
                <a:latin typeface="+mn-lt"/>
              </a:rPr>
              <a:t>TX1 from C: </a:t>
            </a:r>
          </a:p>
          <a:p>
            <a:pPr algn="l"/>
            <a:r>
              <a:rPr lang="en-US" dirty="0">
                <a:solidFill>
                  <a:srgbClr val="7030A0"/>
                </a:solidFill>
                <a:latin typeface="+mn-lt"/>
              </a:rPr>
              <a:t>Pay 7 -&gt; A </a:t>
            </a:r>
          </a:p>
          <a:p>
            <a:r>
              <a:rPr lang="en-US" dirty="0">
                <a:solidFill>
                  <a:srgbClr val="00B050"/>
                </a:solidFill>
                <a:latin typeface="+mn-lt"/>
              </a:rPr>
              <a:t>Either </a:t>
            </a:r>
            <a:r>
              <a:rPr lang="en-US" dirty="0">
                <a:solidFill>
                  <a:srgbClr val="00B050"/>
                </a:solidFill>
              </a:rPr>
              <a:t>3 -&gt; B (7 Day </a:t>
            </a:r>
            <a:r>
              <a:rPr lang="en-US" dirty="0" err="1">
                <a:solidFill>
                  <a:srgbClr val="00B050"/>
                </a:solidFill>
              </a:rPr>
              <a:t>timelock</a:t>
            </a:r>
            <a:r>
              <a:rPr lang="en-US" dirty="0">
                <a:solidFill>
                  <a:srgbClr val="00B050"/>
                </a:solidFill>
              </a:rPr>
              <a:t>)</a:t>
            </a:r>
          </a:p>
          <a:p>
            <a:pPr algn="l"/>
            <a:r>
              <a:rPr lang="en-US" dirty="0">
                <a:solidFill>
                  <a:srgbClr val="00B050"/>
                </a:solidFill>
                <a:latin typeface="+mn-lt"/>
              </a:rPr>
              <a:t>Or 3 -&gt; A y </a:t>
            </a:r>
            <a:r>
              <a:rPr lang="en-US" dirty="0" err="1">
                <a:solidFill>
                  <a:srgbClr val="00B050"/>
                </a:solidFill>
                <a:latin typeface="+mn-lt"/>
              </a:rPr>
              <a:t>s.t.</a:t>
            </a:r>
            <a:r>
              <a:rPr lang="en-US" dirty="0">
                <a:solidFill>
                  <a:srgbClr val="00B050"/>
                </a:solidFill>
                <a:latin typeface="+mn-lt"/>
              </a:rPr>
              <a:t> H(y)=Y</a:t>
            </a:r>
          </a:p>
          <a:p>
            <a:pPr algn="l"/>
            <a:r>
              <a:rPr lang="en-US" dirty="0">
                <a:latin typeface="Bradley Hand" pitchFamily="2" charset="77"/>
              </a:rPr>
              <a:t>Alice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423861C-891A-E34D-9C25-712AF4333FF9}"/>
              </a:ext>
            </a:extLst>
          </p:cNvPr>
          <p:cNvSpPr txBox="1"/>
          <p:nvPr/>
        </p:nvSpPr>
        <p:spPr>
          <a:xfrm>
            <a:off x="0" y="1265516"/>
            <a:ext cx="4373117" cy="193899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>
                <a:highlight>
                  <a:srgbClr val="FFFF00"/>
                </a:highlight>
              </a:rPr>
              <a:t>TX2 from C: </a:t>
            </a:r>
          </a:p>
          <a:p>
            <a:r>
              <a:rPr lang="en-US" dirty="0">
                <a:solidFill>
                  <a:srgbClr val="7030A0"/>
                </a:solidFill>
              </a:rPr>
              <a:t>Pay 3 -&gt; B </a:t>
            </a:r>
          </a:p>
          <a:p>
            <a:r>
              <a:rPr lang="en-US" dirty="0">
                <a:solidFill>
                  <a:srgbClr val="00B050"/>
                </a:solidFill>
              </a:rPr>
              <a:t>Either 7 -&gt; A (7 Day </a:t>
            </a:r>
            <a:r>
              <a:rPr lang="en-US" dirty="0" err="1">
                <a:solidFill>
                  <a:srgbClr val="00B050"/>
                </a:solidFill>
              </a:rPr>
              <a:t>timelock</a:t>
            </a:r>
            <a:r>
              <a:rPr lang="en-US" dirty="0">
                <a:solidFill>
                  <a:srgbClr val="00B050"/>
                </a:solidFill>
              </a:rPr>
              <a:t>)</a:t>
            </a:r>
          </a:p>
          <a:p>
            <a:r>
              <a:rPr lang="en-US" dirty="0">
                <a:solidFill>
                  <a:srgbClr val="00B050"/>
                </a:solidFill>
              </a:rPr>
              <a:t>Or 7 -&gt; B given x </a:t>
            </a:r>
            <a:r>
              <a:rPr lang="en-US" dirty="0" err="1">
                <a:solidFill>
                  <a:srgbClr val="00B050"/>
                </a:solidFill>
              </a:rPr>
              <a:t>s.t.</a:t>
            </a:r>
            <a:r>
              <a:rPr lang="en-US" dirty="0">
                <a:solidFill>
                  <a:srgbClr val="00B050"/>
                </a:solidFill>
              </a:rPr>
              <a:t> H(x)=X</a:t>
            </a:r>
          </a:p>
          <a:p>
            <a:r>
              <a:rPr lang="en-US" dirty="0">
                <a:latin typeface="Bradley Hand" pitchFamily="2" charset="77"/>
              </a:rPr>
              <a:t>Bob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76E0275-395B-DB42-BB39-3CF3F54DBE30}"/>
              </a:ext>
            </a:extLst>
          </p:cNvPr>
          <p:cNvSpPr txBox="1"/>
          <p:nvPr/>
        </p:nvSpPr>
        <p:spPr>
          <a:xfrm>
            <a:off x="0" y="803851"/>
            <a:ext cx="43731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latin typeface="+mn-lt"/>
              </a:rPr>
              <a:t>Alice has TX2,TX4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A68CC9C-949C-9648-AB19-A090BF7CE5FC}"/>
              </a:ext>
            </a:extLst>
          </p:cNvPr>
          <p:cNvSpPr txBox="1"/>
          <p:nvPr/>
        </p:nvSpPr>
        <p:spPr>
          <a:xfrm>
            <a:off x="4518598" y="803851"/>
            <a:ext cx="43731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latin typeface="+mn-lt"/>
              </a:rPr>
              <a:t>Bob has TX1,TX3, x</a:t>
            </a:r>
          </a:p>
        </p:txBody>
      </p:sp>
    </p:spTree>
    <p:extLst>
      <p:ext uri="{BB962C8B-B14F-4D97-AF65-F5344CB8AC3E}">
        <p14:creationId xmlns:p14="http://schemas.microsoft.com/office/powerpoint/2010/main" val="116911484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1F9C56-D22C-B34C-9FCA-3284278AAA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UTXO Payment Channel Update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25C2A14-C903-3C47-AEDA-026C17D2CFF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71302" y="1761699"/>
            <a:ext cx="473557" cy="81647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7983704-5462-EE4B-BB23-D8249851DCC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8340" y="1863432"/>
            <a:ext cx="584280" cy="864318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57F66C5B-252D-054A-BD2F-50CABFFD78E4}"/>
              </a:ext>
            </a:extLst>
          </p:cNvPr>
          <p:cNvCxnSpPr/>
          <p:nvPr/>
        </p:nvCxnSpPr>
        <p:spPr>
          <a:xfrm>
            <a:off x="1835919" y="2295591"/>
            <a:ext cx="4859383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Process 6">
            <a:extLst>
              <a:ext uri="{FF2B5EF4-FFF2-40B4-BE49-F238E27FC236}">
                <a16:creationId xmlns:a16="http://schemas.microsoft.com/office/drawing/2014/main" id="{3E391862-2195-2340-8F82-B0319606C4B1}"/>
              </a:ext>
            </a:extLst>
          </p:cNvPr>
          <p:cNvSpPr/>
          <p:nvPr/>
        </p:nvSpPr>
        <p:spPr>
          <a:xfrm>
            <a:off x="2338843" y="909169"/>
            <a:ext cx="4193294" cy="679269"/>
          </a:xfrm>
          <a:prstGeom prst="flowChartProcess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2-of-2 </a:t>
            </a:r>
            <a:r>
              <a:rPr lang="en-US" dirty="0" err="1"/>
              <a:t>Multisig</a:t>
            </a:r>
            <a:r>
              <a:rPr lang="en-US" dirty="0"/>
              <a:t> Address C:</a:t>
            </a:r>
          </a:p>
          <a:p>
            <a:pPr algn="ctr"/>
            <a:r>
              <a:rPr lang="en-US" dirty="0"/>
              <a:t>A: 8 BTC, B: 2 BTC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C142E3B-5183-794E-B8B4-8ED659703502}"/>
              </a:ext>
            </a:extLst>
          </p:cNvPr>
          <p:cNvSpPr txBox="1"/>
          <p:nvPr/>
        </p:nvSpPr>
        <p:spPr>
          <a:xfrm>
            <a:off x="6311653" y="2541080"/>
            <a:ext cx="19928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latin typeface="+mn-lt"/>
              </a:rPr>
              <a:t>Random y’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7872DE4-CCB3-0948-B8F5-2071B18892FE}"/>
              </a:ext>
            </a:extLst>
          </p:cNvPr>
          <p:cNvSpPr txBox="1"/>
          <p:nvPr/>
        </p:nvSpPr>
        <p:spPr>
          <a:xfrm>
            <a:off x="5920477" y="1792481"/>
            <a:ext cx="12233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latin typeface="+mn-lt"/>
              </a:rPr>
              <a:t>Y’=H(y’)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3D64C31-0502-A146-8368-A655AB29F613}"/>
              </a:ext>
            </a:extLst>
          </p:cNvPr>
          <p:cNvSpPr txBox="1"/>
          <p:nvPr/>
        </p:nvSpPr>
        <p:spPr>
          <a:xfrm>
            <a:off x="43246" y="2969696"/>
            <a:ext cx="4555455" cy="193899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l"/>
            <a:r>
              <a:rPr lang="en-US" dirty="0">
                <a:latin typeface="+mn-lt"/>
              </a:rPr>
              <a:t>TX5 from C: </a:t>
            </a:r>
          </a:p>
          <a:p>
            <a:pPr algn="l"/>
            <a:r>
              <a:rPr lang="en-US" dirty="0">
                <a:solidFill>
                  <a:srgbClr val="7030A0"/>
                </a:solidFill>
                <a:latin typeface="+mn-lt"/>
              </a:rPr>
              <a:t>Pay 8 -&gt; A </a:t>
            </a:r>
          </a:p>
          <a:p>
            <a:r>
              <a:rPr lang="en-US" dirty="0">
                <a:solidFill>
                  <a:srgbClr val="00B050"/>
                </a:solidFill>
                <a:latin typeface="+mn-lt"/>
              </a:rPr>
              <a:t>Either </a:t>
            </a:r>
            <a:r>
              <a:rPr lang="en-US" dirty="0">
                <a:solidFill>
                  <a:srgbClr val="00B050"/>
                </a:solidFill>
              </a:rPr>
              <a:t>2 -&gt; B (7 Day </a:t>
            </a:r>
            <a:r>
              <a:rPr lang="en-US" dirty="0" err="1">
                <a:solidFill>
                  <a:srgbClr val="00B050"/>
                </a:solidFill>
              </a:rPr>
              <a:t>timelock</a:t>
            </a:r>
            <a:r>
              <a:rPr lang="en-US" dirty="0">
                <a:solidFill>
                  <a:srgbClr val="00B050"/>
                </a:solidFill>
              </a:rPr>
              <a:t>)</a:t>
            </a:r>
          </a:p>
          <a:p>
            <a:pPr algn="l"/>
            <a:r>
              <a:rPr lang="en-US" dirty="0">
                <a:solidFill>
                  <a:srgbClr val="00B050"/>
                </a:solidFill>
                <a:latin typeface="+mn-lt"/>
              </a:rPr>
              <a:t>Or 2 -&gt; A y </a:t>
            </a:r>
            <a:r>
              <a:rPr lang="en-US" dirty="0" err="1">
                <a:solidFill>
                  <a:srgbClr val="00B050"/>
                </a:solidFill>
                <a:latin typeface="+mn-lt"/>
              </a:rPr>
              <a:t>s.t.</a:t>
            </a:r>
            <a:r>
              <a:rPr lang="en-US" dirty="0">
                <a:solidFill>
                  <a:srgbClr val="00B050"/>
                </a:solidFill>
                <a:latin typeface="+mn-lt"/>
              </a:rPr>
              <a:t> H(y’)=Y’</a:t>
            </a:r>
          </a:p>
          <a:p>
            <a:pPr algn="l"/>
            <a:r>
              <a:rPr lang="en-US" dirty="0">
                <a:latin typeface="Bradley Hand" pitchFamily="2" charset="77"/>
              </a:rPr>
              <a:t>Alice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EB75EB8-A956-574C-A732-8EC5E8DDB7FD}"/>
              </a:ext>
            </a:extLst>
          </p:cNvPr>
          <p:cNvSpPr txBox="1"/>
          <p:nvPr/>
        </p:nvSpPr>
        <p:spPr>
          <a:xfrm>
            <a:off x="4727637" y="2934494"/>
            <a:ext cx="4373117" cy="193899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TX6 from C: </a:t>
            </a:r>
          </a:p>
          <a:p>
            <a:r>
              <a:rPr lang="en-US" dirty="0">
                <a:solidFill>
                  <a:srgbClr val="7030A0"/>
                </a:solidFill>
              </a:rPr>
              <a:t>Pay 2 -&gt; B </a:t>
            </a:r>
          </a:p>
          <a:p>
            <a:r>
              <a:rPr lang="en-US" dirty="0">
                <a:solidFill>
                  <a:srgbClr val="00B050"/>
                </a:solidFill>
              </a:rPr>
              <a:t>Either 8 -&gt; A (7 Day </a:t>
            </a:r>
            <a:r>
              <a:rPr lang="en-US" dirty="0" err="1">
                <a:solidFill>
                  <a:srgbClr val="00B050"/>
                </a:solidFill>
              </a:rPr>
              <a:t>timelock</a:t>
            </a:r>
            <a:r>
              <a:rPr lang="en-US" dirty="0">
                <a:solidFill>
                  <a:srgbClr val="00B050"/>
                </a:solidFill>
              </a:rPr>
              <a:t>)</a:t>
            </a:r>
          </a:p>
          <a:p>
            <a:r>
              <a:rPr lang="en-US" dirty="0">
                <a:solidFill>
                  <a:srgbClr val="00B050"/>
                </a:solidFill>
              </a:rPr>
              <a:t>Or 8 -&gt; B given x </a:t>
            </a:r>
            <a:r>
              <a:rPr lang="en-US" dirty="0" err="1">
                <a:solidFill>
                  <a:srgbClr val="00B050"/>
                </a:solidFill>
              </a:rPr>
              <a:t>s.t.</a:t>
            </a:r>
            <a:r>
              <a:rPr lang="en-US" dirty="0">
                <a:solidFill>
                  <a:srgbClr val="00B050"/>
                </a:solidFill>
              </a:rPr>
              <a:t> H(x’)=X’</a:t>
            </a:r>
          </a:p>
          <a:p>
            <a:r>
              <a:rPr lang="en-US" dirty="0">
                <a:latin typeface="Bradley Hand" pitchFamily="2" charset="77"/>
              </a:rPr>
              <a:t>Bob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7E42563-3B0F-5B43-BD54-BA1530F7F080}"/>
              </a:ext>
            </a:extLst>
          </p:cNvPr>
          <p:cNvSpPr txBox="1"/>
          <p:nvPr/>
        </p:nvSpPr>
        <p:spPr>
          <a:xfrm>
            <a:off x="6858239" y="1455430"/>
            <a:ext cx="4261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latin typeface="+mn-lt"/>
              </a:rPr>
              <a:t>y</a:t>
            </a:r>
          </a:p>
        </p:txBody>
      </p:sp>
    </p:spTree>
    <p:extLst>
      <p:ext uri="{BB962C8B-B14F-4D97-AF65-F5344CB8AC3E}">
        <p14:creationId xmlns:p14="http://schemas.microsoft.com/office/powerpoint/2010/main" val="2513795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51111 0 " pathEditMode="relative" ptsTypes="AA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7.40741E-7 L 0.51944 -7.40741E-7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972" y="0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6.17284E-7 L -0.50226 0.00679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57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51753 0.08086 " pathEditMode="relative" ptsTypes="AA">
                                      <p:cBhvr>
                                        <p:cTn id="2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 animBg="1"/>
      <p:bldP spid="13" grpId="1" animBg="1"/>
      <p:bldP spid="14" grpId="0" animBg="1"/>
      <p:bldP spid="14" grpId="1" animBg="1"/>
      <p:bldP spid="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1F9C56-D22C-B34C-9FCA-3284278AAA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Security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3D64C31-0502-A146-8368-A655AB29F613}"/>
              </a:ext>
            </a:extLst>
          </p:cNvPr>
          <p:cNvSpPr txBox="1"/>
          <p:nvPr/>
        </p:nvSpPr>
        <p:spPr>
          <a:xfrm>
            <a:off x="4572000" y="1236240"/>
            <a:ext cx="4555455" cy="193899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l"/>
            <a:r>
              <a:rPr lang="en-US" dirty="0">
                <a:latin typeface="+mn-lt"/>
              </a:rPr>
              <a:t>TX3 from C: </a:t>
            </a:r>
          </a:p>
          <a:p>
            <a:pPr algn="l"/>
            <a:r>
              <a:rPr lang="en-US" dirty="0">
                <a:solidFill>
                  <a:srgbClr val="7030A0"/>
                </a:solidFill>
                <a:latin typeface="+mn-lt"/>
              </a:rPr>
              <a:t>Pay 6 -&gt; A </a:t>
            </a:r>
          </a:p>
          <a:p>
            <a:r>
              <a:rPr lang="en-US" dirty="0">
                <a:solidFill>
                  <a:srgbClr val="00B050"/>
                </a:solidFill>
                <a:latin typeface="+mn-lt"/>
              </a:rPr>
              <a:t>Either </a:t>
            </a:r>
            <a:r>
              <a:rPr lang="en-US" dirty="0">
                <a:solidFill>
                  <a:srgbClr val="00B050"/>
                </a:solidFill>
              </a:rPr>
              <a:t>4 -&gt; B (7 Day </a:t>
            </a:r>
            <a:r>
              <a:rPr lang="en-US" dirty="0" err="1">
                <a:solidFill>
                  <a:srgbClr val="00B050"/>
                </a:solidFill>
              </a:rPr>
              <a:t>timelock</a:t>
            </a:r>
            <a:r>
              <a:rPr lang="en-US" dirty="0">
                <a:solidFill>
                  <a:srgbClr val="00B050"/>
                </a:solidFill>
              </a:rPr>
              <a:t>)</a:t>
            </a:r>
          </a:p>
          <a:p>
            <a:pPr algn="l"/>
            <a:r>
              <a:rPr lang="en-US" dirty="0">
                <a:solidFill>
                  <a:srgbClr val="00B050"/>
                </a:solidFill>
                <a:latin typeface="+mn-lt"/>
              </a:rPr>
              <a:t>Or 4 -&gt; A y </a:t>
            </a:r>
            <a:r>
              <a:rPr lang="en-US" dirty="0" err="1">
                <a:solidFill>
                  <a:srgbClr val="00B050"/>
                </a:solidFill>
                <a:latin typeface="+mn-lt"/>
              </a:rPr>
              <a:t>s.t.</a:t>
            </a:r>
            <a:r>
              <a:rPr lang="en-US" dirty="0">
                <a:solidFill>
                  <a:srgbClr val="00B050"/>
                </a:solidFill>
                <a:latin typeface="+mn-lt"/>
              </a:rPr>
              <a:t> H(y)=Y</a:t>
            </a:r>
          </a:p>
          <a:p>
            <a:pPr algn="l"/>
            <a:r>
              <a:rPr lang="en-US" dirty="0">
                <a:latin typeface="Bradley Hand" pitchFamily="2" charset="77"/>
              </a:rPr>
              <a:t>Alice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423861C-891A-E34D-9C25-712AF4333FF9}"/>
              </a:ext>
            </a:extLst>
          </p:cNvPr>
          <p:cNvSpPr txBox="1"/>
          <p:nvPr/>
        </p:nvSpPr>
        <p:spPr>
          <a:xfrm>
            <a:off x="0" y="1236241"/>
            <a:ext cx="4373117" cy="193899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TX2 from C: </a:t>
            </a:r>
          </a:p>
          <a:p>
            <a:r>
              <a:rPr lang="en-US" dirty="0">
                <a:solidFill>
                  <a:srgbClr val="7030A0"/>
                </a:solidFill>
              </a:rPr>
              <a:t>Pay 3 -&gt; B </a:t>
            </a:r>
          </a:p>
          <a:p>
            <a:r>
              <a:rPr lang="en-US" dirty="0">
                <a:solidFill>
                  <a:srgbClr val="00B050"/>
                </a:solidFill>
              </a:rPr>
              <a:t>Either 7 -&gt; A (7 Day </a:t>
            </a:r>
            <a:r>
              <a:rPr lang="en-US" dirty="0" err="1">
                <a:solidFill>
                  <a:srgbClr val="00B050"/>
                </a:solidFill>
              </a:rPr>
              <a:t>timelock</a:t>
            </a:r>
            <a:r>
              <a:rPr lang="en-US" dirty="0">
                <a:solidFill>
                  <a:srgbClr val="00B050"/>
                </a:solidFill>
              </a:rPr>
              <a:t>)</a:t>
            </a:r>
          </a:p>
          <a:p>
            <a:r>
              <a:rPr lang="en-US" dirty="0">
                <a:solidFill>
                  <a:srgbClr val="00B050"/>
                </a:solidFill>
              </a:rPr>
              <a:t>Or 7 -&gt; B given x </a:t>
            </a:r>
            <a:r>
              <a:rPr lang="en-US" dirty="0" err="1">
                <a:solidFill>
                  <a:srgbClr val="00B050"/>
                </a:solidFill>
              </a:rPr>
              <a:t>s.t.</a:t>
            </a:r>
            <a:r>
              <a:rPr lang="en-US" dirty="0">
                <a:solidFill>
                  <a:srgbClr val="00B050"/>
                </a:solidFill>
              </a:rPr>
              <a:t> H(x)=X</a:t>
            </a:r>
          </a:p>
          <a:p>
            <a:r>
              <a:rPr lang="en-US" dirty="0">
                <a:latin typeface="Bradley Hand" pitchFamily="2" charset="77"/>
              </a:rPr>
              <a:t>Bob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E40B226-BB35-D24D-A416-54E15BA95C51}"/>
              </a:ext>
            </a:extLst>
          </p:cNvPr>
          <p:cNvSpPr txBox="1"/>
          <p:nvPr/>
        </p:nvSpPr>
        <p:spPr>
          <a:xfrm>
            <a:off x="4572000" y="3160119"/>
            <a:ext cx="4555455" cy="193899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l"/>
            <a:r>
              <a:rPr lang="en-US" dirty="0">
                <a:latin typeface="+mn-lt"/>
              </a:rPr>
              <a:t>TX5 from C: </a:t>
            </a:r>
          </a:p>
          <a:p>
            <a:pPr algn="l"/>
            <a:r>
              <a:rPr lang="en-US" dirty="0">
                <a:solidFill>
                  <a:srgbClr val="7030A0"/>
                </a:solidFill>
                <a:latin typeface="+mn-lt"/>
              </a:rPr>
              <a:t>Pay 8 -&gt; A </a:t>
            </a:r>
          </a:p>
          <a:p>
            <a:r>
              <a:rPr lang="en-US" dirty="0">
                <a:solidFill>
                  <a:srgbClr val="00B050"/>
                </a:solidFill>
                <a:latin typeface="+mn-lt"/>
              </a:rPr>
              <a:t>Either </a:t>
            </a:r>
            <a:r>
              <a:rPr lang="en-US" dirty="0">
                <a:solidFill>
                  <a:srgbClr val="00B050"/>
                </a:solidFill>
              </a:rPr>
              <a:t>2 -&gt; B (7 Day </a:t>
            </a:r>
            <a:r>
              <a:rPr lang="en-US" dirty="0" err="1">
                <a:solidFill>
                  <a:srgbClr val="00B050"/>
                </a:solidFill>
              </a:rPr>
              <a:t>timelock</a:t>
            </a:r>
            <a:r>
              <a:rPr lang="en-US" dirty="0">
                <a:solidFill>
                  <a:srgbClr val="00B050"/>
                </a:solidFill>
              </a:rPr>
              <a:t>)</a:t>
            </a:r>
          </a:p>
          <a:p>
            <a:pPr algn="l"/>
            <a:r>
              <a:rPr lang="en-US" dirty="0">
                <a:solidFill>
                  <a:srgbClr val="00B050"/>
                </a:solidFill>
                <a:latin typeface="+mn-lt"/>
              </a:rPr>
              <a:t>Or 2 -&gt; A y </a:t>
            </a:r>
            <a:r>
              <a:rPr lang="en-US" dirty="0" err="1">
                <a:solidFill>
                  <a:srgbClr val="00B050"/>
                </a:solidFill>
                <a:latin typeface="+mn-lt"/>
              </a:rPr>
              <a:t>s.t.</a:t>
            </a:r>
            <a:r>
              <a:rPr lang="en-US" dirty="0">
                <a:solidFill>
                  <a:srgbClr val="00B050"/>
                </a:solidFill>
                <a:latin typeface="+mn-lt"/>
              </a:rPr>
              <a:t> H(y’)=Y’</a:t>
            </a:r>
          </a:p>
          <a:p>
            <a:pPr algn="l"/>
            <a:r>
              <a:rPr lang="en-US" dirty="0">
                <a:latin typeface="Bradley Hand" pitchFamily="2" charset="77"/>
              </a:rPr>
              <a:t>Alice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1B16CF5-892A-314D-A709-EEEF12ADCA12}"/>
              </a:ext>
            </a:extLst>
          </p:cNvPr>
          <p:cNvSpPr txBox="1"/>
          <p:nvPr/>
        </p:nvSpPr>
        <p:spPr>
          <a:xfrm>
            <a:off x="-1" y="3175233"/>
            <a:ext cx="4373117" cy="193899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TX6 from C: </a:t>
            </a:r>
          </a:p>
          <a:p>
            <a:r>
              <a:rPr lang="en-US" dirty="0">
                <a:solidFill>
                  <a:srgbClr val="7030A0"/>
                </a:solidFill>
              </a:rPr>
              <a:t>Pay 2 -&gt; B </a:t>
            </a:r>
          </a:p>
          <a:p>
            <a:r>
              <a:rPr lang="en-US" dirty="0">
                <a:solidFill>
                  <a:srgbClr val="00B050"/>
                </a:solidFill>
              </a:rPr>
              <a:t>Either 8 -&gt; A (7 Day </a:t>
            </a:r>
            <a:r>
              <a:rPr lang="en-US" dirty="0" err="1">
                <a:solidFill>
                  <a:srgbClr val="00B050"/>
                </a:solidFill>
              </a:rPr>
              <a:t>timelock</a:t>
            </a:r>
            <a:r>
              <a:rPr lang="en-US" dirty="0">
                <a:solidFill>
                  <a:srgbClr val="00B050"/>
                </a:solidFill>
              </a:rPr>
              <a:t>)</a:t>
            </a:r>
          </a:p>
          <a:p>
            <a:r>
              <a:rPr lang="en-US" dirty="0">
                <a:solidFill>
                  <a:srgbClr val="00B050"/>
                </a:solidFill>
              </a:rPr>
              <a:t>Or 8 -&gt; B given x </a:t>
            </a:r>
            <a:r>
              <a:rPr lang="en-US" dirty="0" err="1">
                <a:solidFill>
                  <a:srgbClr val="00B050"/>
                </a:solidFill>
              </a:rPr>
              <a:t>s.t.</a:t>
            </a:r>
            <a:r>
              <a:rPr lang="en-US" dirty="0">
                <a:solidFill>
                  <a:srgbClr val="00B050"/>
                </a:solidFill>
              </a:rPr>
              <a:t> H(x’)=X’</a:t>
            </a:r>
          </a:p>
          <a:p>
            <a:r>
              <a:rPr lang="en-US" dirty="0">
                <a:latin typeface="Bradley Hand" pitchFamily="2" charset="77"/>
              </a:rPr>
              <a:t>Bob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E4CDE1A-E93E-ED40-B3A4-B6D3121A7D2A}"/>
              </a:ext>
            </a:extLst>
          </p:cNvPr>
          <p:cNvSpPr txBox="1"/>
          <p:nvPr/>
        </p:nvSpPr>
        <p:spPr>
          <a:xfrm>
            <a:off x="4819141" y="827370"/>
            <a:ext cx="31262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latin typeface="+mn-lt"/>
              </a:rPr>
              <a:t>Bob has TX3,TX5, x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C52D823-BB11-3140-96D2-ED01543E43C9}"/>
              </a:ext>
            </a:extLst>
          </p:cNvPr>
          <p:cNvSpPr txBox="1"/>
          <p:nvPr/>
        </p:nvSpPr>
        <p:spPr>
          <a:xfrm>
            <a:off x="-1" y="827370"/>
            <a:ext cx="31262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latin typeface="+mn-lt"/>
              </a:rPr>
              <a:t>Alice has TX2,TX6, y </a:t>
            </a:r>
          </a:p>
        </p:txBody>
      </p:sp>
    </p:spTree>
    <p:extLst>
      <p:ext uri="{BB962C8B-B14F-4D97-AF65-F5344CB8AC3E}">
        <p14:creationId xmlns:p14="http://schemas.microsoft.com/office/powerpoint/2010/main" val="129094422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038896-7FFD-9A47-9437-D0AC35DEFF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Multi-hop payments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575572D-76E1-A145-9870-21D1CEB1689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39704" y="1911272"/>
            <a:ext cx="473557" cy="81647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3F5FB66-2474-814E-BD17-531F49AFB42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8340" y="1863432"/>
            <a:ext cx="584280" cy="864318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B5315A90-82FE-A748-8078-D1FBB580D6C7}"/>
              </a:ext>
            </a:extLst>
          </p:cNvPr>
          <p:cNvCxnSpPr/>
          <p:nvPr/>
        </p:nvCxnSpPr>
        <p:spPr>
          <a:xfrm>
            <a:off x="1668162" y="2295591"/>
            <a:ext cx="2286000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4BA2AE91-A083-6D46-864B-9E76226B8A6E}"/>
              </a:ext>
            </a:extLst>
          </p:cNvPr>
          <p:cNvCxnSpPr/>
          <p:nvPr/>
        </p:nvCxnSpPr>
        <p:spPr>
          <a:xfrm>
            <a:off x="5379308" y="2295591"/>
            <a:ext cx="2286000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229B3AB6-4CCE-3E4C-BA8B-B133E5DE817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079745" y="1863647"/>
            <a:ext cx="584281" cy="86432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1A938CA-6A77-EA4D-A0AD-52A416344969}"/>
              </a:ext>
            </a:extLst>
          </p:cNvPr>
          <p:cNvSpPr txBox="1"/>
          <p:nvPr/>
        </p:nvSpPr>
        <p:spPr>
          <a:xfrm>
            <a:off x="2015120" y="3381502"/>
            <a:ext cx="51137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latin typeface="+mn-lt"/>
              </a:rPr>
              <a:t>Pay through </a:t>
            </a:r>
            <a:r>
              <a:rPr lang="en-US" i="1" dirty="0">
                <a:latin typeface="+mn-lt"/>
              </a:rPr>
              <a:t>untrusted</a:t>
            </a:r>
            <a:r>
              <a:rPr lang="en-US" dirty="0">
                <a:latin typeface="+mn-lt"/>
              </a:rPr>
              <a:t> intermediary </a:t>
            </a:r>
          </a:p>
        </p:txBody>
      </p:sp>
    </p:spTree>
    <p:extLst>
      <p:ext uri="{BB962C8B-B14F-4D97-AF65-F5344CB8AC3E}">
        <p14:creationId xmlns:p14="http://schemas.microsoft.com/office/powerpoint/2010/main" val="337524975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038896-7FFD-9A47-9437-D0AC35DEFF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Multi-hop payments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575572D-76E1-A145-9870-21D1CEB1689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39704" y="1911272"/>
            <a:ext cx="473557" cy="81647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3F5FB66-2474-814E-BD17-531F49AFB42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8340" y="1863432"/>
            <a:ext cx="584280" cy="864318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B5315A90-82FE-A748-8078-D1FBB580D6C7}"/>
              </a:ext>
            </a:extLst>
          </p:cNvPr>
          <p:cNvCxnSpPr>
            <a:cxnSpLocks/>
          </p:cNvCxnSpPr>
          <p:nvPr/>
        </p:nvCxnSpPr>
        <p:spPr>
          <a:xfrm>
            <a:off x="1668162" y="2295591"/>
            <a:ext cx="2286000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4BA2AE91-A083-6D46-864B-9E76226B8A6E}"/>
              </a:ext>
            </a:extLst>
          </p:cNvPr>
          <p:cNvCxnSpPr>
            <a:cxnSpLocks/>
          </p:cNvCxnSpPr>
          <p:nvPr/>
        </p:nvCxnSpPr>
        <p:spPr>
          <a:xfrm>
            <a:off x="5379308" y="2295591"/>
            <a:ext cx="2286000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229B3AB6-4CCE-3E4C-BA8B-B133E5DE817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079745" y="1863647"/>
            <a:ext cx="584281" cy="86432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125831F-D72C-AB48-AC20-F4C805F27697}"/>
              </a:ext>
            </a:extLst>
          </p:cNvPr>
          <p:cNvSpPr txBox="1"/>
          <p:nvPr/>
        </p:nvSpPr>
        <p:spPr>
          <a:xfrm>
            <a:off x="7665308" y="3047421"/>
            <a:ext cx="15579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latin typeface="+mn-lt"/>
              </a:rPr>
              <a:t>Random 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9419603-E692-D04C-8043-6264FB15C138}"/>
              </a:ext>
            </a:extLst>
          </p:cNvPr>
          <p:cNvSpPr txBox="1"/>
          <p:nvPr/>
        </p:nvSpPr>
        <p:spPr>
          <a:xfrm>
            <a:off x="7539228" y="1318672"/>
            <a:ext cx="10810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latin typeface="+mn-lt"/>
              </a:rPr>
              <a:t>R=H(r)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2643921-00F1-7C47-B6D7-88A97BBF1612}"/>
              </a:ext>
            </a:extLst>
          </p:cNvPr>
          <p:cNvSpPr txBox="1"/>
          <p:nvPr/>
        </p:nvSpPr>
        <p:spPr>
          <a:xfrm>
            <a:off x="1402491" y="2735190"/>
            <a:ext cx="2817342" cy="120032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l"/>
            <a:r>
              <a:rPr lang="en-US" dirty="0">
                <a:latin typeface="+mn-lt"/>
              </a:rPr>
              <a:t>Pay 1.01 BTC to B</a:t>
            </a:r>
          </a:p>
          <a:p>
            <a:pPr algn="l"/>
            <a:r>
              <a:rPr lang="en-US" dirty="0" err="1">
                <a:latin typeface="+mn-lt"/>
              </a:rPr>
              <a:t>Hashlocked</a:t>
            </a:r>
            <a:r>
              <a:rPr lang="en-US" dirty="0">
                <a:latin typeface="+mn-lt"/>
              </a:rPr>
              <a:t> with R</a:t>
            </a:r>
          </a:p>
          <a:p>
            <a:pPr algn="l"/>
            <a:r>
              <a:rPr lang="en-US" dirty="0" err="1">
                <a:latin typeface="+mn-lt"/>
              </a:rPr>
              <a:t>Timelock</a:t>
            </a:r>
            <a:r>
              <a:rPr lang="en-US" dirty="0">
                <a:latin typeface="+mn-lt"/>
              </a:rPr>
              <a:t> to refund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7F33F85-88C4-0143-8CA8-FB288F37DBBD}"/>
              </a:ext>
            </a:extLst>
          </p:cNvPr>
          <p:cNvSpPr txBox="1"/>
          <p:nvPr/>
        </p:nvSpPr>
        <p:spPr>
          <a:xfrm>
            <a:off x="4847966" y="2735190"/>
            <a:ext cx="2817342" cy="120032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l"/>
            <a:r>
              <a:rPr lang="en-US" dirty="0">
                <a:latin typeface="+mn-lt"/>
              </a:rPr>
              <a:t>Pay 1 BTC to C</a:t>
            </a:r>
          </a:p>
          <a:p>
            <a:pPr algn="l"/>
            <a:r>
              <a:rPr lang="en-US" dirty="0" err="1">
                <a:latin typeface="+mn-lt"/>
              </a:rPr>
              <a:t>Hashlocked</a:t>
            </a:r>
            <a:r>
              <a:rPr lang="en-US" dirty="0">
                <a:latin typeface="+mn-lt"/>
              </a:rPr>
              <a:t> with R</a:t>
            </a:r>
          </a:p>
          <a:p>
            <a:pPr algn="l"/>
            <a:r>
              <a:rPr lang="en-US" dirty="0" err="1">
                <a:latin typeface="+mn-lt"/>
              </a:rPr>
              <a:t>Timelock</a:t>
            </a:r>
            <a:r>
              <a:rPr lang="en-US" dirty="0">
                <a:latin typeface="+mn-lt"/>
              </a:rPr>
              <a:t> to refund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4AC49CD-928D-5D49-BA99-A546BFC987BE}"/>
              </a:ext>
            </a:extLst>
          </p:cNvPr>
          <p:cNvSpPr txBox="1"/>
          <p:nvPr/>
        </p:nvSpPr>
        <p:spPr>
          <a:xfrm>
            <a:off x="4815016" y="4133332"/>
            <a:ext cx="32409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latin typeface="+mn-lt"/>
              </a:rPr>
              <a:t>C claims 1 BTC with r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91F1704-756F-E040-BBB5-F89A97DF7B2A}"/>
              </a:ext>
            </a:extLst>
          </p:cNvPr>
          <p:cNvSpPr txBox="1"/>
          <p:nvPr/>
        </p:nvSpPr>
        <p:spPr>
          <a:xfrm>
            <a:off x="1331046" y="4128193"/>
            <a:ext cx="32409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latin typeface="+mn-lt"/>
              </a:rPr>
              <a:t>B claims 1.01 BTC with r</a:t>
            </a:r>
          </a:p>
        </p:txBody>
      </p:sp>
    </p:spTree>
    <p:extLst>
      <p:ext uri="{BB962C8B-B14F-4D97-AF65-F5344CB8AC3E}">
        <p14:creationId xmlns:p14="http://schemas.microsoft.com/office/powerpoint/2010/main" val="1689640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72587 0.01975 " pathEditMode="relative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6" grpId="0" animBg="1"/>
      <p:bldP spid="17" grpId="0" animBg="1"/>
      <p:bldP spid="18" grpId="0"/>
      <p:bldP spid="1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CB4A79-C093-6648-9DDD-EEC29B9C38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Block Size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B4462190-C403-A649-804E-9B139D1CC5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94410"/>
            <a:ext cx="7376160" cy="4149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58E69A8-DC98-8143-8B65-D25DEFF908D4}"/>
              </a:ext>
            </a:extLst>
          </p:cNvPr>
          <p:cNvSpPr txBox="1"/>
          <p:nvPr/>
        </p:nvSpPr>
        <p:spPr>
          <a:xfrm>
            <a:off x="7123612" y="1786920"/>
            <a:ext cx="227293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latin typeface="+mn-lt"/>
              </a:rPr>
              <a:t>1 MB per Block</a:t>
            </a:r>
          </a:p>
          <a:p>
            <a:pPr algn="l"/>
            <a:r>
              <a:rPr lang="en-US" dirty="0">
                <a:latin typeface="+mn-lt"/>
              </a:rPr>
              <a:t>250 byte</a:t>
            </a:r>
          </a:p>
          <a:p>
            <a:pPr algn="l"/>
            <a:r>
              <a:rPr lang="en-US" dirty="0">
                <a:latin typeface="+mn-lt"/>
              </a:rPr>
              <a:t>4000 </a:t>
            </a:r>
            <a:r>
              <a:rPr lang="en-US" dirty="0" err="1">
                <a:latin typeface="+mn-lt"/>
              </a:rPr>
              <a:t>tx</a:t>
            </a:r>
            <a:r>
              <a:rPr lang="en-US" dirty="0">
                <a:latin typeface="+mn-lt"/>
              </a:rPr>
              <a:t>/block</a:t>
            </a:r>
          </a:p>
          <a:p>
            <a:pPr algn="l"/>
            <a:r>
              <a:rPr lang="en-US" dirty="0">
                <a:solidFill>
                  <a:srgbClr val="FF0000"/>
                </a:solidFill>
                <a:latin typeface="+mn-lt"/>
              </a:rPr>
              <a:t>Max: 6.7 </a:t>
            </a:r>
            <a:r>
              <a:rPr lang="en-US" dirty="0" err="1">
                <a:solidFill>
                  <a:srgbClr val="FF0000"/>
                </a:solidFill>
                <a:latin typeface="+mn-lt"/>
              </a:rPr>
              <a:t>tx</a:t>
            </a:r>
            <a:r>
              <a:rPr lang="en-US" dirty="0">
                <a:solidFill>
                  <a:srgbClr val="FF0000"/>
                </a:solidFill>
                <a:latin typeface="+mn-lt"/>
              </a:rPr>
              <a:t>/s </a:t>
            </a:r>
          </a:p>
        </p:txBody>
      </p:sp>
    </p:spTree>
    <p:extLst>
      <p:ext uri="{BB962C8B-B14F-4D97-AF65-F5344CB8AC3E}">
        <p14:creationId xmlns:p14="http://schemas.microsoft.com/office/powerpoint/2010/main" val="291506972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038896-7FFD-9A47-9437-D0AC35DEFF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Lightning network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575572D-76E1-A145-9870-21D1CEB1689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91692" y="1046954"/>
            <a:ext cx="473557" cy="81647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3F5FB66-2474-814E-BD17-531F49AFB42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8340" y="1863432"/>
            <a:ext cx="584280" cy="864318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B5315A90-82FE-A748-8078-D1FBB580D6C7}"/>
              </a:ext>
            </a:extLst>
          </p:cNvPr>
          <p:cNvCxnSpPr>
            <a:cxnSpLocks/>
          </p:cNvCxnSpPr>
          <p:nvPr/>
        </p:nvCxnSpPr>
        <p:spPr>
          <a:xfrm flipV="1">
            <a:off x="1668162" y="1569308"/>
            <a:ext cx="1643449" cy="726283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4BA2AE91-A083-6D46-864B-9E76226B8A6E}"/>
              </a:ext>
            </a:extLst>
          </p:cNvPr>
          <p:cNvCxnSpPr>
            <a:cxnSpLocks/>
          </p:cNvCxnSpPr>
          <p:nvPr/>
        </p:nvCxnSpPr>
        <p:spPr>
          <a:xfrm>
            <a:off x="4452551" y="1455193"/>
            <a:ext cx="2286000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229B3AB6-4CCE-3E4C-BA8B-B133E5DE817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183697" y="1137147"/>
            <a:ext cx="584281" cy="864321"/>
          </a:xfrm>
          <a:prstGeom prst="rect">
            <a:avLst/>
          </a:prstGeom>
        </p:spPr>
      </p:pic>
      <p:pic>
        <p:nvPicPr>
          <p:cNvPr id="14340" name="Picture 4" descr="Someone just bought a cryptocurrency cat for $172,000 - CNET">
            <a:extLst>
              <a:ext uri="{FF2B5EF4-FFF2-40B4-BE49-F238E27FC236}">
                <a16:creationId xmlns:a16="http://schemas.microsoft.com/office/drawing/2014/main" id="{738CD5D7-7323-5E41-AA83-7776E5A010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EFE0D9"/>
              </a:clrFrom>
              <a:clrTo>
                <a:srgbClr val="EFE0D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5373" y="2493759"/>
            <a:ext cx="2015211" cy="1133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2" name="Picture 6" descr="CryptoKitties is the most widely-used Ethereum app">
            <a:extLst>
              <a:ext uri="{FF2B5EF4-FFF2-40B4-BE49-F238E27FC236}">
                <a16:creationId xmlns:a16="http://schemas.microsoft.com/office/drawing/2014/main" id="{6D73CD25-B489-AD43-B01B-FEFCF1C3F8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9237" y="3245197"/>
            <a:ext cx="1260892" cy="847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275DD4C-04E3-FB47-B494-DE9CD7A7B25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60747" y="3813773"/>
            <a:ext cx="1214050" cy="1214050"/>
          </a:xfrm>
          <a:prstGeom prst="rect">
            <a:avLst/>
          </a:prstGeom>
        </p:spPr>
      </p:pic>
      <p:pic>
        <p:nvPicPr>
          <p:cNvPr id="21" name="Picture 20" descr="A person wearing a costume&#10;&#10;Description automatically generated">
            <a:extLst>
              <a:ext uri="{FF2B5EF4-FFF2-40B4-BE49-F238E27FC236}">
                <a16:creationId xmlns:a16="http://schemas.microsoft.com/office/drawing/2014/main" id="{202AA719-7756-4F46-9750-26779B0FA18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93504" y="3422334"/>
            <a:ext cx="1018504" cy="149825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6ACF3D8-C512-BE41-97EF-50771024EB6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30166" y="2054697"/>
            <a:ext cx="1005840" cy="1005840"/>
          </a:xfrm>
          <a:prstGeom prst="rect">
            <a:avLst/>
          </a:prstGeom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A7959D8A-45BC-D043-A6E2-090E70AC76DE}"/>
              </a:ext>
            </a:extLst>
          </p:cNvPr>
          <p:cNvCxnSpPr>
            <a:cxnSpLocks/>
          </p:cNvCxnSpPr>
          <p:nvPr/>
        </p:nvCxnSpPr>
        <p:spPr>
          <a:xfrm>
            <a:off x="3965249" y="1854241"/>
            <a:ext cx="487302" cy="370201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9C3AE033-5C2C-6F46-BB97-26F100B888E6}"/>
              </a:ext>
            </a:extLst>
          </p:cNvPr>
          <p:cNvCxnSpPr>
            <a:cxnSpLocks/>
          </p:cNvCxnSpPr>
          <p:nvPr/>
        </p:nvCxnSpPr>
        <p:spPr>
          <a:xfrm flipH="1">
            <a:off x="5595552" y="2001468"/>
            <a:ext cx="1371337" cy="1421354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AF9DFC17-EEAE-2749-B9FE-A337C777EFB1}"/>
              </a:ext>
            </a:extLst>
          </p:cNvPr>
          <p:cNvCxnSpPr>
            <a:cxnSpLocks/>
          </p:cNvCxnSpPr>
          <p:nvPr/>
        </p:nvCxnSpPr>
        <p:spPr>
          <a:xfrm flipH="1">
            <a:off x="5377615" y="3200937"/>
            <a:ext cx="1872818" cy="612836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FF39049F-8C20-214A-BC78-1AE54DBF080B}"/>
              </a:ext>
            </a:extLst>
          </p:cNvPr>
          <p:cNvCxnSpPr>
            <a:cxnSpLocks/>
          </p:cNvCxnSpPr>
          <p:nvPr/>
        </p:nvCxnSpPr>
        <p:spPr>
          <a:xfrm flipH="1">
            <a:off x="7183697" y="3353337"/>
            <a:ext cx="219136" cy="664929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AF23E647-689F-6B46-A43D-095FF9D15CDF}"/>
              </a:ext>
            </a:extLst>
          </p:cNvPr>
          <p:cNvCxnSpPr>
            <a:cxnSpLocks/>
          </p:cNvCxnSpPr>
          <p:nvPr/>
        </p:nvCxnSpPr>
        <p:spPr>
          <a:xfrm flipH="1">
            <a:off x="3002932" y="2727750"/>
            <a:ext cx="1357865" cy="779605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10528E3D-B5F5-2440-A79B-8FFBDA75493C}"/>
              </a:ext>
            </a:extLst>
          </p:cNvPr>
          <p:cNvCxnSpPr>
            <a:cxnSpLocks/>
          </p:cNvCxnSpPr>
          <p:nvPr/>
        </p:nvCxnSpPr>
        <p:spPr>
          <a:xfrm>
            <a:off x="4577575" y="3031729"/>
            <a:ext cx="88304" cy="403199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B2C6BE26-4875-B34F-8268-D44A940A53BB}"/>
              </a:ext>
            </a:extLst>
          </p:cNvPr>
          <p:cNvCxnSpPr>
            <a:cxnSpLocks/>
          </p:cNvCxnSpPr>
          <p:nvPr/>
        </p:nvCxnSpPr>
        <p:spPr>
          <a:xfrm flipH="1">
            <a:off x="2682438" y="2018865"/>
            <a:ext cx="843850" cy="1182072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570E756B-B349-B54F-9999-D1E3983DEE76}"/>
              </a:ext>
            </a:extLst>
          </p:cNvPr>
          <p:cNvSpPr txBox="1"/>
          <p:nvPr/>
        </p:nvSpPr>
        <p:spPr>
          <a:xfrm>
            <a:off x="162229" y="4018266"/>
            <a:ext cx="41312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latin typeface="+mn-lt"/>
              </a:rPr>
              <a:t>Many extensions possible:</a:t>
            </a:r>
          </a:p>
          <a:p>
            <a:pPr algn="l"/>
            <a:r>
              <a:rPr lang="en-US" dirty="0">
                <a:latin typeface="+mn-lt"/>
              </a:rPr>
              <a:t>Multi currency hubs</a:t>
            </a:r>
          </a:p>
          <a:p>
            <a:pPr algn="l"/>
            <a:r>
              <a:rPr lang="en-US" dirty="0">
                <a:latin typeface="+mn-lt"/>
              </a:rPr>
              <a:t>Credit hubs </a:t>
            </a:r>
          </a:p>
        </p:txBody>
      </p:sp>
    </p:spTree>
    <p:extLst>
      <p:ext uri="{BB962C8B-B14F-4D97-AF65-F5344CB8AC3E}">
        <p14:creationId xmlns:p14="http://schemas.microsoft.com/office/powerpoint/2010/main" val="10320905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9A70CB-4C58-C341-B85B-A0DE097565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Watchtowers</a:t>
            </a:r>
          </a:p>
        </p:txBody>
      </p:sp>
      <p:pic>
        <p:nvPicPr>
          <p:cNvPr id="15362" name="Picture 2" descr="Lightning Network (Part 4) – All Adopt The Watchtower | BitMEX Blog">
            <a:extLst>
              <a:ext uri="{FF2B5EF4-FFF2-40B4-BE49-F238E27FC236}">
                <a16:creationId xmlns:a16="http://schemas.microsoft.com/office/drawing/2014/main" id="{BE669345-EE90-344E-B0C7-14057C63B0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0974" y="1161534"/>
            <a:ext cx="2858282" cy="2054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CD3643E-02EA-DB4E-B252-431685DB7F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4464" y="987786"/>
            <a:ext cx="1226796" cy="265204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79A62CF-7996-B744-A93A-BD7B46E11175}"/>
              </a:ext>
            </a:extLst>
          </p:cNvPr>
          <p:cNvSpPr txBox="1"/>
          <p:nvPr/>
        </p:nvSpPr>
        <p:spPr>
          <a:xfrm>
            <a:off x="234779" y="1161534"/>
            <a:ext cx="2829697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latin typeface="+mn-lt"/>
              </a:rPr>
              <a:t>Lightning requires nodes to be periodically online to check for claim TX</a:t>
            </a:r>
          </a:p>
          <a:p>
            <a:pPr algn="l"/>
            <a:endParaRPr lang="en-US" dirty="0">
              <a:latin typeface="+mn-lt"/>
            </a:endParaRPr>
          </a:p>
          <a:p>
            <a:pPr algn="l"/>
            <a:r>
              <a:rPr lang="en-US" dirty="0">
                <a:latin typeface="+mn-lt"/>
              </a:rPr>
              <a:t>Watchtowers outsource this task</a:t>
            </a:r>
          </a:p>
          <a:p>
            <a:pPr algn="l"/>
            <a:endParaRPr lang="en-US" dirty="0">
              <a:latin typeface="+mn-lt"/>
            </a:endParaRPr>
          </a:p>
          <a:p>
            <a:pPr algn="l"/>
            <a:r>
              <a:rPr lang="en-US" dirty="0">
                <a:latin typeface="+mn-lt"/>
              </a:rPr>
              <a:t>User gives latest state to watchtower.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F20BB08-5701-204F-92DC-FECF73A3AE6E}"/>
              </a:ext>
            </a:extLst>
          </p:cNvPr>
          <p:cNvSpPr txBox="1"/>
          <p:nvPr/>
        </p:nvSpPr>
        <p:spPr>
          <a:xfrm>
            <a:off x="5617711" y="3639830"/>
            <a:ext cx="31015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latin typeface="+mn-lt"/>
              </a:rPr>
              <a:t>Trusted for availability not custodian of funds</a:t>
            </a:r>
          </a:p>
          <a:p>
            <a:pPr algn="l"/>
            <a:r>
              <a:rPr lang="en-US" dirty="0">
                <a:latin typeface="+mn-lt"/>
              </a:rPr>
              <a:t>Risk of bribing</a:t>
            </a:r>
          </a:p>
        </p:txBody>
      </p:sp>
    </p:spTree>
    <p:extLst>
      <p:ext uri="{BB962C8B-B14F-4D97-AF65-F5344CB8AC3E}">
        <p14:creationId xmlns:p14="http://schemas.microsoft.com/office/powerpoint/2010/main" val="2393693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>
            <a:extLst>
              <a:ext uri="{FF2B5EF4-FFF2-40B4-BE49-F238E27FC236}">
                <a16:creationId xmlns:a16="http://schemas.microsoft.com/office/drawing/2014/main" id="{8172AE5B-21CD-D548-AD72-3757124A6A0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1599" y="3371850"/>
            <a:ext cx="7220607" cy="1314450"/>
          </a:xfrm>
        </p:spPr>
        <p:txBody>
          <a:bodyPr>
            <a:normAutofit/>
          </a:bodyPr>
          <a:lstStyle/>
          <a:p>
            <a:pPr algn="l"/>
            <a:r>
              <a:rPr lang="en-US" dirty="0">
                <a:solidFill>
                  <a:schemeClr val="tx1"/>
                </a:solidFill>
              </a:rPr>
              <a:t>Next lecture:   </a:t>
            </a:r>
          </a:p>
          <a:p>
            <a:pPr algn="l"/>
            <a:r>
              <a:rPr lang="en-US" dirty="0">
                <a:solidFill>
                  <a:schemeClr val="tx1"/>
                </a:solidFill>
              </a:rPr>
              <a:t>Scaling II: Accumulators and Rollup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066383B-610F-F040-85AB-9E762F54A50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END  OF  LECTURE</a:t>
            </a:r>
          </a:p>
        </p:txBody>
      </p:sp>
    </p:spTree>
    <p:extLst>
      <p:ext uri="{BB962C8B-B14F-4D97-AF65-F5344CB8AC3E}">
        <p14:creationId xmlns:p14="http://schemas.microsoft.com/office/powerpoint/2010/main" val="32547780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998AD2-0A70-EF47-8DA3-390E9570B0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Ethereum Throughput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A4850C9-F94C-EF4B-A890-C6EA78915C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83" y="1062680"/>
            <a:ext cx="7050493" cy="408082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20721CA-5B45-694B-A879-D38E9DF2C332}"/>
              </a:ext>
            </a:extLst>
          </p:cNvPr>
          <p:cNvSpPr txBox="1"/>
          <p:nvPr/>
        </p:nvSpPr>
        <p:spPr>
          <a:xfrm>
            <a:off x="6858000" y="1272746"/>
            <a:ext cx="20574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latin typeface="+mn-lt"/>
              </a:rPr>
              <a:t>TX: 21k Gas</a:t>
            </a:r>
          </a:p>
          <a:p>
            <a:pPr algn="l"/>
            <a:r>
              <a:rPr lang="en-US" dirty="0">
                <a:latin typeface="+mn-lt"/>
              </a:rPr>
              <a:t>12.5M Gas per block</a:t>
            </a:r>
          </a:p>
          <a:p>
            <a:pPr algn="l"/>
            <a:r>
              <a:rPr lang="en-US" dirty="0">
                <a:latin typeface="+mn-lt"/>
              </a:rPr>
              <a:t>600tx/block</a:t>
            </a:r>
          </a:p>
          <a:p>
            <a:pPr algn="l"/>
            <a:r>
              <a:rPr lang="en-US" dirty="0">
                <a:latin typeface="+mn-lt"/>
              </a:rPr>
              <a:t>1 Block/15s</a:t>
            </a:r>
          </a:p>
          <a:p>
            <a:pPr algn="l"/>
            <a:r>
              <a:rPr lang="en-US" dirty="0">
                <a:solidFill>
                  <a:srgbClr val="FF0000"/>
                </a:solidFill>
                <a:latin typeface="+mn-lt"/>
              </a:rPr>
              <a:t>Max 40tx/s</a:t>
            </a:r>
          </a:p>
        </p:txBody>
      </p:sp>
    </p:spTree>
    <p:extLst>
      <p:ext uri="{BB962C8B-B14F-4D97-AF65-F5344CB8AC3E}">
        <p14:creationId xmlns:p14="http://schemas.microsoft.com/office/powerpoint/2010/main" val="3639016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AC89A6-F532-5B45-9F10-3B986EC806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Visa Throughput</a:t>
            </a:r>
          </a:p>
        </p:txBody>
      </p:sp>
      <p:pic>
        <p:nvPicPr>
          <p:cNvPr id="3080" name="Picture 8" descr="Bezahlung — BauhausBerlin">
            <a:extLst>
              <a:ext uri="{FF2B5EF4-FFF2-40B4-BE49-F238E27FC236}">
                <a16:creationId xmlns:a16="http://schemas.microsoft.com/office/drawing/2014/main" id="{FED8A39E-FB55-104C-9A0E-D4AFD1EBCC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977103"/>
            <a:ext cx="7620000" cy="165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7D63A13-2723-614D-9236-DB78616B4C6E}"/>
              </a:ext>
            </a:extLst>
          </p:cNvPr>
          <p:cNvSpPr txBox="1"/>
          <p:nvPr/>
        </p:nvSpPr>
        <p:spPr>
          <a:xfrm>
            <a:off x="82550" y="2628103"/>
            <a:ext cx="89789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600" dirty="0">
                <a:latin typeface="+mn-lt"/>
              </a:rPr>
              <a:t>Visa ~2000tx/s</a:t>
            </a:r>
          </a:p>
          <a:p>
            <a:pPr algn="l"/>
            <a:r>
              <a:rPr lang="en-US" sz="3600" dirty="0">
                <a:latin typeface="+mn-lt"/>
              </a:rPr>
              <a:t>Up to 65000tx/s (Christmas shopping season) </a:t>
            </a:r>
          </a:p>
        </p:txBody>
      </p:sp>
    </p:spTree>
    <p:extLst>
      <p:ext uri="{BB962C8B-B14F-4D97-AF65-F5344CB8AC3E}">
        <p14:creationId xmlns:p14="http://schemas.microsoft.com/office/powerpoint/2010/main" val="35276918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E2D2FA-A788-134C-A7D1-EEECFBBED4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Raising </a:t>
            </a:r>
            <a:r>
              <a:rPr lang="en-US" dirty="0" err="1"/>
              <a:t>Blocksize</a:t>
            </a:r>
            <a:r>
              <a:rPr lang="en-US" dirty="0"/>
              <a:t>/Gas limit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7BE1CA-8BF4-F448-983A-9D0BBED814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215264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dirty="0"/>
              <a:t>TX/s directly dependent on </a:t>
            </a:r>
            <a:r>
              <a:rPr lang="en-US" sz="3600" dirty="0" err="1"/>
              <a:t>blocksize</a:t>
            </a:r>
            <a:r>
              <a:rPr lang="en-US" sz="3600" dirty="0"/>
              <a:t>.</a:t>
            </a:r>
          </a:p>
          <a:p>
            <a:pPr marL="0" indent="0">
              <a:buNone/>
            </a:pPr>
            <a:endParaRPr lang="en-US" sz="3600" dirty="0"/>
          </a:p>
          <a:p>
            <a:pPr marL="0" indent="0">
              <a:buNone/>
            </a:pPr>
            <a:r>
              <a:rPr lang="en-US" sz="3600" dirty="0"/>
              <a:t>Why not raise it?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EB7EB19-183A-9941-8DBB-F7A998F215BF}"/>
              </a:ext>
            </a:extLst>
          </p:cNvPr>
          <p:cNvSpPr txBox="1"/>
          <p:nvPr/>
        </p:nvSpPr>
        <p:spPr>
          <a:xfrm>
            <a:off x="127000" y="3420129"/>
            <a:ext cx="95123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 dirty="0">
                <a:solidFill>
                  <a:srgbClr val="FF0000"/>
                </a:solidFill>
                <a:latin typeface="+mn-lt"/>
              </a:rPr>
              <a:t>Network delay/Consensus security is dependent on block size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BDE620A-718F-7143-8938-7A32F079C42B}"/>
              </a:ext>
            </a:extLst>
          </p:cNvPr>
          <p:cNvSpPr txBox="1"/>
          <p:nvPr/>
        </p:nvSpPr>
        <p:spPr>
          <a:xfrm>
            <a:off x="241300" y="4258329"/>
            <a:ext cx="95123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 dirty="0">
                <a:solidFill>
                  <a:srgbClr val="FF0000"/>
                </a:solidFill>
                <a:latin typeface="+mn-lt"/>
              </a:rPr>
              <a:t>Additional issue: Latency (delay till TX confirmation)</a:t>
            </a:r>
          </a:p>
        </p:txBody>
      </p:sp>
    </p:spTree>
    <p:extLst>
      <p:ext uri="{BB962C8B-B14F-4D97-AF65-F5344CB8AC3E}">
        <p14:creationId xmlns:p14="http://schemas.microsoft.com/office/powerpoint/2010/main" val="2924290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5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9739D2-F862-2F4E-BB2B-EC7293459F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Idea: Increase #</a:t>
            </a:r>
            <a:r>
              <a:rPr lang="en-US" dirty="0" err="1"/>
              <a:t>tx</a:t>
            </a:r>
            <a:r>
              <a:rPr lang="en-US" dirty="0"/>
              <a:t> without increasing data</a:t>
            </a:r>
          </a:p>
        </p:txBody>
      </p:sp>
      <p:pic>
        <p:nvPicPr>
          <p:cNvPr id="4" name="Shape 72">
            <a:extLst>
              <a:ext uri="{FF2B5EF4-FFF2-40B4-BE49-F238E27FC236}">
                <a16:creationId xmlns:a16="http://schemas.microsoft.com/office/drawing/2014/main" id="{006FF4F0-F8BA-F046-B27B-1629E68394EA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151386" y="1460416"/>
            <a:ext cx="2714901" cy="30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CDFA47C-A58D-704E-BA00-3DAB52ABDB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8630" y="2179769"/>
            <a:ext cx="1569493" cy="156949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97EB5F5-2174-CC4F-8D3D-9F5A37F7CB4D}"/>
              </a:ext>
            </a:extLst>
          </p:cNvPr>
          <p:cNvSpPr txBox="1"/>
          <p:nvPr/>
        </p:nvSpPr>
        <p:spPr>
          <a:xfrm>
            <a:off x="6151386" y="4366627"/>
            <a:ext cx="29926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latin typeface="+mn-lt"/>
              </a:rPr>
              <a:t>Blockchain Ledger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442BD97-EDB4-3049-A178-339A5B0A8E55}"/>
              </a:ext>
            </a:extLst>
          </p:cNvPr>
          <p:cNvSpPr txBox="1"/>
          <p:nvPr/>
        </p:nvSpPr>
        <p:spPr>
          <a:xfrm>
            <a:off x="277713" y="1197705"/>
            <a:ext cx="630091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What if we don’t record every TX on the chain.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Only record settlements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Use Blockchain to solve disputes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Potential to scale transactions especially if everything goes well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Get Blockchain security if things go bad</a:t>
            </a:r>
          </a:p>
          <a:p>
            <a:pPr algn="l"/>
            <a:endParaRPr lang="en-US" dirty="0">
              <a:latin typeface="+mn-lt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72870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3EF10F-7ECF-8044-8C83-6B7D456363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Recap UTXO vs Account</a:t>
            </a:r>
          </a:p>
        </p:txBody>
      </p:sp>
      <p:pic>
        <p:nvPicPr>
          <p:cNvPr id="4" name="Content Placeholder 6">
            <a:extLst>
              <a:ext uri="{FF2B5EF4-FFF2-40B4-BE49-F238E27FC236}">
                <a16:creationId xmlns:a16="http://schemas.microsoft.com/office/drawing/2014/main" id="{1FC14AA1-0645-B749-BA86-7F1E4767CCA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62600" y="1471120"/>
            <a:ext cx="3388593" cy="2542081"/>
          </a:xfrm>
          <a:prstGeom prst="rect">
            <a:avLst/>
          </a:prstGeom>
        </p:spPr>
      </p:pic>
      <p:pic>
        <p:nvPicPr>
          <p:cNvPr id="4098" name="Picture 2" descr="US Currency Coins And Notes Stock Photo - Image of coin, dollars: 17151814">
            <a:extLst>
              <a:ext uri="{FF2B5EF4-FFF2-40B4-BE49-F238E27FC236}">
                <a16:creationId xmlns:a16="http://schemas.microsoft.com/office/drawing/2014/main" id="{AF56914F-9096-BD41-A2CB-BFE5DEC6E1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807" y="1549096"/>
            <a:ext cx="3581400" cy="2386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7015F69-D6C8-A840-83A4-B9B15AD314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62914" y="4070836"/>
            <a:ext cx="2182586" cy="107266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BEF3391-0CA3-1241-A5D3-D9AF4FF86598}"/>
              </a:ext>
            </a:extLst>
          </p:cNvPr>
          <p:cNvSpPr txBox="1"/>
          <p:nvPr/>
        </p:nvSpPr>
        <p:spPr>
          <a:xfrm>
            <a:off x="5156200" y="721332"/>
            <a:ext cx="37949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latin typeface="+mn-lt"/>
              </a:rPr>
              <a:t>Accounts +Smart Contracts (Ethereum)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D588ACE-E16D-DC45-ABE0-59F59ECCFA8B}"/>
              </a:ext>
            </a:extLst>
          </p:cNvPr>
          <p:cNvSpPr txBox="1"/>
          <p:nvPr/>
        </p:nvSpPr>
        <p:spPr>
          <a:xfrm>
            <a:off x="192808" y="748016"/>
            <a:ext cx="37949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latin typeface="+mn-lt"/>
              </a:rPr>
              <a:t>UTXOs +SCRIPTs</a:t>
            </a:r>
          </a:p>
          <a:p>
            <a:pPr algn="l"/>
            <a:r>
              <a:rPr lang="en-US" dirty="0">
                <a:latin typeface="+mn-lt"/>
              </a:rPr>
              <a:t>(Bitcoin)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155D448-84BF-D246-AAF8-D946EBFD1D8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7154"/>
          <a:stretch/>
        </p:blipFill>
        <p:spPr>
          <a:xfrm>
            <a:off x="192807" y="3944645"/>
            <a:ext cx="3477493" cy="1198855"/>
          </a:xfrm>
          <a:prstGeom prst="rect">
            <a:avLst/>
          </a:prstGeom>
          <a:ln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16811640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BB59C7-0798-D84A-9E64-ED9A3DF79E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Payment Channels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2377AF3-C170-964D-8BE0-1BDAE86660E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34411" y="2493373"/>
            <a:ext cx="473557" cy="81647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5B5B6DF-B5E3-8A49-8FE7-27BEAD31871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9376" y="2469453"/>
            <a:ext cx="584280" cy="864318"/>
          </a:xfrm>
          <a:prstGeom prst="rect">
            <a:avLst/>
          </a:prstGeom>
        </p:spPr>
      </p:pic>
      <p:cxnSp>
        <p:nvCxnSpPr>
          <p:cNvPr id="8" name="Curved Connector 7">
            <a:extLst>
              <a:ext uri="{FF2B5EF4-FFF2-40B4-BE49-F238E27FC236}">
                <a16:creationId xmlns:a16="http://schemas.microsoft.com/office/drawing/2014/main" id="{AF328B08-D901-1744-B57C-A44035BBE3FF}"/>
              </a:ext>
            </a:extLst>
          </p:cNvPr>
          <p:cNvCxnSpPr>
            <a:cxnSpLocks/>
            <a:stCxn id="7" idx="0"/>
            <a:endCxn id="6" idx="0"/>
          </p:cNvCxnSpPr>
          <p:nvPr/>
        </p:nvCxnSpPr>
        <p:spPr>
          <a:xfrm rot="16200000" flipH="1">
            <a:off x="3864393" y="-413424"/>
            <a:ext cx="23920" cy="5789674"/>
          </a:xfrm>
          <a:prstGeom prst="curvedConnector3">
            <a:avLst>
              <a:gd name="adj1" fmla="val -5521739"/>
            </a:avLst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36570E79-48F2-5148-850A-947A21226BA5}"/>
              </a:ext>
            </a:extLst>
          </p:cNvPr>
          <p:cNvSpPr/>
          <p:nvPr/>
        </p:nvSpPr>
        <p:spPr>
          <a:xfrm>
            <a:off x="3090438" y="3943171"/>
            <a:ext cx="112162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200" dirty="0">
                <a:latin typeface="Apple Color Emoji" pitchFamily="2" charset="0"/>
              </a:rPr>
              <a:t>☕️</a:t>
            </a:r>
            <a:endParaRPr lang="en-US" dirty="0">
              <a:effectLst/>
              <a:latin typeface="Apple Color Emoji" pitchFamily="2" charset="0"/>
            </a:endParaRPr>
          </a:p>
        </p:txBody>
      </p:sp>
      <p:cxnSp>
        <p:nvCxnSpPr>
          <p:cNvPr id="21" name="Curved Connector 20">
            <a:extLst>
              <a:ext uri="{FF2B5EF4-FFF2-40B4-BE49-F238E27FC236}">
                <a16:creationId xmlns:a16="http://schemas.microsoft.com/office/drawing/2014/main" id="{630AE094-EF51-6443-8EB0-8C62C47E7D8F}"/>
              </a:ext>
            </a:extLst>
          </p:cNvPr>
          <p:cNvCxnSpPr>
            <a:cxnSpLocks/>
            <a:stCxn id="6" idx="2"/>
            <a:endCxn id="7" idx="2"/>
          </p:cNvCxnSpPr>
          <p:nvPr/>
        </p:nvCxnSpPr>
        <p:spPr>
          <a:xfrm rot="5400000">
            <a:off x="3864393" y="426974"/>
            <a:ext cx="23920" cy="5789674"/>
          </a:xfrm>
          <a:prstGeom prst="curvedConnector3">
            <a:avLst>
              <a:gd name="adj1" fmla="val 3604181"/>
            </a:avLst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DBE9B87A-9EFE-6441-B12A-13F2665BB35A}"/>
              </a:ext>
            </a:extLst>
          </p:cNvPr>
          <p:cNvSpPr txBox="1"/>
          <p:nvPr/>
        </p:nvSpPr>
        <p:spPr>
          <a:xfrm>
            <a:off x="3090438" y="1191309"/>
            <a:ext cx="254836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latin typeface="+mn-lt"/>
              </a:rPr>
              <a:t>Tx1: 0.01 BTC</a:t>
            </a:r>
          </a:p>
          <a:p>
            <a:r>
              <a:rPr lang="en-US" dirty="0">
                <a:latin typeface="+mn-lt"/>
              </a:rPr>
              <a:t>Tx2: 0.01 BTC</a:t>
            </a:r>
          </a:p>
          <a:p>
            <a:r>
              <a:rPr lang="en-US" dirty="0">
                <a:latin typeface="+mn-lt"/>
              </a:rPr>
              <a:t>Tx3: 0.01 BTC</a:t>
            </a:r>
          </a:p>
          <a:p>
            <a:endParaRPr lang="en-US" dirty="0">
              <a:latin typeface="+mn-lt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A9500A75-DF10-5A49-8F46-275376319052}"/>
              </a:ext>
            </a:extLst>
          </p:cNvPr>
          <p:cNvSpPr/>
          <p:nvPr/>
        </p:nvSpPr>
        <p:spPr>
          <a:xfrm>
            <a:off x="3315541" y="4214809"/>
            <a:ext cx="112162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200" dirty="0">
                <a:latin typeface="Apple Color Emoji" pitchFamily="2" charset="0"/>
              </a:rPr>
              <a:t>☕️</a:t>
            </a:r>
            <a:endParaRPr lang="en-US" dirty="0">
              <a:effectLst/>
              <a:latin typeface="Apple Color Emoji" pitchFamily="2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CDE4F07B-808F-1849-90CF-E8F960A612E6}"/>
              </a:ext>
            </a:extLst>
          </p:cNvPr>
          <p:cNvSpPr/>
          <p:nvPr/>
        </p:nvSpPr>
        <p:spPr>
          <a:xfrm>
            <a:off x="3532808" y="4418416"/>
            <a:ext cx="112162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200" dirty="0">
                <a:latin typeface="Apple Color Emoji" pitchFamily="2" charset="0"/>
              </a:rPr>
              <a:t>☕️</a:t>
            </a:r>
            <a:endParaRPr lang="en-US" dirty="0">
              <a:effectLst/>
              <a:latin typeface="Apple Color Emoji" pitchFamily="2" charset="0"/>
            </a:endParaRPr>
          </a:p>
        </p:txBody>
      </p:sp>
      <p:sp>
        <p:nvSpPr>
          <p:cNvPr id="35" name="Multiply 34">
            <a:extLst>
              <a:ext uri="{FF2B5EF4-FFF2-40B4-BE49-F238E27FC236}">
                <a16:creationId xmlns:a16="http://schemas.microsoft.com/office/drawing/2014/main" id="{22F08264-EB38-FB44-B043-571C61BBC53A}"/>
              </a:ext>
            </a:extLst>
          </p:cNvPr>
          <p:cNvSpPr/>
          <p:nvPr/>
        </p:nvSpPr>
        <p:spPr>
          <a:xfrm>
            <a:off x="3224391" y="1008657"/>
            <a:ext cx="1446959" cy="1569660"/>
          </a:xfrm>
          <a:prstGeom prst="mathMultiply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8EC7DC6-ADF7-0D41-B03B-A34D306E27D8}"/>
              </a:ext>
            </a:extLst>
          </p:cNvPr>
          <p:cNvSpPr txBox="1"/>
          <p:nvPr/>
        </p:nvSpPr>
        <p:spPr>
          <a:xfrm>
            <a:off x="2184400" y="2495062"/>
            <a:ext cx="345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latin typeface="+mn-lt"/>
              </a:rPr>
              <a:t>Settlement Tx: 0.03BTC</a:t>
            </a:r>
          </a:p>
        </p:txBody>
      </p:sp>
    </p:spTree>
    <p:extLst>
      <p:ext uri="{BB962C8B-B14F-4D97-AF65-F5344CB8AC3E}">
        <p14:creationId xmlns:p14="http://schemas.microsoft.com/office/powerpoint/2010/main" val="4224977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4" grpId="0"/>
      <p:bldP spid="35" grpId="0" animBg="1"/>
      <p:bldP spid="3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algn="l">
          <a:defRPr dirty="0" smtClean="0">
            <a:latin typeface="+mn-lt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122299</TotalTime>
  <Words>1480</Words>
  <Application>Microsoft Macintosh PowerPoint</Application>
  <PresentationFormat>On-screen Show (16:9)</PresentationFormat>
  <Paragraphs>259</Paragraphs>
  <Slides>32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8" baseType="lpstr">
      <vt:lpstr>Apple Color Emoji</vt:lpstr>
      <vt:lpstr>Arial</vt:lpstr>
      <vt:lpstr>Bradley Hand</vt:lpstr>
      <vt:lpstr>Calibri</vt:lpstr>
      <vt:lpstr>Cambria Math</vt:lpstr>
      <vt:lpstr>Office Theme</vt:lpstr>
      <vt:lpstr>Scaling I:  Payment Channels, State Channels</vt:lpstr>
      <vt:lpstr>Bitcoin Throughput</vt:lpstr>
      <vt:lpstr>Block Size</vt:lpstr>
      <vt:lpstr>Ethereum Throughput</vt:lpstr>
      <vt:lpstr>Visa Throughput</vt:lpstr>
      <vt:lpstr>Raising Blocksize/Gas limit</vt:lpstr>
      <vt:lpstr>Idea: Increase #tx without increasing data</vt:lpstr>
      <vt:lpstr>Recap UTXO vs Account</vt:lpstr>
      <vt:lpstr>Payment Channels</vt:lpstr>
      <vt:lpstr>Unidirectional Payment Channel</vt:lpstr>
      <vt:lpstr>Unidirectional Payment Channel</vt:lpstr>
      <vt:lpstr>Unidirectional Payment Channel</vt:lpstr>
      <vt:lpstr>Unidirectional Payment Channel</vt:lpstr>
      <vt:lpstr>Payment Channel in Solidity</vt:lpstr>
      <vt:lpstr>Bidirectional Payment Channel</vt:lpstr>
      <vt:lpstr>Bidirectional Payment Channel</vt:lpstr>
      <vt:lpstr>Bidirectional Payment Channel</vt:lpstr>
      <vt:lpstr>Closing Payment Channel</vt:lpstr>
      <vt:lpstr>State Channels</vt:lpstr>
      <vt:lpstr>State Channels</vt:lpstr>
      <vt:lpstr>Payment Chanels with UTXOs</vt:lpstr>
      <vt:lpstr>UTXO payment channel concepts</vt:lpstr>
      <vt:lpstr>UTXO Payment Channel</vt:lpstr>
      <vt:lpstr>UTXO Payment Channel Update</vt:lpstr>
      <vt:lpstr>Security</vt:lpstr>
      <vt:lpstr>UTXO Payment Channel Update</vt:lpstr>
      <vt:lpstr>Security</vt:lpstr>
      <vt:lpstr>Multi-hop payments</vt:lpstr>
      <vt:lpstr>Multi-hop payments</vt:lpstr>
      <vt:lpstr>Lightning network</vt:lpstr>
      <vt:lpstr>Watchtowers</vt:lpstr>
      <vt:lpstr>END  OF  LECTURE</vt:lpstr>
    </vt:vector>
  </TitlesOfParts>
  <Company>Stanford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Monica Lam</dc:creator>
  <cp:lastModifiedBy>Benedikt Bunz</cp:lastModifiedBy>
  <cp:revision>1461</cp:revision>
  <cp:lastPrinted>2015-09-20T23:02:57Z</cp:lastPrinted>
  <dcterms:created xsi:type="dcterms:W3CDTF">2010-10-17T19:58:05Z</dcterms:created>
  <dcterms:modified xsi:type="dcterms:W3CDTF">2020-10-23T11:16:58Z</dcterms:modified>
</cp:coreProperties>
</file>